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pPr w:leftFromText="180" w:rightFromText="180" w:horzAnchor="page" w:tblpX="631" w:tblpY="-255"/>
        <w:tblW w:w="10020" w:type="dxa"/>
        <w:tblLayout w:type="fixed"/>
        <w:tblCellMar>
          <w:left w:w="0" w:type="dxa"/>
          <w:right w:w="0" w:type="dxa"/>
        </w:tblCellMar>
        <w:tblLook w:val="04A0" w:firstRow="1" w:lastRow="0" w:firstColumn="1" w:lastColumn="0" w:noHBand="0" w:noVBand="1"/>
      </w:tblPr>
      <w:tblGrid>
        <w:gridCol w:w="1809"/>
        <w:gridCol w:w="8211"/>
      </w:tblGrid>
      <w:tr w:rsidR="00B31001" w:rsidRPr="0091432B" w14:paraId="5B2C7CCA" w14:textId="77777777" w:rsidTr="0091432B">
        <w:trPr>
          <w:cantSplit/>
          <w:trHeight w:val="619"/>
        </w:trPr>
        <w:tc>
          <w:tcPr>
            <w:tcW w:w="1809" w:type="dxa"/>
            <w:tcBorders>
              <w:top w:val="double" w:sz="12" w:space="0" w:color="auto"/>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2D0D7877" w14:textId="77777777" w:rsidR="00B31001" w:rsidRPr="0091432B" w:rsidRDefault="00B31001" w:rsidP="0091432B">
            <w:pPr>
              <w:spacing w:after="0"/>
              <w:jc w:val="both"/>
              <w:rPr>
                <w:sz w:val="20"/>
                <w:szCs w:val="20"/>
                <w:lang w:eastAsia="en-GB"/>
              </w:rPr>
            </w:pPr>
            <w:r w:rsidRPr="0091432B">
              <w:rPr>
                <w:sz w:val="20"/>
                <w:szCs w:val="20"/>
                <w:lang w:eastAsia="en-GB"/>
              </w:rPr>
              <w:t>Document title:</w:t>
            </w:r>
          </w:p>
        </w:tc>
        <w:tc>
          <w:tcPr>
            <w:tcW w:w="8211" w:type="dxa"/>
            <w:tcBorders>
              <w:top w:val="double" w:sz="12" w:space="0" w:color="auto"/>
              <w:left w:val="nil"/>
              <w:bottom w:val="double" w:sz="12" w:space="0" w:color="auto"/>
              <w:right w:val="double" w:sz="12" w:space="0" w:color="auto"/>
            </w:tcBorders>
            <w:tcMar>
              <w:top w:w="0" w:type="dxa"/>
              <w:left w:w="108" w:type="dxa"/>
              <w:bottom w:w="0" w:type="dxa"/>
              <w:right w:w="108" w:type="dxa"/>
            </w:tcMar>
          </w:tcPr>
          <w:p w14:paraId="78D33F33" w14:textId="04360158" w:rsidR="00B31001" w:rsidRPr="0091432B" w:rsidRDefault="0091432B" w:rsidP="0091432B">
            <w:pPr>
              <w:spacing w:after="0"/>
              <w:rPr>
                <w:sz w:val="20"/>
                <w:szCs w:val="20"/>
                <w:lang w:eastAsia="en-GB"/>
              </w:rPr>
            </w:pPr>
            <w:r w:rsidRPr="0091432B">
              <w:rPr>
                <w:sz w:val="20"/>
                <w:szCs w:val="20"/>
                <w:lang w:eastAsia="en-GB"/>
              </w:rPr>
              <w:t>Financial Services Provider CVA Framework Agreement Template</w:t>
            </w:r>
          </w:p>
        </w:tc>
      </w:tr>
      <w:tr w:rsidR="00B31001" w:rsidRPr="0091432B" w14:paraId="17F7A68B" w14:textId="77777777" w:rsidTr="0091432B">
        <w:trPr>
          <w:cantSplit/>
          <w:trHeight w:val="20"/>
        </w:trPr>
        <w:tc>
          <w:tcPr>
            <w:tcW w:w="1809" w:type="dxa"/>
            <w:tcBorders>
              <w:top w:val="double" w:sz="12" w:space="0" w:color="auto"/>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54BC3590" w14:textId="77777777" w:rsidR="00B31001" w:rsidRPr="0091432B" w:rsidRDefault="00B31001" w:rsidP="0091432B">
            <w:pPr>
              <w:spacing w:after="0"/>
              <w:jc w:val="both"/>
              <w:rPr>
                <w:sz w:val="20"/>
                <w:szCs w:val="20"/>
                <w:lang w:eastAsia="en-GB"/>
              </w:rPr>
            </w:pPr>
            <w:r w:rsidRPr="0091432B">
              <w:rPr>
                <w:sz w:val="20"/>
                <w:szCs w:val="20"/>
                <w:lang w:eastAsia="en-GB"/>
              </w:rPr>
              <w:t>Version</w:t>
            </w:r>
            <w:r w:rsidRPr="0091432B">
              <w:rPr>
                <w:sz w:val="20"/>
                <w:szCs w:val="20"/>
                <w:lang w:val="en-US" w:eastAsia="en-GB"/>
              </w:rPr>
              <w:t>:</w:t>
            </w:r>
          </w:p>
        </w:tc>
        <w:tc>
          <w:tcPr>
            <w:tcW w:w="8211" w:type="dxa"/>
            <w:tcBorders>
              <w:top w:val="double" w:sz="12" w:space="0" w:color="auto"/>
              <w:left w:val="nil"/>
              <w:bottom w:val="double" w:sz="12" w:space="0" w:color="auto"/>
              <w:right w:val="double" w:sz="12" w:space="0" w:color="auto"/>
            </w:tcBorders>
            <w:tcMar>
              <w:top w:w="0" w:type="dxa"/>
              <w:left w:w="108" w:type="dxa"/>
              <w:bottom w:w="0" w:type="dxa"/>
              <w:right w:w="108" w:type="dxa"/>
            </w:tcMar>
          </w:tcPr>
          <w:p w14:paraId="7F402B14" w14:textId="77777777" w:rsidR="0091432B" w:rsidRDefault="0091432B" w:rsidP="0091432B">
            <w:pPr>
              <w:spacing w:after="0"/>
              <w:rPr>
                <w:sz w:val="20"/>
                <w:szCs w:val="20"/>
                <w:lang w:eastAsia="en-GB"/>
              </w:rPr>
            </w:pPr>
            <w:r>
              <w:rPr>
                <w:sz w:val="20"/>
                <w:szCs w:val="20"/>
                <w:lang w:eastAsia="en-GB"/>
              </w:rPr>
              <w:t>3.0</w:t>
            </w:r>
          </w:p>
          <w:p w14:paraId="535FA988" w14:textId="5C3BDAA7" w:rsidR="00B31001" w:rsidRPr="0091432B" w:rsidRDefault="00B31001" w:rsidP="0091432B">
            <w:pPr>
              <w:spacing w:after="0"/>
              <w:rPr>
                <w:sz w:val="20"/>
                <w:szCs w:val="20"/>
                <w:lang w:eastAsia="en-GB"/>
              </w:rPr>
            </w:pPr>
          </w:p>
        </w:tc>
      </w:tr>
      <w:tr w:rsidR="00B31001" w:rsidRPr="0091432B" w14:paraId="602BE5DD" w14:textId="77777777" w:rsidTr="0091432B">
        <w:trPr>
          <w:cantSplit/>
          <w:trHeight w:val="20"/>
        </w:trPr>
        <w:tc>
          <w:tcPr>
            <w:tcW w:w="1809" w:type="dxa"/>
            <w:tcBorders>
              <w:top w:val="nil"/>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12BCD7B3" w14:textId="77777777" w:rsidR="00B31001" w:rsidRPr="0091432B" w:rsidRDefault="00B31001" w:rsidP="0091432B">
            <w:pPr>
              <w:spacing w:after="0"/>
              <w:jc w:val="both"/>
              <w:rPr>
                <w:sz w:val="20"/>
                <w:szCs w:val="20"/>
                <w:lang w:eastAsia="en-GB"/>
              </w:rPr>
            </w:pPr>
            <w:r w:rsidRPr="0091432B">
              <w:rPr>
                <w:sz w:val="20"/>
                <w:szCs w:val="20"/>
                <w:lang w:eastAsia="en-GB"/>
              </w:rPr>
              <w:t>Linked To:</w:t>
            </w:r>
          </w:p>
        </w:tc>
        <w:tc>
          <w:tcPr>
            <w:tcW w:w="8211" w:type="dxa"/>
            <w:tcBorders>
              <w:top w:val="nil"/>
              <w:left w:val="nil"/>
              <w:bottom w:val="double" w:sz="12" w:space="0" w:color="auto"/>
              <w:right w:val="double" w:sz="12" w:space="0" w:color="auto"/>
            </w:tcBorders>
            <w:tcMar>
              <w:top w:w="0" w:type="dxa"/>
              <w:left w:w="108" w:type="dxa"/>
              <w:bottom w:w="0" w:type="dxa"/>
              <w:right w:w="108" w:type="dxa"/>
            </w:tcMar>
          </w:tcPr>
          <w:p w14:paraId="4FECE16B" w14:textId="77777777" w:rsidR="0091432B" w:rsidRDefault="0091432B" w:rsidP="0091432B">
            <w:pPr>
              <w:spacing w:after="0"/>
              <w:rPr>
                <w:sz w:val="20"/>
                <w:szCs w:val="20"/>
                <w:lang w:eastAsia="en-GB"/>
              </w:rPr>
            </w:pPr>
            <w:r>
              <w:rPr>
                <w:sz w:val="20"/>
                <w:szCs w:val="20"/>
                <w:lang w:eastAsia="en-GB"/>
              </w:rPr>
              <w:t>Procurement Manual – SC-PR-02</w:t>
            </w:r>
          </w:p>
          <w:p w14:paraId="2132B05D" w14:textId="77777777" w:rsidR="0091432B" w:rsidRDefault="0091432B" w:rsidP="0091432B">
            <w:pPr>
              <w:spacing w:after="0"/>
              <w:rPr>
                <w:sz w:val="20"/>
                <w:szCs w:val="20"/>
                <w:lang w:eastAsia="en-GB"/>
              </w:rPr>
            </w:pPr>
          </w:p>
          <w:p w14:paraId="5369B45F" w14:textId="65CF758E" w:rsidR="0091432B" w:rsidRDefault="0091432B" w:rsidP="0091432B">
            <w:pPr>
              <w:spacing w:after="0"/>
              <w:rPr>
                <w:sz w:val="20"/>
                <w:szCs w:val="20"/>
                <w:lang w:eastAsia="en-GB"/>
              </w:rPr>
            </w:pPr>
            <w:r>
              <w:rPr>
                <w:sz w:val="20"/>
                <w:szCs w:val="20"/>
                <w:lang w:eastAsia="en-GB"/>
              </w:rPr>
              <w:t>Frequently Asked Questions to CVA Framework Agreement Legal Templates</w:t>
            </w:r>
          </w:p>
          <w:p w14:paraId="71ABA027" w14:textId="6B73C56C" w:rsidR="00B31001" w:rsidRPr="0091432B" w:rsidRDefault="00B31001" w:rsidP="0091432B">
            <w:pPr>
              <w:spacing w:after="0"/>
              <w:rPr>
                <w:sz w:val="20"/>
                <w:szCs w:val="20"/>
                <w:lang w:eastAsia="en-GB"/>
              </w:rPr>
            </w:pPr>
          </w:p>
        </w:tc>
      </w:tr>
      <w:tr w:rsidR="00B31001" w:rsidRPr="0091432B" w14:paraId="0CBEEB60" w14:textId="77777777" w:rsidTr="0091432B">
        <w:trPr>
          <w:cantSplit/>
          <w:trHeight w:val="20"/>
        </w:trPr>
        <w:tc>
          <w:tcPr>
            <w:tcW w:w="1809" w:type="dxa"/>
            <w:tcBorders>
              <w:top w:val="nil"/>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0F1E2621" w14:textId="77777777" w:rsidR="00B31001" w:rsidRPr="0091432B" w:rsidRDefault="00B31001" w:rsidP="0091432B">
            <w:pPr>
              <w:spacing w:after="0"/>
              <w:jc w:val="both"/>
              <w:rPr>
                <w:sz w:val="20"/>
                <w:szCs w:val="20"/>
                <w:lang w:val="en-US" w:eastAsia="en-GB"/>
              </w:rPr>
            </w:pPr>
            <w:r w:rsidRPr="0091432B">
              <w:rPr>
                <w:sz w:val="20"/>
                <w:szCs w:val="20"/>
                <w:lang w:val="en-US" w:eastAsia="en-GB"/>
              </w:rPr>
              <w:t>Issue Date:</w:t>
            </w:r>
          </w:p>
        </w:tc>
        <w:tc>
          <w:tcPr>
            <w:tcW w:w="8211" w:type="dxa"/>
            <w:tcBorders>
              <w:top w:val="nil"/>
              <w:left w:val="nil"/>
              <w:bottom w:val="double" w:sz="12" w:space="0" w:color="auto"/>
              <w:right w:val="double" w:sz="12" w:space="0" w:color="auto"/>
            </w:tcBorders>
            <w:tcMar>
              <w:top w:w="0" w:type="dxa"/>
              <w:left w:w="108" w:type="dxa"/>
              <w:bottom w:w="0" w:type="dxa"/>
              <w:right w:w="108" w:type="dxa"/>
            </w:tcMar>
          </w:tcPr>
          <w:p w14:paraId="6E1DE004" w14:textId="77777777" w:rsidR="0091432B" w:rsidRDefault="0091432B" w:rsidP="0091432B">
            <w:pPr>
              <w:spacing w:after="0"/>
              <w:rPr>
                <w:sz w:val="20"/>
                <w:szCs w:val="20"/>
                <w:lang w:eastAsia="en-GB"/>
              </w:rPr>
            </w:pPr>
            <w:r>
              <w:rPr>
                <w:sz w:val="20"/>
                <w:szCs w:val="20"/>
                <w:lang w:eastAsia="en-GB"/>
              </w:rPr>
              <w:t>12 November 2021</w:t>
            </w:r>
          </w:p>
          <w:p w14:paraId="12A98779" w14:textId="77777777" w:rsidR="00B31001" w:rsidRPr="0091432B" w:rsidRDefault="00B31001" w:rsidP="0091432B">
            <w:pPr>
              <w:spacing w:after="0"/>
              <w:rPr>
                <w:sz w:val="20"/>
                <w:szCs w:val="20"/>
                <w:lang w:val="en-US" w:eastAsia="en-GB"/>
              </w:rPr>
            </w:pPr>
          </w:p>
        </w:tc>
      </w:tr>
      <w:tr w:rsidR="00B31001" w:rsidRPr="0091432B" w14:paraId="4641135F" w14:textId="77777777" w:rsidTr="0091432B">
        <w:trPr>
          <w:cantSplit/>
          <w:trHeight w:val="20"/>
        </w:trPr>
        <w:tc>
          <w:tcPr>
            <w:tcW w:w="1809" w:type="dxa"/>
            <w:tcBorders>
              <w:top w:val="nil"/>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1358811E" w14:textId="77777777" w:rsidR="00B31001" w:rsidRPr="0091432B" w:rsidRDefault="00B31001" w:rsidP="0091432B">
            <w:pPr>
              <w:spacing w:after="0"/>
              <w:jc w:val="both"/>
              <w:rPr>
                <w:sz w:val="20"/>
                <w:szCs w:val="20"/>
                <w:lang w:eastAsia="en-GB"/>
              </w:rPr>
            </w:pPr>
            <w:r w:rsidRPr="0091432B">
              <w:rPr>
                <w:sz w:val="20"/>
                <w:szCs w:val="20"/>
                <w:lang w:val="en-US" w:eastAsia="en-GB"/>
              </w:rPr>
              <w:t>Approved by:</w:t>
            </w:r>
          </w:p>
        </w:tc>
        <w:tc>
          <w:tcPr>
            <w:tcW w:w="8211" w:type="dxa"/>
            <w:tcBorders>
              <w:top w:val="nil"/>
              <w:left w:val="nil"/>
              <w:bottom w:val="double" w:sz="12" w:space="0" w:color="auto"/>
              <w:right w:val="double" w:sz="12" w:space="0" w:color="auto"/>
            </w:tcBorders>
            <w:tcMar>
              <w:top w:w="0" w:type="dxa"/>
              <w:left w:w="108" w:type="dxa"/>
              <w:bottom w:w="0" w:type="dxa"/>
              <w:right w:w="108" w:type="dxa"/>
            </w:tcMar>
          </w:tcPr>
          <w:p w14:paraId="68A86F27" w14:textId="77777777" w:rsidR="0091432B" w:rsidRDefault="0091432B" w:rsidP="0091432B">
            <w:pPr>
              <w:spacing w:after="0"/>
              <w:rPr>
                <w:sz w:val="20"/>
                <w:szCs w:val="20"/>
                <w:lang w:eastAsia="en-GB"/>
              </w:rPr>
            </w:pPr>
            <w:r>
              <w:rPr>
                <w:sz w:val="20"/>
                <w:szCs w:val="20"/>
                <w:lang w:eastAsia="en-GB"/>
              </w:rPr>
              <w:t>Legal / CVA / Procurement</w:t>
            </w:r>
          </w:p>
          <w:p w14:paraId="455E1B10" w14:textId="2A6B1243" w:rsidR="00B31001" w:rsidRPr="0091432B" w:rsidRDefault="00B31001" w:rsidP="0091432B">
            <w:pPr>
              <w:spacing w:after="0"/>
              <w:rPr>
                <w:sz w:val="20"/>
                <w:szCs w:val="20"/>
                <w:lang w:eastAsia="en-GB"/>
              </w:rPr>
            </w:pPr>
          </w:p>
        </w:tc>
      </w:tr>
      <w:tr w:rsidR="00B31001" w:rsidRPr="0091432B" w14:paraId="4051B9A3" w14:textId="77777777" w:rsidTr="0091432B">
        <w:trPr>
          <w:cantSplit/>
          <w:trHeight w:val="20"/>
        </w:trPr>
        <w:tc>
          <w:tcPr>
            <w:tcW w:w="1809" w:type="dxa"/>
            <w:tcBorders>
              <w:top w:val="nil"/>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49910631" w14:textId="77777777" w:rsidR="00B31001" w:rsidRPr="0091432B" w:rsidRDefault="00B31001" w:rsidP="0091432B">
            <w:pPr>
              <w:spacing w:after="0"/>
              <w:jc w:val="both"/>
              <w:rPr>
                <w:sz w:val="20"/>
                <w:szCs w:val="20"/>
                <w:lang w:eastAsia="en-GB"/>
              </w:rPr>
            </w:pPr>
            <w:r w:rsidRPr="0091432B">
              <w:rPr>
                <w:sz w:val="20"/>
                <w:szCs w:val="20"/>
                <w:lang w:val="en-US" w:eastAsia="en-GB"/>
              </w:rPr>
              <w:t>Author:</w:t>
            </w:r>
          </w:p>
        </w:tc>
        <w:tc>
          <w:tcPr>
            <w:tcW w:w="8211" w:type="dxa"/>
            <w:tcBorders>
              <w:top w:val="nil"/>
              <w:left w:val="nil"/>
              <w:bottom w:val="double" w:sz="12" w:space="0" w:color="auto"/>
              <w:right w:val="double" w:sz="12" w:space="0" w:color="auto"/>
            </w:tcBorders>
            <w:tcMar>
              <w:top w:w="0" w:type="dxa"/>
              <w:left w:w="108" w:type="dxa"/>
              <w:bottom w:w="0" w:type="dxa"/>
              <w:right w:w="108" w:type="dxa"/>
            </w:tcMar>
          </w:tcPr>
          <w:p w14:paraId="456A6261" w14:textId="77777777" w:rsidR="0091432B" w:rsidRDefault="0091432B" w:rsidP="0091432B">
            <w:pPr>
              <w:spacing w:after="0"/>
              <w:rPr>
                <w:sz w:val="20"/>
                <w:szCs w:val="20"/>
                <w:lang w:eastAsia="en-GB"/>
              </w:rPr>
            </w:pPr>
            <w:r>
              <w:rPr>
                <w:sz w:val="20"/>
                <w:szCs w:val="20"/>
                <w:lang w:eastAsia="en-GB"/>
              </w:rPr>
              <w:t>Louisa Sutton – Legal Counsel (Centre)</w:t>
            </w:r>
          </w:p>
          <w:p w14:paraId="5BA7681B" w14:textId="2CD6BF01" w:rsidR="00B31001" w:rsidRPr="0091432B" w:rsidRDefault="00B31001" w:rsidP="0091432B">
            <w:pPr>
              <w:spacing w:after="0"/>
              <w:rPr>
                <w:sz w:val="20"/>
                <w:szCs w:val="20"/>
                <w:lang w:eastAsia="en-GB"/>
              </w:rPr>
            </w:pPr>
          </w:p>
        </w:tc>
      </w:tr>
      <w:tr w:rsidR="00B31001" w:rsidRPr="0091432B" w14:paraId="5EF37049" w14:textId="77777777" w:rsidTr="0091432B">
        <w:trPr>
          <w:cantSplit/>
          <w:trHeight w:val="20"/>
        </w:trPr>
        <w:tc>
          <w:tcPr>
            <w:tcW w:w="1809" w:type="dxa"/>
            <w:tcBorders>
              <w:top w:val="nil"/>
              <w:left w:val="double" w:sz="12" w:space="0" w:color="auto"/>
              <w:bottom w:val="double" w:sz="12" w:space="0" w:color="auto"/>
              <w:right w:val="double" w:sz="12" w:space="0" w:color="auto"/>
            </w:tcBorders>
            <w:shd w:val="clear" w:color="auto" w:fill="FF0000"/>
            <w:tcMar>
              <w:top w:w="0" w:type="dxa"/>
              <w:left w:w="108" w:type="dxa"/>
              <w:bottom w:w="0" w:type="dxa"/>
              <w:right w:w="108" w:type="dxa"/>
            </w:tcMar>
            <w:hideMark/>
          </w:tcPr>
          <w:p w14:paraId="1A4B7649" w14:textId="77777777" w:rsidR="00B31001" w:rsidRPr="0091432B" w:rsidRDefault="00B31001" w:rsidP="0091432B">
            <w:pPr>
              <w:spacing w:after="0"/>
              <w:jc w:val="both"/>
              <w:rPr>
                <w:sz w:val="20"/>
                <w:szCs w:val="20"/>
                <w:lang w:eastAsia="en-GB"/>
              </w:rPr>
            </w:pPr>
            <w:r w:rsidRPr="0091432B">
              <w:rPr>
                <w:sz w:val="20"/>
                <w:szCs w:val="20"/>
                <w:lang w:val="en-US" w:eastAsia="en-GB"/>
              </w:rPr>
              <w:t xml:space="preserve">Review Date: </w:t>
            </w:r>
          </w:p>
        </w:tc>
        <w:tc>
          <w:tcPr>
            <w:tcW w:w="8211" w:type="dxa"/>
            <w:tcBorders>
              <w:top w:val="nil"/>
              <w:left w:val="nil"/>
              <w:bottom w:val="double" w:sz="12" w:space="0" w:color="auto"/>
              <w:right w:val="double" w:sz="12" w:space="0" w:color="auto"/>
            </w:tcBorders>
            <w:tcMar>
              <w:top w:w="0" w:type="dxa"/>
              <w:left w:w="108" w:type="dxa"/>
              <w:bottom w:w="0" w:type="dxa"/>
              <w:right w:w="108" w:type="dxa"/>
            </w:tcMar>
          </w:tcPr>
          <w:p w14:paraId="301408FA" w14:textId="77777777" w:rsidR="0091432B" w:rsidRDefault="0091432B" w:rsidP="0091432B">
            <w:pPr>
              <w:spacing w:after="0"/>
              <w:rPr>
                <w:sz w:val="20"/>
                <w:szCs w:val="20"/>
                <w:lang w:eastAsia="en-GB"/>
              </w:rPr>
            </w:pPr>
            <w:r>
              <w:rPr>
                <w:sz w:val="20"/>
                <w:szCs w:val="20"/>
                <w:lang w:eastAsia="en-GB"/>
              </w:rPr>
              <w:t>November 2023</w:t>
            </w:r>
          </w:p>
          <w:p w14:paraId="5C05A0B7" w14:textId="6BF4F97C" w:rsidR="00B31001" w:rsidRPr="0091432B" w:rsidRDefault="00B31001" w:rsidP="0091432B">
            <w:pPr>
              <w:spacing w:after="0"/>
              <w:rPr>
                <w:sz w:val="20"/>
                <w:szCs w:val="20"/>
                <w:lang w:eastAsia="en-GB"/>
              </w:rPr>
            </w:pPr>
          </w:p>
        </w:tc>
      </w:tr>
    </w:tbl>
    <w:p w14:paraId="572A58B5" w14:textId="77777777" w:rsidR="00B31001" w:rsidRPr="0091432B" w:rsidRDefault="00B31001" w:rsidP="00B25CC4">
      <w:pPr>
        <w:jc w:val="center"/>
        <w:rPr>
          <w:b/>
          <w:sz w:val="20"/>
          <w:szCs w:val="20"/>
        </w:rPr>
      </w:pPr>
    </w:p>
    <w:p w14:paraId="7C3CFEEF" w14:textId="77777777" w:rsidR="00B31001" w:rsidRPr="0091432B" w:rsidRDefault="00B31001" w:rsidP="00B25CC4">
      <w:pPr>
        <w:jc w:val="center"/>
        <w:rPr>
          <w:b/>
          <w:sz w:val="20"/>
          <w:szCs w:val="20"/>
        </w:rPr>
      </w:pPr>
    </w:p>
    <w:p w14:paraId="6F7C18A5" w14:textId="60F042BC" w:rsidR="00B25CC4" w:rsidRPr="0091432B" w:rsidRDefault="00411D81" w:rsidP="00B25CC4">
      <w:pPr>
        <w:jc w:val="center"/>
        <w:rPr>
          <w:b/>
          <w:sz w:val="20"/>
          <w:szCs w:val="20"/>
        </w:rPr>
      </w:pPr>
      <w:r w:rsidRPr="0091432B">
        <w:rPr>
          <w:b/>
          <w:sz w:val="20"/>
          <w:szCs w:val="20"/>
        </w:rPr>
        <w:t xml:space="preserve">CASH </w:t>
      </w:r>
      <w:r w:rsidR="00310C68" w:rsidRPr="0091432B">
        <w:rPr>
          <w:b/>
          <w:sz w:val="20"/>
          <w:szCs w:val="20"/>
        </w:rPr>
        <w:t xml:space="preserve">AND VOUCHER </w:t>
      </w:r>
      <w:r w:rsidR="006E1899" w:rsidRPr="0091432B">
        <w:rPr>
          <w:b/>
          <w:sz w:val="20"/>
          <w:szCs w:val="20"/>
        </w:rPr>
        <w:t xml:space="preserve">FRAMEWORK </w:t>
      </w:r>
      <w:r w:rsidR="00B25CC4" w:rsidRPr="0091432B">
        <w:rPr>
          <w:b/>
          <w:sz w:val="20"/>
          <w:szCs w:val="20"/>
        </w:rPr>
        <w:t>AGREEMENT</w:t>
      </w:r>
    </w:p>
    <w:p w14:paraId="5B873225" w14:textId="772A06F1" w:rsidR="00310C68" w:rsidRPr="0091432B" w:rsidRDefault="00310C68" w:rsidP="00B25CC4">
      <w:pPr>
        <w:jc w:val="center"/>
        <w:rPr>
          <w:b/>
          <w:sz w:val="20"/>
          <w:szCs w:val="20"/>
        </w:rPr>
      </w:pPr>
      <w:r w:rsidRPr="0091432B">
        <w:rPr>
          <w:b/>
          <w:sz w:val="20"/>
          <w:szCs w:val="20"/>
        </w:rPr>
        <w:t>FINANCIAL SERVICES PROVIDER VERSION</w:t>
      </w:r>
    </w:p>
    <w:p w14:paraId="1DC0BBAE" w14:textId="38F51445" w:rsidR="00B25CC4" w:rsidRPr="0091432B" w:rsidRDefault="00B25CC4" w:rsidP="00B25CC4">
      <w:pPr>
        <w:jc w:val="center"/>
        <w:rPr>
          <w:b/>
          <w:sz w:val="20"/>
          <w:szCs w:val="20"/>
        </w:rPr>
      </w:pPr>
      <w:r w:rsidRPr="0091432B">
        <w:rPr>
          <w:bCs/>
          <w:spacing w:val="-2"/>
          <w:sz w:val="20"/>
          <w:szCs w:val="20"/>
        </w:rPr>
        <w:t>Contract ref no:</w:t>
      </w:r>
      <w:r w:rsidRPr="0091432B">
        <w:rPr>
          <w:b/>
          <w:bCs/>
          <w:spacing w:val="-2"/>
          <w:sz w:val="20"/>
          <w:szCs w:val="20"/>
        </w:rPr>
        <w:t xml:space="preserve"> </w:t>
      </w:r>
      <w:r w:rsidR="00F06C19" w:rsidRPr="0091432B">
        <w:rPr>
          <w:b/>
          <w:bCs/>
          <w:spacing w:val="-2"/>
          <w:sz w:val="20"/>
          <w:szCs w:val="20"/>
        </w:rPr>
        <w:t>{</w:t>
      </w:r>
      <w:r w:rsidRPr="0091432B">
        <w:rPr>
          <w:b/>
          <w:bCs/>
          <w:spacing w:val="-2"/>
          <w:sz w:val="20"/>
          <w:szCs w:val="20"/>
          <w:highlight w:val="yellow"/>
        </w:rPr>
        <w:t>SCI/**/***/*** (***)</w:t>
      </w:r>
      <w:r w:rsidR="00F06C19" w:rsidRPr="0091432B">
        <w:rPr>
          <w:b/>
          <w:bCs/>
          <w:spacing w:val="-2"/>
          <w:sz w:val="20"/>
          <w:szCs w:val="20"/>
        </w:rPr>
        <w:t>}</w:t>
      </w:r>
    </w:p>
    <w:p w14:paraId="65678E15" w14:textId="77777777" w:rsidR="00B83C28" w:rsidRPr="0091432B" w:rsidRDefault="00B25CC4" w:rsidP="00B83C28">
      <w:pPr>
        <w:widowControl w:val="0"/>
        <w:tabs>
          <w:tab w:val="left" w:pos="709"/>
          <w:tab w:val="left" w:pos="1418"/>
          <w:tab w:val="left" w:pos="2126"/>
          <w:tab w:val="left" w:pos="2835"/>
          <w:tab w:val="left" w:pos="3544"/>
          <w:tab w:val="left" w:pos="4253"/>
          <w:tab w:val="left" w:pos="4961"/>
          <w:tab w:val="left" w:pos="5670"/>
          <w:tab w:val="right" w:pos="8363"/>
        </w:tabs>
        <w:autoSpaceDE w:val="0"/>
        <w:autoSpaceDN w:val="0"/>
        <w:spacing w:after="120" w:line="280" w:lineRule="atLeast"/>
        <w:jc w:val="both"/>
        <w:rPr>
          <w:b/>
          <w:sz w:val="20"/>
          <w:szCs w:val="20"/>
        </w:rPr>
      </w:pPr>
      <w:r w:rsidRPr="0091432B">
        <w:rPr>
          <w:b/>
          <w:sz w:val="20"/>
          <w:szCs w:val="20"/>
        </w:rPr>
        <w:t>PARTIES</w:t>
      </w:r>
      <w:r w:rsidR="00B83C28" w:rsidRPr="0091432B">
        <w:rPr>
          <w:b/>
          <w:sz w:val="20"/>
          <w:szCs w:val="20"/>
        </w:rPr>
        <w:t xml:space="preserve">: </w:t>
      </w:r>
    </w:p>
    <w:p w14:paraId="553D3F22" w14:textId="33E15B90" w:rsidR="00B83C28" w:rsidRPr="0091432B" w:rsidRDefault="00B83C28" w:rsidP="00FB3874">
      <w:pPr>
        <w:widowControl w:val="0"/>
        <w:tabs>
          <w:tab w:val="left" w:pos="709"/>
          <w:tab w:val="left" w:pos="1418"/>
          <w:tab w:val="left" w:pos="2126"/>
          <w:tab w:val="left" w:pos="2835"/>
          <w:tab w:val="left" w:pos="3544"/>
          <w:tab w:val="left" w:pos="4253"/>
          <w:tab w:val="left" w:pos="4961"/>
          <w:tab w:val="left" w:pos="5670"/>
          <w:tab w:val="right" w:pos="8363"/>
        </w:tabs>
        <w:autoSpaceDE w:val="0"/>
        <w:autoSpaceDN w:val="0"/>
        <w:spacing w:after="120" w:line="280" w:lineRule="atLeast"/>
        <w:jc w:val="both"/>
        <w:rPr>
          <w:bCs/>
          <w:sz w:val="20"/>
          <w:szCs w:val="20"/>
        </w:rPr>
      </w:pPr>
      <w:r w:rsidRPr="0091432B">
        <w:rPr>
          <w:b/>
          <w:bCs/>
          <w:spacing w:val="-2"/>
          <w:sz w:val="20"/>
          <w:szCs w:val="20"/>
        </w:rPr>
        <w:t>(1) Save the Children International</w:t>
      </w:r>
      <w:r w:rsidRPr="0091432B">
        <w:rPr>
          <w:bCs/>
          <w:spacing w:val="-2"/>
          <w:sz w:val="20"/>
          <w:szCs w:val="20"/>
        </w:rPr>
        <w:t>,</w:t>
      </w:r>
      <w:r w:rsidRPr="0091432B">
        <w:rPr>
          <w:spacing w:val="-2"/>
          <w:sz w:val="20"/>
          <w:szCs w:val="20"/>
        </w:rPr>
        <w:t xml:space="preserve"> </w:t>
      </w:r>
      <w:r w:rsidR="00F06C19" w:rsidRPr="0091432B">
        <w:rPr>
          <w:bCs/>
          <w:sz w:val="20"/>
          <w:szCs w:val="20"/>
        </w:rPr>
        <w:t>{</w:t>
      </w:r>
      <w:r w:rsidR="005848FE" w:rsidRPr="0091432B">
        <w:rPr>
          <w:rFonts w:eastAsia="Calibri"/>
          <w:sz w:val="20"/>
          <w:szCs w:val="20"/>
          <w:highlight w:val="yellow"/>
          <w:lang w:val="en-US"/>
        </w:rPr>
        <w:t xml:space="preserve">insert name </w:t>
      </w:r>
      <w:r w:rsidR="00FF527C" w:rsidRPr="0091432B">
        <w:rPr>
          <w:rFonts w:eastAsia="Calibri"/>
          <w:sz w:val="20"/>
          <w:szCs w:val="20"/>
          <w:highlight w:val="yellow"/>
          <w:lang w:val="en-US"/>
        </w:rPr>
        <w:t xml:space="preserve">and </w:t>
      </w:r>
      <w:r w:rsidR="005848FE" w:rsidRPr="0091432B">
        <w:rPr>
          <w:rFonts w:eastAsia="Calibri"/>
          <w:sz w:val="20"/>
          <w:szCs w:val="20"/>
          <w:highlight w:val="yellow"/>
          <w:lang w:val="en-US"/>
        </w:rPr>
        <w:t>address</w:t>
      </w:r>
      <w:r w:rsidR="00FF527C" w:rsidRPr="0091432B">
        <w:rPr>
          <w:rFonts w:eastAsia="Calibri"/>
          <w:sz w:val="20"/>
          <w:szCs w:val="20"/>
          <w:highlight w:val="yellow"/>
          <w:lang w:val="en-US"/>
        </w:rPr>
        <w:t xml:space="preserve"> of office</w:t>
      </w:r>
      <w:r w:rsidR="00F06C19" w:rsidRPr="0091432B">
        <w:rPr>
          <w:rFonts w:eastAsia="Calibri"/>
          <w:sz w:val="20"/>
          <w:szCs w:val="20"/>
          <w:lang w:val="en-US"/>
        </w:rPr>
        <w:t>}</w:t>
      </w:r>
      <w:r w:rsidR="005848FE" w:rsidRPr="0091432B">
        <w:rPr>
          <w:spacing w:val="-2"/>
          <w:sz w:val="20"/>
          <w:szCs w:val="20"/>
        </w:rPr>
        <w:t>, (</w:t>
      </w:r>
      <w:r w:rsidR="006C4003" w:rsidRPr="0091432B">
        <w:rPr>
          <w:sz w:val="20"/>
          <w:szCs w:val="20"/>
        </w:rPr>
        <w:t>“</w:t>
      </w:r>
      <w:r w:rsidR="004A623A" w:rsidRPr="0091432B">
        <w:rPr>
          <w:b/>
          <w:sz w:val="20"/>
          <w:szCs w:val="20"/>
        </w:rPr>
        <w:t>SCI</w:t>
      </w:r>
      <w:r w:rsidR="006C4003" w:rsidRPr="0091432B">
        <w:rPr>
          <w:bCs/>
          <w:sz w:val="20"/>
          <w:szCs w:val="20"/>
        </w:rPr>
        <w:t>”</w:t>
      </w:r>
      <w:r w:rsidRPr="0091432B">
        <w:rPr>
          <w:bCs/>
          <w:sz w:val="20"/>
          <w:szCs w:val="20"/>
        </w:rPr>
        <w:t>);</w:t>
      </w:r>
    </w:p>
    <w:p w14:paraId="29ABE54D" w14:textId="656E2C5C" w:rsidR="00B83C28" w:rsidRPr="0091432B" w:rsidRDefault="00B83C28" w:rsidP="00FB3874">
      <w:pPr>
        <w:rPr>
          <w:bCs/>
          <w:sz w:val="20"/>
          <w:szCs w:val="20"/>
        </w:rPr>
      </w:pPr>
      <w:r w:rsidRPr="0091432B">
        <w:rPr>
          <w:bCs/>
          <w:sz w:val="20"/>
          <w:szCs w:val="20"/>
        </w:rPr>
        <w:t>AND</w:t>
      </w:r>
    </w:p>
    <w:p w14:paraId="0BD60BD8" w14:textId="7EBECD87" w:rsidR="00E501E6" w:rsidRPr="0091432B" w:rsidRDefault="00B83C28" w:rsidP="00FB3874">
      <w:pPr>
        <w:rPr>
          <w:bCs/>
          <w:i/>
          <w:spacing w:val="-2"/>
          <w:sz w:val="20"/>
          <w:szCs w:val="20"/>
        </w:rPr>
      </w:pPr>
      <w:r w:rsidRPr="0091432B">
        <w:rPr>
          <w:b/>
          <w:bCs/>
          <w:sz w:val="20"/>
          <w:szCs w:val="20"/>
        </w:rPr>
        <w:t xml:space="preserve">(2) </w:t>
      </w:r>
      <w:r w:rsidR="00F06C19" w:rsidRPr="0091432B">
        <w:rPr>
          <w:b/>
          <w:bCs/>
          <w:sz w:val="20"/>
          <w:szCs w:val="20"/>
        </w:rPr>
        <w:t>{</w:t>
      </w:r>
      <w:r w:rsidR="00E501E6" w:rsidRPr="0091432B">
        <w:rPr>
          <w:b/>
          <w:bCs/>
          <w:sz w:val="20"/>
          <w:szCs w:val="20"/>
          <w:highlight w:val="yellow"/>
        </w:rPr>
        <w:t xml:space="preserve">INSERT </w:t>
      </w:r>
      <w:r w:rsidR="00310C68" w:rsidRPr="0091432B">
        <w:rPr>
          <w:b/>
          <w:bCs/>
          <w:sz w:val="20"/>
          <w:szCs w:val="20"/>
          <w:highlight w:val="yellow"/>
        </w:rPr>
        <w:t xml:space="preserve">FINANCIAL </w:t>
      </w:r>
      <w:r w:rsidR="00234F82" w:rsidRPr="0091432B">
        <w:rPr>
          <w:b/>
          <w:bCs/>
          <w:sz w:val="20"/>
          <w:szCs w:val="20"/>
          <w:highlight w:val="yellow"/>
        </w:rPr>
        <w:t>SERVICE PROVIDER</w:t>
      </w:r>
      <w:r w:rsidR="00E501E6" w:rsidRPr="0091432B">
        <w:rPr>
          <w:b/>
          <w:bCs/>
          <w:sz w:val="20"/>
          <w:szCs w:val="20"/>
          <w:highlight w:val="yellow"/>
        </w:rPr>
        <w:t xml:space="preserve"> NAME</w:t>
      </w:r>
      <w:r w:rsidR="00F06C19" w:rsidRPr="0091432B">
        <w:rPr>
          <w:b/>
          <w:bCs/>
          <w:sz w:val="20"/>
          <w:szCs w:val="20"/>
        </w:rPr>
        <w:t>}</w:t>
      </w:r>
      <w:r w:rsidRPr="0091432B">
        <w:rPr>
          <w:bCs/>
          <w:sz w:val="20"/>
          <w:szCs w:val="20"/>
        </w:rPr>
        <w:t xml:space="preserve">, </w:t>
      </w:r>
      <w:r w:rsidR="00F06C19" w:rsidRPr="0091432B">
        <w:rPr>
          <w:bCs/>
          <w:sz w:val="20"/>
          <w:szCs w:val="20"/>
        </w:rPr>
        <w:t>{</w:t>
      </w:r>
      <w:r w:rsidRPr="0091432B">
        <w:rPr>
          <w:rFonts w:eastAsia="Calibri"/>
          <w:sz w:val="20"/>
          <w:szCs w:val="20"/>
          <w:highlight w:val="yellow"/>
          <w:lang w:val="en-US"/>
        </w:rPr>
        <w:t>insert address details</w:t>
      </w:r>
      <w:r w:rsidR="00F06C19" w:rsidRPr="0091432B">
        <w:rPr>
          <w:rFonts w:eastAsia="Calibri"/>
          <w:sz w:val="20"/>
          <w:szCs w:val="20"/>
          <w:lang w:val="en-US"/>
        </w:rPr>
        <w:t>}</w:t>
      </w:r>
      <w:r w:rsidRPr="0091432B">
        <w:rPr>
          <w:rFonts w:eastAsia="Calibri"/>
          <w:sz w:val="20"/>
          <w:szCs w:val="20"/>
          <w:lang w:val="en-US"/>
        </w:rPr>
        <w:t xml:space="preserve"> </w:t>
      </w:r>
      <w:r w:rsidRPr="0091432B">
        <w:rPr>
          <w:bCs/>
          <w:spacing w:val="-4"/>
          <w:sz w:val="20"/>
          <w:szCs w:val="20"/>
        </w:rPr>
        <w:t>(</w:t>
      </w:r>
      <w:r w:rsidR="00B25CC4" w:rsidRPr="0091432B">
        <w:rPr>
          <w:bCs/>
          <w:spacing w:val="-4"/>
          <w:sz w:val="20"/>
          <w:szCs w:val="20"/>
        </w:rPr>
        <w:t xml:space="preserve">the </w:t>
      </w:r>
      <w:r w:rsidR="006C4003" w:rsidRPr="0091432B">
        <w:rPr>
          <w:bCs/>
          <w:spacing w:val="-4"/>
          <w:sz w:val="20"/>
          <w:szCs w:val="20"/>
        </w:rPr>
        <w:t>“</w:t>
      </w:r>
      <w:r w:rsidR="00E501E6" w:rsidRPr="0091432B">
        <w:rPr>
          <w:b/>
          <w:bCs/>
          <w:spacing w:val="-4"/>
          <w:sz w:val="20"/>
          <w:szCs w:val="20"/>
        </w:rPr>
        <w:t>Service Provider</w:t>
      </w:r>
      <w:r w:rsidR="006C4003" w:rsidRPr="0091432B">
        <w:rPr>
          <w:bCs/>
          <w:spacing w:val="-2"/>
          <w:sz w:val="20"/>
          <w:szCs w:val="20"/>
        </w:rPr>
        <w:t>”</w:t>
      </w:r>
      <w:r w:rsidRPr="0091432B">
        <w:rPr>
          <w:bCs/>
          <w:spacing w:val="-2"/>
          <w:sz w:val="20"/>
          <w:szCs w:val="20"/>
        </w:rPr>
        <w:t>).</w:t>
      </w:r>
    </w:p>
    <w:p w14:paraId="3018F309" w14:textId="6550DC76" w:rsidR="00940603" w:rsidRPr="0091432B" w:rsidRDefault="00E501E6" w:rsidP="00FB3874">
      <w:pPr>
        <w:rPr>
          <w:sz w:val="20"/>
          <w:szCs w:val="20"/>
        </w:rPr>
      </w:pPr>
      <w:r w:rsidRPr="0091432B">
        <w:rPr>
          <w:bCs/>
          <w:spacing w:val="-2"/>
          <w:sz w:val="20"/>
          <w:szCs w:val="20"/>
        </w:rPr>
        <w:t xml:space="preserve">(The </w:t>
      </w:r>
      <w:r w:rsidR="00136467" w:rsidRPr="0091432B">
        <w:rPr>
          <w:sz w:val="20"/>
          <w:szCs w:val="20"/>
        </w:rPr>
        <w:t>Service Provider</w:t>
      </w:r>
      <w:r w:rsidR="00996478" w:rsidRPr="0091432B">
        <w:rPr>
          <w:sz w:val="20"/>
          <w:szCs w:val="20"/>
        </w:rPr>
        <w:t xml:space="preserve"> and SCI are together the </w:t>
      </w:r>
      <w:r w:rsidR="006C4003" w:rsidRPr="0091432B">
        <w:rPr>
          <w:sz w:val="20"/>
          <w:szCs w:val="20"/>
        </w:rPr>
        <w:t>“</w:t>
      </w:r>
      <w:r w:rsidR="00996478" w:rsidRPr="0091432B">
        <w:rPr>
          <w:b/>
          <w:sz w:val="20"/>
          <w:szCs w:val="20"/>
        </w:rPr>
        <w:t>Parties</w:t>
      </w:r>
      <w:r w:rsidR="006C4003" w:rsidRPr="0091432B">
        <w:rPr>
          <w:sz w:val="20"/>
          <w:szCs w:val="20"/>
        </w:rPr>
        <w:t>”</w:t>
      </w:r>
      <w:r w:rsidR="00996478" w:rsidRPr="0091432B">
        <w:rPr>
          <w:sz w:val="20"/>
          <w:szCs w:val="20"/>
        </w:rPr>
        <w:t xml:space="preserve"> and each a </w:t>
      </w:r>
      <w:r w:rsidR="006C4003" w:rsidRPr="0091432B">
        <w:rPr>
          <w:sz w:val="20"/>
          <w:szCs w:val="20"/>
        </w:rPr>
        <w:t>“</w:t>
      </w:r>
      <w:r w:rsidR="00996478" w:rsidRPr="0091432B">
        <w:rPr>
          <w:b/>
          <w:sz w:val="20"/>
          <w:szCs w:val="20"/>
        </w:rPr>
        <w:t>Party</w:t>
      </w:r>
      <w:r w:rsidR="006C4003" w:rsidRPr="0091432B">
        <w:rPr>
          <w:sz w:val="20"/>
          <w:szCs w:val="20"/>
        </w:rPr>
        <w:t>”</w:t>
      </w:r>
      <w:r w:rsidR="00B83C28" w:rsidRPr="0091432B">
        <w:rPr>
          <w:sz w:val="20"/>
          <w:szCs w:val="20"/>
        </w:rPr>
        <w:t>).</w:t>
      </w:r>
    </w:p>
    <w:p w14:paraId="2B78EEEC" w14:textId="0F2A65D7" w:rsidR="003F1E93" w:rsidRPr="0091432B" w:rsidRDefault="003F1E93" w:rsidP="00FB3874">
      <w:pPr>
        <w:rPr>
          <w:b/>
          <w:sz w:val="20"/>
          <w:szCs w:val="20"/>
        </w:rPr>
      </w:pPr>
      <w:r w:rsidRPr="0091432B">
        <w:rPr>
          <w:b/>
          <w:sz w:val="20"/>
          <w:szCs w:val="20"/>
        </w:rPr>
        <w:t>RECITALS</w:t>
      </w:r>
    </w:p>
    <w:p w14:paraId="1C7B0B6F" w14:textId="173FC3A4" w:rsidR="003F1E93" w:rsidRPr="0091432B" w:rsidRDefault="003F1E93" w:rsidP="00F42A0C">
      <w:pPr>
        <w:pStyle w:val="ListParagraph"/>
        <w:numPr>
          <w:ilvl w:val="0"/>
          <w:numId w:val="10"/>
        </w:numPr>
        <w:rPr>
          <w:sz w:val="20"/>
          <w:szCs w:val="20"/>
        </w:rPr>
      </w:pPr>
      <w:r w:rsidRPr="0091432B">
        <w:rPr>
          <w:sz w:val="20"/>
          <w:szCs w:val="20"/>
        </w:rPr>
        <w:t>SCI is an International Non-Governmental Organisation (“</w:t>
      </w:r>
      <w:r w:rsidRPr="0091432B">
        <w:rPr>
          <w:b/>
          <w:bCs/>
          <w:sz w:val="20"/>
          <w:szCs w:val="20"/>
        </w:rPr>
        <w:t>INGO</w:t>
      </w:r>
      <w:r w:rsidRPr="0091432B">
        <w:rPr>
          <w:sz w:val="20"/>
          <w:szCs w:val="20"/>
        </w:rPr>
        <w:t>”) which delivers Cash and Voucher Assistance (“</w:t>
      </w:r>
      <w:r w:rsidRPr="0091432B">
        <w:rPr>
          <w:b/>
          <w:bCs/>
          <w:sz w:val="20"/>
          <w:szCs w:val="20"/>
        </w:rPr>
        <w:t>CVA</w:t>
      </w:r>
      <w:r w:rsidRPr="0091432B">
        <w:rPr>
          <w:sz w:val="20"/>
          <w:szCs w:val="20"/>
        </w:rPr>
        <w:t xml:space="preserve">”) Programmes to improve the lives of children across the world. </w:t>
      </w:r>
    </w:p>
    <w:p w14:paraId="04412B9F" w14:textId="77777777" w:rsidR="003F1E93" w:rsidRPr="0091432B" w:rsidRDefault="003F1E93" w:rsidP="00FB3874">
      <w:pPr>
        <w:pStyle w:val="ListParagraph"/>
        <w:rPr>
          <w:sz w:val="20"/>
          <w:szCs w:val="20"/>
        </w:rPr>
      </w:pPr>
    </w:p>
    <w:p w14:paraId="6A26790D" w14:textId="3F858F24" w:rsidR="003F1E93" w:rsidRPr="0091432B" w:rsidRDefault="003F1E93" w:rsidP="00F42A0C">
      <w:pPr>
        <w:pStyle w:val="ListParagraph"/>
        <w:numPr>
          <w:ilvl w:val="0"/>
          <w:numId w:val="10"/>
        </w:numPr>
        <w:rPr>
          <w:bCs/>
          <w:spacing w:val="-2"/>
          <w:sz w:val="20"/>
          <w:szCs w:val="20"/>
        </w:rPr>
      </w:pPr>
      <w:r w:rsidRPr="0091432B">
        <w:rPr>
          <w:sz w:val="20"/>
          <w:szCs w:val="20"/>
        </w:rPr>
        <w:t>The Service Provider is a Financial Services Provider (“</w:t>
      </w:r>
      <w:r w:rsidRPr="0091432B">
        <w:rPr>
          <w:b/>
          <w:bCs/>
          <w:sz w:val="20"/>
          <w:szCs w:val="20"/>
        </w:rPr>
        <w:t>FSP</w:t>
      </w:r>
      <w:r w:rsidRPr="0091432B">
        <w:rPr>
          <w:sz w:val="20"/>
          <w:szCs w:val="20"/>
        </w:rPr>
        <w:t>”) such as a bank, financial institution, mobile network operator or telecoms provider and has agreed to supply to SCI physical or electronic (including mobile money) cash services on a call-off basis under the terms of this Agreement.</w:t>
      </w:r>
    </w:p>
    <w:p w14:paraId="6856FAE7" w14:textId="77777777" w:rsidR="003F1E93" w:rsidRPr="0091432B" w:rsidRDefault="003F1E93" w:rsidP="003F1E93">
      <w:pPr>
        <w:pStyle w:val="ListParagraph"/>
        <w:rPr>
          <w:bCs/>
          <w:spacing w:val="-2"/>
          <w:sz w:val="20"/>
          <w:szCs w:val="20"/>
        </w:rPr>
      </w:pPr>
    </w:p>
    <w:p w14:paraId="01D13A50" w14:textId="6E032DEC" w:rsidR="003F1E93" w:rsidRPr="0091432B" w:rsidRDefault="003F1E93" w:rsidP="003F1E93">
      <w:pPr>
        <w:rPr>
          <w:b/>
          <w:bCs/>
          <w:spacing w:val="-2"/>
          <w:sz w:val="20"/>
          <w:szCs w:val="20"/>
        </w:rPr>
      </w:pPr>
      <w:r w:rsidRPr="0091432B">
        <w:rPr>
          <w:b/>
          <w:bCs/>
          <w:spacing w:val="-2"/>
          <w:sz w:val="20"/>
          <w:szCs w:val="20"/>
        </w:rPr>
        <w:t>TERMS AND CONDITIONS</w:t>
      </w:r>
    </w:p>
    <w:p w14:paraId="48F741A5" w14:textId="4E3C6E4D" w:rsidR="000B6500" w:rsidRPr="0091432B" w:rsidRDefault="000B6500" w:rsidP="009E3B2F">
      <w:pPr>
        <w:pStyle w:val="FWBL1"/>
        <w:rPr>
          <w:sz w:val="20"/>
        </w:rPr>
      </w:pPr>
      <w:bookmarkStart w:id="0" w:name="_Toc443574256"/>
      <w:bookmarkStart w:id="1" w:name="_Ref24539550"/>
      <w:r w:rsidRPr="0091432B">
        <w:rPr>
          <w:sz w:val="20"/>
        </w:rPr>
        <w:t>Definitions</w:t>
      </w:r>
      <w:bookmarkEnd w:id="0"/>
      <w:bookmarkEnd w:id="1"/>
    </w:p>
    <w:p w14:paraId="509E3966" w14:textId="77777777" w:rsidR="000B6500" w:rsidRPr="0091432B" w:rsidRDefault="000B6500" w:rsidP="00B4243C">
      <w:pPr>
        <w:pStyle w:val="FWBL2"/>
        <w:tabs>
          <w:tab w:val="num" w:pos="1430"/>
        </w:tabs>
        <w:rPr>
          <w:sz w:val="20"/>
        </w:rPr>
      </w:pPr>
      <w:bookmarkStart w:id="2" w:name="_Ref456691784"/>
      <w:r w:rsidRPr="0091432B">
        <w:rPr>
          <w:sz w:val="20"/>
        </w:rPr>
        <w:t>In this Agreement unless the context otherwise requires:-</w:t>
      </w:r>
      <w:bookmarkEnd w:id="2"/>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22"/>
        <w:gridCol w:w="6098"/>
      </w:tblGrid>
      <w:tr w:rsidR="00842759" w:rsidRPr="0091432B" w14:paraId="08C0FD20" w14:textId="77777777" w:rsidTr="001B3BE5">
        <w:tc>
          <w:tcPr>
            <w:tcW w:w="2222" w:type="dxa"/>
          </w:tcPr>
          <w:p w14:paraId="76BCDB8B" w14:textId="4F34DB37" w:rsidR="00842759" w:rsidRPr="0091432B" w:rsidRDefault="00842759" w:rsidP="00DB60AF">
            <w:pPr>
              <w:spacing w:after="120"/>
              <w:rPr>
                <w:b/>
                <w:sz w:val="20"/>
                <w:szCs w:val="20"/>
              </w:rPr>
            </w:pPr>
            <w:r w:rsidRPr="0091432B">
              <w:rPr>
                <w:b/>
                <w:sz w:val="20"/>
                <w:szCs w:val="20"/>
              </w:rPr>
              <w:t>Affiliate</w:t>
            </w:r>
          </w:p>
        </w:tc>
        <w:tc>
          <w:tcPr>
            <w:tcW w:w="6098" w:type="dxa"/>
          </w:tcPr>
          <w:p w14:paraId="463F62E0" w14:textId="113DB75D" w:rsidR="00842759" w:rsidRPr="0091432B" w:rsidRDefault="00B60701" w:rsidP="00263320">
            <w:pPr>
              <w:spacing w:after="120"/>
              <w:rPr>
                <w:sz w:val="20"/>
                <w:szCs w:val="20"/>
              </w:rPr>
            </w:pPr>
            <w:r w:rsidRPr="0091432B">
              <w:rPr>
                <w:sz w:val="20"/>
                <w:szCs w:val="20"/>
              </w:rPr>
              <w:t>Means c</w:t>
            </w:r>
            <w:r w:rsidR="00842759" w:rsidRPr="0091432B">
              <w:rPr>
                <w:sz w:val="20"/>
                <w:szCs w:val="20"/>
              </w:rPr>
              <w:t xml:space="preserve">ountry and programming offices of SCI from time to time, a list of which is found in SCI’s Annual Trustee Report: </w:t>
            </w:r>
            <w:hyperlink r:id="rId38" w:history="1">
              <w:r w:rsidR="00842759" w:rsidRPr="0091432B">
                <w:rPr>
                  <w:rStyle w:val="Hyperlink"/>
                  <w:sz w:val="20"/>
                  <w:szCs w:val="20"/>
                </w:rPr>
                <w:t>https://www.savethechildren.net/about-us/our-finances</w:t>
              </w:r>
            </w:hyperlink>
            <w:r w:rsidR="00842759" w:rsidRPr="0091432B">
              <w:rPr>
                <w:sz w:val="20"/>
                <w:szCs w:val="20"/>
              </w:rPr>
              <w:t xml:space="preserve"> </w:t>
            </w:r>
          </w:p>
        </w:tc>
      </w:tr>
      <w:tr w:rsidR="00C2751D" w:rsidRPr="0091432B" w14:paraId="15AEE2AF" w14:textId="77777777" w:rsidTr="001B3BE5">
        <w:tc>
          <w:tcPr>
            <w:tcW w:w="2222" w:type="dxa"/>
          </w:tcPr>
          <w:p w14:paraId="0BF1102C" w14:textId="2CB9DE3F" w:rsidR="00C2751D" w:rsidRPr="0091432B" w:rsidRDefault="00C2751D" w:rsidP="00DB60AF">
            <w:pPr>
              <w:spacing w:after="120"/>
              <w:rPr>
                <w:b/>
                <w:sz w:val="20"/>
                <w:szCs w:val="20"/>
              </w:rPr>
            </w:pPr>
            <w:r w:rsidRPr="0091432B">
              <w:rPr>
                <w:b/>
                <w:sz w:val="20"/>
                <w:szCs w:val="20"/>
              </w:rPr>
              <w:lastRenderedPageBreak/>
              <w:t>Authorised Representative</w:t>
            </w:r>
          </w:p>
        </w:tc>
        <w:tc>
          <w:tcPr>
            <w:tcW w:w="6098" w:type="dxa"/>
          </w:tcPr>
          <w:p w14:paraId="3A06105F" w14:textId="6F28A64E" w:rsidR="00C2751D" w:rsidRPr="0091432B" w:rsidRDefault="00C2751D" w:rsidP="00263320">
            <w:pPr>
              <w:spacing w:after="120"/>
              <w:rPr>
                <w:sz w:val="20"/>
                <w:szCs w:val="20"/>
              </w:rPr>
            </w:pPr>
            <w:r w:rsidRPr="0091432B">
              <w:rPr>
                <w:sz w:val="20"/>
                <w:szCs w:val="20"/>
              </w:rPr>
              <w:t xml:space="preserve">Means a representative from SCI authorised to make Payment Instructions as specified in a Scope of Work. </w:t>
            </w:r>
          </w:p>
        </w:tc>
      </w:tr>
      <w:tr w:rsidR="003F1E93" w:rsidRPr="0091432B" w14:paraId="3C25B43D" w14:textId="77777777" w:rsidTr="001B3BE5">
        <w:tc>
          <w:tcPr>
            <w:tcW w:w="2222" w:type="dxa"/>
          </w:tcPr>
          <w:p w14:paraId="4CDE48D2" w14:textId="724D9ED2" w:rsidR="003F1E93" w:rsidRPr="0091432B" w:rsidRDefault="003F1E93" w:rsidP="00DB60AF">
            <w:pPr>
              <w:spacing w:after="120"/>
              <w:rPr>
                <w:b/>
                <w:sz w:val="20"/>
                <w:szCs w:val="20"/>
              </w:rPr>
            </w:pPr>
            <w:r w:rsidRPr="0091432B">
              <w:rPr>
                <w:b/>
                <w:sz w:val="20"/>
                <w:szCs w:val="20"/>
              </w:rPr>
              <w:t>Agreement</w:t>
            </w:r>
          </w:p>
        </w:tc>
        <w:tc>
          <w:tcPr>
            <w:tcW w:w="6098" w:type="dxa"/>
          </w:tcPr>
          <w:p w14:paraId="069C7AF5" w14:textId="07B01293" w:rsidR="003F1E93" w:rsidRPr="0091432B" w:rsidRDefault="003F1E93" w:rsidP="00263320">
            <w:pPr>
              <w:spacing w:after="120"/>
              <w:rPr>
                <w:sz w:val="20"/>
                <w:szCs w:val="20"/>
              </w:rPr>
            </w:pPr>
            <w:r w:rsidRPr="0091432B">
              <w:rPr>
                <w:sz w:val="20"/>
                <w:szCs w:val="20"/>
              </w:rPr>
              <w:t xml:space="preserve">Has the meaning set out in Clause </w:t>
            </w:r>
            <w:r w:rsidR="00FB3874" w:rsidRPr="0091432B">
              <w:rPr>
                <w:sz w:val="20"/>
                <w:szCs w:val="20"/>
              </w:rPr>
              <w:fldChar w:fldCharType="begin"/>
            </w:r>
            <w:r w:rsidR="00FB3874" w:rsidRPr="0091432B">
              <w:rPr>
                <w:sz w:val="20"/>
                <w:szCs w:val="20"/>
              </w:rPr>
              <w:instrText xml:space="preserve"> REF _Ref75450515 \r \h </w:instrText>
            </w:r>
            <w:r w:rsidR="007B73E6" w:rsidRPr="0091432B">
              <w:rPr>
                <w:sz w:val="20"/>
                <w:szCs w:val="20"/>
              </w:rPr>
              <w:instrText xml:space="preserve"> \* MERGEFORMAT </w:instrText>
            </w:r>
            <w:r w:rsidR="00FB3874" w:rsidRPr="0091432B">
              <w:rPr>
                <w:sz w:val="20"/>
                <w:szCs w:val="20"/>
              </w:rPr>
            </w:r>
            <w:r w:rsidR="00FB3874" w:rsidRPr="0091432B">
              <w:rPr>
                <w:sz w:val="20"/>
                <w:szCs w:val="20"/>
              </w:rPr>
              <w:fldChar w:fldCharType="separate"/>
            </w:r>
            <w:r w:rsidR="00FB3874" w:rsidRPr="0091432B">
              <w:rPr>
                <w:sz w:val="20"/>
                <w:szCs w:val="20"/>
              </w:rPr>
              <w:t>1.2</w:t>
            </w:r>
            <w:r w:rsidR="00FB3874" w:rsidRPr="0091432B">
              <w:rPr>
                <w:sz w:val="20"/>
                <w:szCs w:val="20"/>
              </w:rPr>
              <w:fldChar w:fldCharType="end"/>
            </w:r>
            <w:r w:rsidRPr="0091432B">
              <w:rPr>
                <w:sz w:val="20"/>
                <w:szCs w:val="20"/>
              </w:rPr>
              <w:t>.</w:t>
            </w:r>
          </w:p>
        </w:tc>
      </w:tr>
      <w:tr w:rsidR="00634D78" w:rsidRPr="0091432B" w14:paraId="15229D8B" w14:textId="77777777" w:rsidTr="001B3BE5">
        <w:tc>
          <w:tcPr>
            <w:tcW w:w="2222" w:type="dxa"/>
          </w:tcPr>
          <w:p w14:paraId="4E5B596A" w14:textId="77777777" w:rsidR="00634D78" w:rsidRPr="0091432B" w:rsidRDefault="00634D78" w:rsidP="00DB60AF">
            <w:pPr>
              <w:spacing w:after="120"/>
              <w:rPr>
                <w:b/>
                <w:sz w:val="20"/>
                <w:szCs w:val="20"/>
              </w:rPr>
            </w:pPr>
            <w:r w:rsidRPr="0091432B">
              <w:rPr>
                <w:b/>
                <w:sz w:val="20"/>
                <w:szCs w:val="20"/>
              </w:rPr>
              <w:t>Beneficiary</w:t>
            </w:r>
          </w:p>
        </w:tc>
        <w:tc>
          <w:tcPr>
            <w:tcW w:w="6098" w:type="dxa"/>
          </w:tcPr>
          <w:p w14:paraId="21820C67" w14:textId="08C55631" w:rsidR="00634D78" w:rsidRPr="0091432B" w:rsidRDefault="00B60701" w:rsidP="00263320">
            <w:pPr>
              <w:spacing w:after="120"/>
              <w:rPr>
                <w:sz w:val="20"/>
                <w:szCs w:val="20"/>
              </w:rPr>
            </w:pPr>
            <w:r w:rsidRPr="0091432B">
              <w:rPr>
                <w:sz w:val="20"/>
                <w:szCs w:val="20"/>
              </w:rPr>
              <w:t>Means a</w:t>
            </w:r>
            <w:r w:rsidR="00634D78" w:rsidRPr="0091432B">
              <w:rPr>
                <w:sz w:val="20"/>
                <w:szCs w:val="20"/>
              </w:rPr>
              <w:t xml:space="preserve">n individual </w:t>
            </w:r>
            <w:r w:rsidR="00E501E6" w:rsidRPr="0091432B">
              <w:rPr>
                <w:sz w:val="20"/>
                <w:szCs w:val="20"/>
              </w:rPr>
              <w:t>or house</w:t>
            </w:r>
            <w:r w:rsidR="00B83C28" w:rsidRPr="0091432B">
              <w:rPr>
                <w:sz w:val="20"/>
                <w:szCs w:val="20"/>
              </w:rPr>
              <w:t xml:space="preserve">hold </w:t>
            </w:r>
            <w:r w:rsidR="00634D78" w:rsidRPr="0091432B">
              <w:rPr>
                <w:sz w:val="20"/>
                <w:szCs w:val="20"/>
              </w:rPr>
              <w:t>selected to receive</w:t>
            </w:r>
            <w:r w:rsidR="00213EE1" w:rsidRPr="0091432B">
              <w:rPr>
                <w:sz w:val="20"/>
                <w:szCs w:val="20"/>
              </w:rPr>
              <w:t xml:space="preserve"> </w:t>
            </w:r>
            <w:r w:rsidR="008844E5" w:rsidRPr="0091432B">
              <w:rPr>
                <w:sz w:val="20"/>
                <w:szCs w:val="20"/>
              </w:rPr>
              <w:t>C</w:t>
            </w:r>
            <w:r w:rsidR="00411D81" w:rsidRPr="0091432B">
              <w:rPr>
                <w:sz w:val="20"/>
                <w:szCs w:val="20"/>
              </w:rPr>
              <w:t xml:space="preserve">ash </w:t>
            </w:r>
            <w:r w:rsidR="008844E5" w:rsidRPr="0091432B">
              <w:rPr>
                <w:sz w:val="20"/>
                <w:szCs w:val="20"/>
              </w:rPr>
              <w:t xml:space="preserve">transfers </w:t>
            </w:r>
            <w:r w:rsidR="00634D78" w:rsidRPr="0091432B">
              <w:rPr>
                <w:sz w:val="20"/>
                <w:szCs w:val="20"/>
              </w:rPr>
              <w:t xml:space="preserve">from time to time under </w:t>
            </w:r>
            <w:r w:rsidR="007709F6" w:rsidRPr="0091432B">
              <w:rPr>
                <w:sz w:val="20"/>
                <w:szCs w:val="20"/>
              </w:rPr>
              <w:t xml:space="preserve">a </w:t>
            </w:r>
            <w:r w:rsidR="00433224" w:rsidRPr="0091432B">
              <w:rPr>
                <w:sz w:val="20"/>
                <w:szCs w:val="20"/>
              </w:rPr>
              <w:t>Programme</w:t>
            </w:r>
            <w:r w:rsidR="00B83C28" w:rsidRPr="0091432B">
              <w:rPr>
                <w:sz w:val="20"/>
                <w:szCs w:val="20"/>
              </w:rPr>
              <w:t xml:space="preserve"> </w:t>
            </w:r>
            <w:r w:rsidR="00634D78" w:rsidRPr="0091432B">
              <w:rPr>
                <w:sz w:val="20"/>
                <w:szCs w:val="20"/>
              </w:rPr>
              <w:t xml:space="preserve">and notified to the Service Provider by </w:t>
            </w:r>
            <w:r w:rsidR="00A353D8" w:rsidRPr="0091432B">
              <w:rPr>
                <w:sz w:val="20"/>
                <w:szCs w:val="20"/>
              </w:rPr>
              <w:t>SCI</w:t>
            </w:r>
            <w:r w:rsidR="00634D78" w:rsidRPr="0091432B">
              <w:rPr>
                <w:sz w:val="20"/>
                <w:szCs w:val="20"/>
              </w:rPr>
              <w:t>.</w:t>
            </w:r>
          </w:p>
        </w:tc>
      </w:tr>
      <w:tr w:rsidR="00936B59" w:rsidRPr="0091432B" w:rsidDel="001072B6" w14:paraId="4AA7C127" w14:textId="77777777" w:rsidTr="001B3BE5">
        <w:tc>
          <w:tcPr>
            <w:tcW w:w="2222" w:type="dxa"/>
          </w:tcPr>
          <w:p w14:paraId="6C0293F7" w14:textId="77777777" w:rsidR="00936B59" w:rsidRPr="0091432B" w:rsidDel="001072B6" w:rsidRDefault="00936B59" w:rsidP="00DB60AF">
            <w:pPr>
              <w:spacing w:after="120"/>
              <w:rPr>
                <w:b/>
                <w:sz w:val="20"/>
                <w:szCs w:val="20"/>
              </w:rPr>
            </w:pPr>
            <w:r w:rsidRPr="0091432B">
              <w:rPr>
                <w:b/>
                <w:sz w:val="20"/>
                <w:szCs w:val="20"/>
              </w:rPr>
              <w:t>Beneficiary Funds</w:t>
            </w:r>
          </w:p>
        </w:tc>
        <w:tc>
          <w:tcPr>
            <w:tcW w:w="6098" w:type="dxa"/>
          </w:tcPr>
          <w:p w14:paraId="39F36CF5" w14:textId="15883F8A" w:rsidR="00936B59" w:rsidRPr="0091432B" w:rsidDel="001072B6" w:rsidRDefault="00B60701" w:rsidP="00C91534">
            <w:pPr>
              <w:spacing w:after="120"/>
              <w:rPr>
                <w:sz w:val="20"/>
                <w:szCs w:val="20"/>
              </w:rPr>
            </w:pPr>
            <w:r w:rsidRPr="0091432B">
              <w:rPr>
                <w:sz w:val="20"/>
                <w:szCs w:val="20"/>
              </w:rPr>
              <w:t>Means t</w:t>
            </w:r>
            <w:r w:rsidR="00936B59" w:rsidRPr="0091432B">
              <w:rPr>
                <w:sz w:val="20"/>
                <w:szCs w:val="20"/>
              </w:rPr>
              <w:t xml:space="preserve">he amount </w:t>
            </w:r>
            <w:r w:rsidR="00411D81" w:rsidRPr="0091432B">
              <w:rPr>
                <w:sz w:val="20"/>
                <w:szCs w:val="20"/>
              </w:rPr>
              <w:t xml:space="preserve">of </w:t>
            </w:r>
            <w:r w:rsidR="00C91534" w:rsidRPr="0091432B">
              <w:rPr>
                <w:sz w:val="20"/>
                <w:szCs w:val="20"/>
              </w:rPr>
              <w:t xml:space="preserve">funds to </w:t>
            </w:r>
            <w:r w:rsidR="00411D81" w:rsidRPr="0091432B">
              <w:rPr>
                <w:sz w:val="20"/>
                <w:szCs w:val="20"/>
              </w:rPr>
              <w:t xml:space="preserve">be </w:t>
            </w:r>
            <w:r w:rsidR="008844E5" w:rsidRPr="0091432B">
              <w:rPr>
                <w:sz w:val="20"/>
                <w:szCs w:val="20"/>
              </w:rPr>
              <w:t xml:space="preserve">transferred </w:t>
            </w:r>
            <w:r w:rsidR="00936B59" w:rsidRPr="0091432B">
              <w:rPr>
                <w:sz w:val="20"/>
                <w:szCs w:val="20"/>
              </w:rPr>
              <w:t>to the Beneficiaries</w:t>
            </w:r>
            <w:r w:rsidR="00C91534" w:rsidRPr="0091432B">
              <w:rPr>
                <w:sz w:val="20"/>
                <w:szCs w:val="20"/>
              </w:rPr>
              <w:t xml:space="preserve"> as Cash.</w:t>
            </w:r>
          </w:p>
        </w:tc>
      </w:tr>
      <w:tr w:rsidR="007339C0" w:rsidRPr="0091432B" w:rsidDel="001072B6" w14:paraId="350270CC" w14:textId="77777777" w:rsidTr="001B3BE5">
        <w:tc>
          <w:tcPr>
            <w:tcW w:w="2222" w:type="dxa"/>
          </w:tcPr>
          <w:p w14:paraId="23A91F3E" w14:textId="39AE229E" w:rsidR="007339C0" w:rsidRPr="0091432B" w:rsidRDefault="007339C0" w:rsidP="00DB60AF">
            <w:pPr>
              <w:spacing w:after="120"/>
              <w:rPr>
                <w:b/>
                <w:sz w:val="20"/>
                <w:szCs w:val="20"/>
              </w:rPr>
            </w:pPr>
            <w:r w:rsidRPr="0091432B">
              <w:rPr>
                <w:b/>
                <w:sz w:val="20"/>
                <w:szCs w:val="20"/>
              </w:rPr>
              <w:t>Business Day</w:t>
            </w:r>
          </w:p>
        </w:tc>
        <w:tc>
          <w:tcPr>
            <w:tcW w:w="6098" w:type="dxa"/>
          </w:tcPr>
          <w:p w14:paraId="2A20524F" w14:textId="3B747C88" w:rsidR="007339C0" w:rsidRPr="0091432B" w:rsidRDefault="00B60701" w:rsidP="003A708F">
            <w:pPr>
              <w:spacing w:after="120"/>
              <w:rPr>
                <w:sz w:val="20"/>
                <w:szCs w:val="20"/>
              </w:rPr>
            </w:pPr>
            <w:r w:rsidRPr="0091432B">
              <w:rPr>
                <w:sz w:val="20"/>
                <w:szCs w:val="20"/>
              </w:rPr>
              <w:t>Means a</w:t>
            </w:r>
            <w:r w:rsidR="00E52D61" w:rsidRPr="0091432B">
              <w:rPr>
                <w:sz w:val="20"/>
                <w:szCs w:val="20"/>
              </w:rPr>
              <w:t xml:space="preserve">ny day which is </w:t>
            </w:r>
            <w:r w:rsidR="003A708F" w:rsidRPr="0091432B">
              <w:rPr>
                <w:sz w:val="20"/>
                <w:szCs w:val="20"/>
              </w:rPr>
              <w:t>a business day in</w:t>
            </w:r>
            <w:r w:rsidR="00142B06" w:rsidRPr="0091432B">
              <w:rPr>
                <w:sz w:val="20"/>
                <w:szCs w:val="20"/>
              </w:rPr>
              <w:t xml:space="preserve"> the</w:t>
            </w:r>
            <w:r w:rsidR="00C73509" w:rsidRPr="0091432B">
              <w:rPr>
                <w:sz w:val="20"/>
                <w:szCs w:val="20"/>
              </w:rPr>
              <w:t xml:space="preserve"> country in which the relevant </w:t>
            </w:r>
            <w:r w:rsidR="00433224" w:rsidRPr="0091432B">
              <w:rPr>
                <w:sz w:val="20"/>
                <w:szCs w:val="20"/>
              </w:rPr>
              <w:t>Programme</w:t>
            </w:r>
            <w:r w:rsidR="00142B06" w:rsidRPr="0091432B">
              <w:rPr>
                <w:sz w:val="20"/>
                <w:szCs w:val="20"/>
              </w:rPr>
              <w:t xml:space="preserve"> is being </w:t>
            </w:r>
            <w:r w:rsidR="00705444" w:rsidRPr="0091432B">
              <w:rPr>
                <w:sz w:val="20"/>
                <w:szCs w:val="20"/>
              </w:rPr>
              <w:t>implemented</w:t>
            </w:r>
            <w:r w:rsidR="00433224" w:rsidRPr="0091432B">
              <w:rPr>
                <w:sz w:val="20"/>
                <w:szCs w:val="20"/>
              </w:rPr>
              <w:t>.</w:t>
            </w:r>
          </w:p>
        </w:tc>
      </w:tr>
      <w:tr w:rsidR="00433224" w:rsidRPr="0091432B" w:rsidDel="001072B6" w14:paraId="7670E0DA" w14:textId="77777777" w:rsidTr="001B3BE5">
        <w:tc>
          <w:tcPr>
            <w:tcW w:w="2222" w:type="dxa"/>
          </w:tcPr>
          <w:p w14:paraId="7D1DD5DB" w14:textId="4B5A0676" w:rsidR="00433224" w:rsidRPr="0091432B" w:rsidRDefault="00C91534" w:rsidP="00DB60AF">
            <w:pPr>
              <w:spacing w:after="120"/>
              <w:rPr>
                <w:b/>
                <w:sz w:val="20"/>
                <w:szCs w:val="20"/>
              </w:rPr>
            </w:pPr>
            <w:r w:rsidRPr="0091432B">
              <w:rPr>
                <w:b/>
                <w:sz w:val="20"/>
                <w:szCs w:val="20"/>
              </w:rPr>
              <w:t>Cash</w:t>
            </w:r>
          </w:p>
        </w:tc>
        <w:tc>
          <w:tcPr>
            <w:tcW w:w="6098" w:type="dxa"/>
          </w:tcPr>
          <w:p w14:paraId="7CA238FB" w14:textId="2F631D7B" w:rsidR="00433224" w:rsidRPr="0091432B" w:rsidRDefault="00C91534" w:rsidP="00C73509">
            <w:pPr>
              <w:spacing w:after="120"/>
              <w:rPr>
                <w:sz w:val="20"/>
                <w:szCs w:val="20"/>
              </w:rPr>
            </w:pPr>
            <w:r w:rsidRPr="0091432B">
              <w:rPr>
                <w:sz w:val="20"/>
                <w:szCs w:val="20"/>
              </w:rPr>
              <w:t xml:space="preserve">Means electronic or physical cash </w:t>
            </w:r>
            <w:r w:rsidR="00FA357A" w:rsidRPr="0091432B">
              <w:rPr>
                <w:sz w:val="20"/>
                <w:szCs w:val="20"/>
              </w:rPr>
              <w:t xml:space="preserve">or voucher </w:t>
            </w:r>
            <w:r w:rsidRPr="0091432B">
              <w:rPr>
                <w:sz w:val="20"/>
                <w:szCs w:val="20"/>
              </w:rPr>
              <w:t>transferrable to Beneficiaries</w:t>
            </w:r>
            <w:r w:rsidR="00FA357A" w:rsidRPr="0091432B">
              <w:rPr>
                <w:sz w:val="20"/>
                <w:szCs w:val="20"/>
              </w:rPr>
              <w:t xml:space="preserve"> by the FSP</w:t>
            </w:r>
            <w:r w:rsidRPr="0091432B">
              <w:rPr>
                <w:sz w:val="20"/>
                <w:szCs w:val="20"/>
              </w:rPr>
              <w:t xml:space="preserve"> under a Programme, as agreed between the Parties under a Scope of Work.</w:t>
            </w:r>
          </w:p>
        </w:tc>
      </w:tr>
      <w:tr w:rsidR="00D97A71" w:rsidRPr="007B73E6" w:rsidDel="001072B6" w14:paraId="236690EE" w14:textId="77777777" w:rsidTr="001B3BE5">
        <w:tc>
          <w:tcPr>
            <w:tcW w:w="2222" w:type="dxa"/>
          </w:tcPr>
          <w:p w14:paraId="46AD54A3" w14:textId="020E6EF7" w:rsidR="00D97A71" w:rsidRPr="007B73E6" w:rsidRDefault="00D97A71" w:rsidP="00DB60AF">
            <w:pPr>
              <w:spacing w:after="120"/>
              <w:rPr>
                <w:b/>
                <w:sz w:val="20"/>
                <w:szCs w:val="20"/>
              </w:rPr>
            </w:pPr>
            <w:r w:rsidRPr="007B73E6">
              <w:rPr>
                <w:b/>
                <w:sz w:val="20"/>
                <w:szCs w:val="20"/>
              </w:rPr>
              <w:t>Charges</w:t>
            </w:r>
          </w:p>
        </w:tc>
        <w:tc>
          <w:tcPr>
            <w:tcW w:w="6098" w:type="dxa"/>
          </w:tcPr>
          <w:p w14:paraId="0294D972" w14:textId="47DA67A1" w:rsidR="00D97A71" w:rsidRPr="007B73E6" w:rsidRDefault="00B60701" w:rsidP="00163DFF">
            <w:pPr>
              <w:spacing w:after="120"/>
              <w:rPr>
                <w:sz w:val="20"/>
                <w:szCs w:val="20"/>
              </w:rPr>
            </w:pPr>
            <w:r w:rsidRPr="007B73E6">
              <w:rPr>
                <w:sz w:val="20"/>
                <w:szCs w:val="20"/>
              </w:rPr>
              <w:t>Means t</w:t>
            </w:r>
            <w:r w:rsidR="00D97A71" w:rsidRPr="007B73E6">
              <w:rPr>
                <w:sz w:val="20"/>
                <w:szCs w:val="20"/>
              </w:rPr>
              <w:t>he charges</w:t>
            </w:r>
            <w:r w:rsidR="00433224" w:rsidRPr="007B73E6">
              <w:rPr>
                <w:sz w:val="20"/>
                <w:szCs w:val="20"/>
              </w:rPr>
              <w:t xml:space="preserve"> and/or service fees</w:t>
            </w:r>
            <w:r w:rsidR="00D97A71" w:rsidRPr="007B73E6">
              <w:rPr>
                <w:sz w:val="20"/>
                <w:szCs w:val="20"/>
              </w:rPr>
              <w:t xml:space="preserve"> payable by SCI </w:t>
            </w:r>
            <w:r w:rsidR="00E51F49" w:rsidRPr="007B73E6">
              <w:rPr>
                <w:sz w:val="20"/>
                <w:szCs w:val="20"/>
              </w:rPr>
              <w:t xml:space="preserve">to the Service Provider </w:t>
            </w:r>
            <w:r w:rsidR="00D97A71" w:rsidRPr="007B73E6">
              <w:rPr>
                <w:sz w:val="20"/>
                <w:szCs w:val="20"/>
              </w:rPr>
              <w:t xml:space="preserve">for the Services as </w:t>
            </w:r>
            <w:r w:rsidR="00163DFF" w:rsidRPr="007B73E6">
              <w:rPr>
                <w:sz w:val="20"/>
                <w:szCs w:val="20"/>
              </w:rPr>
              <w:t>set out in Schedule 2 (</w:t>
            </w:r>
            <w:r w:rsidR="00163DFF" w:rsidRPr="001A6340">
              <w:rPr>
                <w:i/>
                <w:iCs/>
                <w:sz w:val="20"/>
                <w:szCs w:val="20"/>
              </w:rPr>
              <w:t>Prices</w:t>
            </w:r>
            <w:r w:rsidR="00163DFF" w:rsidRPr="007B73E6">
              <w:rPr>
                <w:sz w:val="20"/>
                <w:szCs w:val="20"/>
              </w:rPr>
              <w:t>) and/or any Scope of Work</w:t>
            </w:r>
            <w:r w:rsidR="00D97A71" w:rsidRPr="007B73E6">
              <w:rPr>
                <w:sz w:val="20"/>
                <w:szCs w:val="20"/>
              </w:rPr>
              <w:t>.</w:t>
            </w:r>
          </w:p>
        </w:tc>
      </w:tr>
      <w:tr w:rsidR="00A17D21" w:rsidRPr="007B73E6" w14:paraId="57041C30" w14:textId="77777777" w:rsidTr="001B3BE5">
        <w:tc>
          <w:tcPr>
            <w:tcW w:w="2222" w:type="dxa"/>
          </w:tcPr>
          <w:p w14:paraId="20A9E051" w14:textId="77777777" w:rsidR="00A17D21" w:rsidRPr="007B73E6" w:rsidRDefault="00A17D21" w:rsidP="00607ED0">
            <w:pPr>
              <w:spacing w:after="120"/>
              <w:rPr>
                <w:b/>
                <w:sz w:val="20"/>
                <w:szCs w:val="20"/>
              </w:rPr>
            </w:pPr>
            <w:r w:rsidRPr="007B73E6">
              <w:rPr>
                <w:b/>
                <w:sz w:val="20"/>
                <w:szCs w:val="20"/>
              </w:rPr>
              <w:t>Confidential Information</w:t>
            </w:r>
          </w:p>
        </w:tc>
        <w:tc>
          <w:tcPr>
            <w:tcW w:w="6098" w:type="dxa"/>
          </w:tcPr>
          <w:p w14:paraId="300F5387" w14:textId="03921FE3" w:rsidR="00A17D21" w:rsidRPr="007B73E6" w:rsidRDefault="00B60701" w:rsidP="00F02A8E">
            <w:pPr>
              <w:spacing w:after="120"/>
              <w:jc w:val="both"/>
              <w:rPr>
                <w:sz w:val="20"/>
                <w:szCs w:val="20"/>
              </w:rPr>
            </w:pPr>
            <w:r w:rsidRPr="007B73E6">
              <w:rPr>
                <w:sz w:val="20"/>
                <w:szCs w:val="20"/>
              </w:rPr>
              <w:t>Means a</w:t>
            </w:r>
            <w:r w:rsidR="00F02A8E" w:rsidRPr="007B73E6">
              <w:rPr>
                <w:sz w:val="20"/>
                <w:szCs w:val="20"/>
              </w:rPr>
              <w:t xml:space="preserve">ll confidential information (however recorded or preserved) disclosed by a </w:t>
            </w:r>
            <w:r w:rsidR="00FB3874" w:rsidRPr="007B73E6">
              <w:rPr>
                <w:sz w:val="20"/>
                <w:szCs w:val="20"/>
              </w:rPr>
              <w:t>P</w:t>
            </w:r>
            <w:r w:rsidR="00F02A8E" w:rsidRPr="007B73E6">
              <w:rPr>
                <w:sz w:val="20"/>
                <w:szCs w:val="20"/>
              </w:rPr>
              <w:t xml:space="preserve">arty or its employees, agents, consultants or subcontractors to the other </w:t>
            </w:r>
            <w:r w:rsidR="00FB3874" w:rsidRPr="007B73E6">
              <w:rPr>
                <w:sz w:val="20"/>
                <w:szCs w:val="20"/>
              </w:rPr>
              <w:t>P</w:t>
            </w:r>
            <w:r w:rsidR="00F02A8E" w:rsidRPr="007B73E6">
              <w:rPr>
                <w:sz w:val="20"/>
                <w:szCs w:val="20"/>
              </w:rPr>
              <w:t>arty whether before or after the date of this Agreement in connection with the Services, including but not limited to any technical or operational know-how, reports, specifications, processes, initiatives, or any documents, information and materials.</w:t>
            </w:r>
          </w:p>
        </w:tc>
      </w:tr>
      <w:tr w:rsidR="0045405B" w:rsidRPr="007B73E6" w14:paraId="19549895" w14:textId="77777777" w:rsidTr="001B3BE5">
        <w:tc>
          <w:tcPr>
            <w:tcW w:w="2222" w:type="dxa"/>
          </w:tcPr>
          <w:p w14:paraId="67DD1A9F" w14:textId="77777777" w:rsidR="0045405B" w:rsidRPr="007B73E6" w:rsidRDefault="0045405B" w:rsidP="00607ED0">
            <w:pPr>
              <w:spacing w:after="120"/>
              <w:rPr>
                <w:b/>
                <w:sz w:val="20"/>
                <w:szCs w:val="20"/>
              </w:rPr>
            </w:pPr>
            <w:r w:rsidRPr="007B73E6">
              <w:rPr>
                <w:b/>
                <w:sz w:val="20"/>
                <w:szCs w:val="20"/>
              </w:rPr>
              <w:t>Donor</w:t>
            </w:r>
          </w:p>
        </w:tc>
        <w:tc>
          <w:tcPr>
            <w:tcW w:w="6098" w:type="dxa"/>
          </w:tcPr>
          <w:p w14:paraId="285328E5" w14:textId="17DDE9B6" w:rsidR="0045405B" w:rsidRPr="007B73E6" w:rsidRDefault="00B60701" w:rsidP="00101ED4">
            <w:pPr>
              <w:spacing w:after="120"/>
              <w:rPr>
                <w:sz w:val="20"/>
                <w:szCs w:val="20"/>
              </w:rPr>
            </w:pPr>
            <w:r w:rsidRPr="007B73E6">
              <w:rPr>
                <w:sz w:val="20"/>
                <w:szCs w:val="20"/>
              </w:rPr>
              <w:t>Means a</w:t>
            </w:r>
            <w:r w:rsidR="00A7300B" w:rsidRPr="007B73E6">
              <w:rPr>
                <w:sz w:val="20"/>
                <w:szCs w:val="20"/>
              </w:rPr>
              <w:t xml:space="preserve">ny organisation or person that donates funds to SCI from time to time for </w:t>
            </w:r>
            <w:r w:rsidR="00101ED4" w:rsidRPr="007B73E6">
              <w:rPr>
                <w:sz w:val="20"/>
                <w:szCs w:val="20"/>
              </w:rPr>
              <w:t xml:space="preserve">a </w:t>
            </w:r>
            <w:r w:rsidR="00433224" w:rsidRPr="007B73E6">
              <w:rPr>
                <w:sz w:val="20"/>
                <w:szCs w:val="20"/>
              </w:rPr>
              <w:t>Programme</w:t>
            </w:r>
            <w:r w:rsidR="00A7300B" w:rsidRPr="007B73E6">
              <w:rPr>
                <w:sz w:val="20"/>
                <w:szCs w:val="20"/>
              </w:rPr>
              <w:t xml:space="preserve">. </w:t>
            </w:r>
          </w:p>
        </w:tc>
      </w:tr>
      <w:tr w:rsidR="00F0177C" w:rsidRPr="007B73E6" w14:paraId="406BAE0C" w14:textId="77777777" w:rsidTr="001B3BE5">
        <w:tc>
          <w:tcPr>
            <w:tcW w:w="2222" w:type="dxa"/>
          </w:tcPr>
          <w:p w14:paraId="7B177F1D" w14:textId="18356144" w:rsidR="00F0177C" w:rsidRPr="007B73E6" w:rsidRDefault="00F0177C" w:rsidP="00607ED0">
            <w:pPr>
              <w:spacing w:after="120"/>
              <w:rPr>
                <w:b/>
                <w:sz w:val="20"/>
                <w:szCs w:val="20"/>
              </w:rPr>
            </w:pPr>
            <w:r w:rsidRPr="007B73E6">
              <w:rPr>
                <w:b/>
                <w:sz w:val="20"/>
                <w:szCs w:val="20"/>
              </w:rPr>
              <w:t>Donor Currency</w:t>
            </w:r>
          </w:p>
        </w:tc>
        <w:tc>
          <w:tcPr>
            <w:tcW w:w="6098" w:type="dxa"/>
          </w:tcPr>
          <w:p w14:paraId="4F746C4D" w14:textId="375B9EF8" w:rsidR="00F0177C" w:rsidRPr="007B73E6" w:rsidRDefault="00B60701" w:rsidP="00101ED4">
            <w:pPr>
              <w:spacing w:after="120"/>
              <w:rPr>
                <w:sz w:val="20"/>
                <w:szCs w:val="20"/>
              </w:rPr>
            </w:pPr>
            <w:r w:rsidRPr="007B73E6">
              <w:rPr>
                <w:sz w:val="20"/>
                <w:szCs w:val="20"/>
              </w:rPr>
              <w:t>Means t</w:t>
            </w:r>
            <w:r w:rsidR="00F0177C" w:rsidRPr="007B73E6">
              <w:rPr>
                <w:sz w:val="20"/>
                <w:szCs w:val="20"/>
              </w:rPr>
              <w:t>he currency in which the Donor donates funds to SCI.</w:t>
            </w:r>
          </w:p>
        </w:tc>
      </w:tr>
      <w:tr w:rsidR="000779D0" w:rsidRPr="007B73E6" w14:paraId="6410632E" w14:textId="77777777" w:rsidTr="001B3BE5">
        <w:tc>
          <w:tcPr>
            <w:tcW w:w="2222" w:type="dxa"/>
          </w:tcPr>
          <w:p w14:paraId="5D6E593B" w14:textId="77777777" w:rsidR="000779D0" w:rsidRPr="007B73E6" w:rsidRDefault="000779D0" w:rsidP="000779D0">
            <w:pPr>
              <w:spacing w:after="120"/>
              <w:rPr>
                <w:b/>
                <w:sz w:val="20"/>
                <w:szCs w:val="20"/>
              </w:rPr>
            </w:pPr>
            <w:r w:rsidRPr="007B73E6">
              <w:rPr>
                <w:b/>
                <w:sz w:val="20"/>
                <w:szCs w:val="20"/>
              </w:rPr>
              <w:t>End Date</w:t>
            </w:r>
          </w:p>
        </w:tc>
        <w:tc>
          <w:tcPr>
            <w:tcW w:w="6098" w:type="dxa"/>
          </w:tcPr>
          <w:p w14:paraId="6D6202C0" w14:textId="296F9340" w:rsidR="000779D0" w:rsidRPr="007B73E6" w:rsidRDefault="00B60701" w:rsidP="000779D0">
            <w:pPr>
              <w:spacing w:after="120"/>
              <w:rPr>
                <w:sz w:val="20"/>
                <w:szCs w:val="20"/>
              </w:rPr>
            </w:pPr>
            <w:r w:rsidRPr="007B73E6">
              <w:rPr>
                <w:sz w:val="20"/>
                <w:szCs w:val="20"/>
              </w:rPr>
              <w:t xml:space="preserve">Means </w:t>
            </w:r>
            <w:r w:rsidR="00F06C19" w:rsidRPr="007B73E6">
              <w:rPr>
                <w:sz w:val="20"/>
                <w:szCs w:val="20"/>
              </w:rPr>
              <w:t>{</w:t>
            </w:r>
            <w:r w:rsidR="000779D0" w:rsidRPr="0027354F">
              <w:rPr>
                <w:sz w:val="20"/>
                <w:szCs w:val="20"/>
                <w:highlight w:val="yellow"/>
              </w:rPr>
              <w:t xml:space="preserve">insert end date of the </w:t>
            </w:r>
            <w:r w:rsidR="00235545" w:rsidRPr="0027354F">
              <w:rPr>
                <w:sz w:val="20"/>
                <w:szCs w:val="20"/>
                <w:highlight w:val="yellow"/>
              </w:rPr>
              <w:t xml:space="preserve">framework </w:t>
            </w:r>
            <w:r w:rsidR="000779D0" w:rsidRPr="0027354F">
              <w:rPr>
                <w:sz w:val="20"/>
                <w:szCs w:val="20"/>
                <w:highlight w:val="yellow"/>
              </w:rPr>
              <w:t>contract</w:t>
            </w:r>
            <w:r w:rsidR="00F06C19" w:rsidRPr="007B73E6">
              <w:rPr>
                <w:sz w:val="20"/>
                <w:szCs w:val="20"/>
              </w:rPr>
              <w:t>}</w:t>
            </w:r>
            <w:r w:rsidR="00FB3874" w:rsidRPr="007B73E6">
              <w:rPr>
                <w:sz w:val="20"/>
                <w:szCs w:val="20"/>
              </w:rPr>
              <w:t>.</w:t>
            </w:r>
          </w:p>
        </w:tc>
      </w:tr>
      <w:tr w:rsidR="00F4309B" w:rsidRPr="007B73E6" w14:paraId="4A5DFF4D" w14:textId="77777777" w:rsidTr="0024467C">
        <w:tc>
          <w:tcPr>
            <w:tcW w:w="2222" w:type="dxa"/>
          </w:tcPr>
          <w:p w14:paraId="05E92CAC" w14:textId="781002B5" w:rsidR="00F4309B" w:rsidRPr="007B73E6" w:rsidRDefault="00F4309B" w:rsidP="000779D0">
            <w:pPr>
              <w:spacing w:after="120"/>
              <w:rPr>
                <w:b/>
                <w:sz w:val="20"/>
                <w:szCs w:val="20"/>
              </w:rPr>
            </w:pPr>
            <w:r w:rsidRPr="007B73E6">
              <w:rPr>
                <w:b/>
                <w:sz w:val="20"/>
                <w:szCs w:val="20"/>
              </w:rPr>
              <w:t>Equipment</w:t>
            </w:r>
          </w:p>
        </w:tc>
        <w:tc>
          <w:tcPr>
            <w:tcW w:w="6098" w:type="dxa"/>
          </w:tcPr>
          <w:p w14:paraId="5D636D1E" w14:textId="54D206D9" w:rsidR="00F4309B" w:rsidRPr="007B73E6" w:rsidRDefault="00F4309B" w:rsidP="000779D0">
            <w:pPr>
              <w:spacing w:after="120"/>
              <w:rPr>
                <w:sz w:val="20"/>
                <w:szCs w:val="20"/>
              </w:rPr>
            </w:pPr>
            <w:r w:rsidRPr="007B73E6">
              <w:rPr>
                <w:sz w:val="20"/>
                <w:szCs w:val="20"/>
              </w:rPr>
              <w:t>Means any equipment provided by the Service Provider as part of the Services including but not limited to card readers, printers, or tablets.</w:t>
            </w:r>
          </w:p>
        </w:tc>
      </w:tr>
      <w:tr w:rsidR="00EE752F" w:rsidRPr="007B73E6" w14:paraId="1E6B06EB" w14:textId="77777777" w:rsidTr="001B3BE5">
        <w:tc>
          <w:tcPr>
            <w:tcW w:w="2222" w:type="dxa"/>
          </w:tcPr>
          <w:p w14:paraId="7A961902" w14:textId="6A6CBBD0" w:rsidR="00EE752F" w:rsidRPr="007B73E6" w:rsidRDefault="00EE752F" w:rsidP="00607ED0">
            <w:pPr>
              <w:spacing w:after="120"/>
              <w:rPr>
                <w:b/>
                <w:sz w:val="20"/>
                <w:szCs w:val="20"/>
              </w:rPr>
            </w:pPr>
            <w:r w:rsidRPr="007B73E6">
              <w:rPr>
                <w:rFonts w:eastAsiaTheme="minorHAnsi" w:cstheme="minorBidi"/>
                <w:b/>
                <w:sz w:val="20"/>
                <w:szCs w:val="20"/>
              </w:rPr>
              <w:t>Force Majeure</w:t>
            </w:r>
            <w:r w:rsidR="00F02A8E" w:rsidRPr="007B73E6">
              <w:rPr>
                <w:rFonts w:eastAsiaTheme="minorHAnsi" w:cstheme="minorBidi"/>
                <w:b/>
                <w:sz w:val="20"/>
                <w:szCs w:val="20"/>
              </w:rPr>
              <w:t xml:space="preserve"> Event</w:t>
            </w:r>
          </w:p>
        </w:tc>
        <w:tc>
          <w:tcPr>
            <w:tcW w:w="6098" w:type="dxa"/>
          </w:tcPr>
          <w:p w14:paraId="6B4A59FC" w14:textId="66A3A595" w:rsidR="00EE752F" w:rsidRPr="007B73E6" w:rsidRDefault="00EE752F" w:rsidP="001B3BE5">
            <w:pPr>
              <w:spacing w:after="160" w:line="259" w:lineRule="auto"/>
              <w:contextualSpacing/>
              <w:jc w:val="both"/>
              <w:rPr>
                <w:rFonts w:eastAsiaTheme="minorHAnsi" w:cstheme="minorBidi"/>
                <w:b/>
                <w:sz w:val="20"/>
                <w:szCs w:val="20"/>
              </w:rPr>
            </w:pPr>
            <w:r w:rsidRPr="007B73E6">
              <w:rPr>
                <w:rFonts w:eastAsiaTheme="minorHAnsi" w:cstheme="minorBidi"/>
                <w:sz w:val="20"/>
                <w:szCs w:val="20"/>
              </w:rPr>
              <w:t xml:space="preserve">Means any substantial change of circumstances since the </w:t>
            </w:r>
            <w:r w:rsidR="00FB3874" w:rsidRPr="007B73E6">
              <w:rPr>
                <w:rFonts w:eastAsiaTheme="minorHAnsi" w:cstheme="minorBidi"/>
                <w:sz w:val="20"/>
                <w:szCs w:val="20"/>
              </w:rPr>
              <w:t xml:space="preserve">Programme </w:t>
            </w:r>
            <w:r w:rsidRPr="007B73E6">
              <w:rPr>
                <w:rFonts w:eastAsiaTheme="minorHAnsi" w:cstheme="minorBidi"/>
                <w:sz w:val="20"/>
                <w:szCs w:val="20"/>
              </w:rPr>
              <w:t xml:space="preserve">began beyond the reasonable control of a </w:t>
            </w:r>
            <w:r w:rsidR="00FB3874" w:rsidRPr="007B73E6">
              <w:rPr>
                <w:rFonts w:eastAsiaTheme="minorHAnsi" w:cstheme="minorBidi"/>
                <w:sz w:val="20"/>
                <w:szCs w:val="20"/>
              </w:rPr>
              <w:t>P</w:t>
            </w:r>
            <w:r w:rsidRPr="007B73E6">
              <w:rPr>
                <w:rFonts w:eastAsiaTheme="minorHAnsi" w:cstheme="minorBidi"/>
                <w:sz w:val="20"/>
                <w:szCs w:val="20"/>
              </w:rPr>
              <w:t xml:space="preserve">arty and which makes that </w:t>
            </w:r>
            <w:r w:rsidR="00FB3874" w:rsidRPr="007B73E6">
              <w:rPr>
                <w:rFonts w:eastAsiaTheme="minorHAnsi" w:cstheme="minorBidi"/>
                <w:sz w:val="20"/>
                <w:szCs w:val="20"/>
              </w:rPr>
              <w:t>P</w:t>
            </w:r>
            <w:r w:rsidRPr="007B73E6">
              <w:rPr>
                <w:rFonts w:eastAsiaTheme="minorHAnsi" w:cstheme="minorBidi"/>
                <w:sz w:val="20"/>
                <w:szCs w:val="20"/>
              </w:rPr>
              <w:t>arty’s performance of its obligations under this Agreement impossible or so impractical as to be considered effectively impossible in the circumstances.</w:t>
            </w:r>
          </w:p>
        </w:tc>
      </w:tr>
      <w:tr w:rsidR="0045405B" w:rsidRPr="007B73E6" w14:paraId="59396F41" w14:textId="77777777" w:rsidTr="001B3BE5">
        <w:tc>
          <w:tcPr>
            <w:tcW w:w="2222" w:type="dxa"/>
          </w:tcPr>
          <w:p w14:paraId="4171B654" w14:textId="77777777" w:rsidR="0045405B" w:rsidRPr="007B73E6" w:rsidRDefault="0045405B" w:rsidP="00607ED0">
            <w:pPr>
              <w:spacing w:after="120"/>
              <w:rPr>
                <w:b/>
                <w:sz w:val="20"/>
                <w:szCs w:val="20"/>
              </w:rPr>
            </w:pPr>
            <w:r w:rsidRPr="007B73E6">
              <w:rPr>
                <w:b/>
                <w:sz w:val="20"/>
                <w:szCs w:val="20"/>
              </w:rPr>
              <w:t>Intellectual Property Rights</w:t>
            </w:r>
          </w:p>
        </w:tc>
        <w:tc>
          <w:tcPr>
            <w:tcW w:w="6098" w:type="dxa"/>
          </w:tcPr>
          <w:p w14:paraId="426C8BBB" w14:textId="2F1425A3" w:rsidR="0045405B" w:rsidRPr="007B73E6" w:rsidRDefault="00B60701" w:rsidP="00607ED0">
            <w:pPr>
              <w:spacing w:after="120"/>
              <w:rPr>
                <w:sz w:val="20"/>
                <w:szCs w:val="20"/>
              </w:rPr>
            </w:pPr>
            <w:r w:rsidRPr="007B73E6">
              <w:rPr>
                <w:sz w:val="20"/>
                <w:szCs w:val="20"/>
              </w:rPr>
              <w:t>Means p</w:t>
            </w:r>
            <w:r w:rsidR="0045405B" w:rsidRPr="007B73E6">
              <w:rPr>
                <w:sz w:val="20"/>
                <w:szCs w:val="20"/>
              </w:rPr>
              <w:t>atents, utility models, rights to inventions, copyright and neighbouring and related rights, trademarks and service marks, business names and domain names, rights in get-up and trade dress, goodwill and the right to sue for passing off or unfair competition, rights in designs, database rights, rights to use, and protect the confidentiality of, confidential information (including know-how and trade secrets), and all other intellectual property rights, in each case whether registered or unregistered and including all applications and rights to apply for and be granted, renewals or extensions of, and rights to claim priority from, such rights and all similar or equivalent rights or forms of protection which subsist or will subsist now or in the future in any part of the world.</w:t>
            </w:r>
          </w:p>
        </w:tc>
      </w:tr>
      <w:tr w:rsidR="0045405B" w:rsidRPr="007B73E6" w14:paraId="211DB214" w14:textId="77777777" w:rsidTr="001B3BE5">
        <w:tc>
          <w:tcPr>
            <w:tcW w:w="2222" w:type="dxa"/>
          </w:tcPr>
          <w:p w14:paraId="0B6E0727" w14:textId="77777777" w:rsidR="0045405B" w:rsidRPr="007B73E6" w:rsidRDefault="0045405B" w:rsidP="00607ED0">
            <w:pPr>
              <w:spacing w:after="120"/>
              <w:rPr>
                <w:b/>
                <w:sz w:val="20"/>
                <w:szCs w:val="20"/>
              </w:rPr>
            </w:pPr>
            <w:r w:rsidRPr="007B73E6">
              <w:rPr>
                <w:b/>
                <w:sz w:val="20"/>
                <w:szCs w:val="20"/>
              </w:rPr>
              <w:t>Key Personnel</w:t>
            </w:r>
          </w:p>
        </w:tc>
        <w:tc>
          <w:tcPr>
            <w:tcW w:w="6098" w:type="dxa"/>
          </w:tcPr>
          <w:p w14:paraId="17152449" w14:textId="32F4B642" w:rsidR="0045405B" w:rsidRPr="007B73E6" w:rsidRDefault="00B60701" w:rsidP="00A077AA">
            <w:pPr>
              <w:spacing w:after="120"/>
              <w:rPr>
                <w:sz w:val="20"/>
                <w:szCs w:val="20"/>
              </w:rPr>
            </w:pPr>
            <w:r w:rsidRPr="007B73E6">
              <w:rPr>
                <w:sz w:val="20"/>
                <w:szCs w:val="20"/>
              </w:rPr>
              <w:t>Means a</w:t>
            </w:r>
            <w:r w:rsidR="0045405B" w:rsidRPr="007B73E6">
              <w:rPr>
                <w:sz w:val="20"/>
                <w:szCs w:val="20"/>
              </w:rPr>
              <w:t xml:space="preserve">ny member of the Service Provider Team who is identified as being key in the </w:t>
            </w:r>
            <w:r w:rsidR="00101ED4" w:rsidRPr="007B73E6">
              <w:rPr>
                <w:sz w:val="20"/>
                <w:szCs w:val="20"/>
              </w:rPr>
              <w:t xml:space="preserve">relevant </w:t>
            </w:r>
            <w:r w:rsidR="00826BF5" w:rsidRPr="007B73E6">
              <w:rPr>
                <w:sz w:val="20"/>
                <w:szCs w:val="20"/>
              </w:rPr>
              <w:t>Scope of Work</w:t>
            </w:r>
            <w:r w:rsidR="0045405B" w:rsidRPr="007B73E6">
              <w:rPr>
                <w:sz w:val="20"/>
                <w:szCs w:val="20"/>
              </w:rPr>
              <w:t>.</w:t>
            </w:r>
          </w:p>
        </w:tc>
      </w:tr>
      <w:tr w:rsidR="00C9403B" w:rsidRPr="007B73E6" w14:paraId="7A2ACB77" w14:textId="77777777" w:rsidTr="001B3BE5">
        <w:tc>
          <w:tcPr>
            <w:tcW w:w="2222" w:type="dxa"/>
          </w:tcPr>
          <w:p w14:paraId="3311F0BD" w14:textId="17B23237" w:rsidR="00C9403B" w:rsidRPr="007B73E6" w:rsidRDefault="00C9403B" w:rsidP="00607ED0">
            <w:pPr>
              <w:spacing w:after="120"/>
              <w:rPr>
                <w:b/>
                <w:sz w:val="20"/>
                <w:szCs w:val="20"/>
              </w:rPr>
            </w:pPr>
            <w:r w:rsidRPr="007B73E6">
              <w:rPr>
                <w:b/>
                <w:sz w:val="20"/>
                <w:szCs w:val="20"/>
              </w:rPr>
              <w:t>Mandatory Policies</w:t>
            </w:r>
          </w:p>
        </w:tc>
        <w:tc>
          <w:tcPr>
            <w:tcW w:w="6098" w:type="dxa"/>
          </w:tcPr>
          <w:p w14:paraId="524D4A5E" w14:textId="1BCE97D3" w:rsidR="00C9403B" w:rsidRPr="007B73E6" w:rsidRDefault="00C9403B" w:rsidP="00B03626">
            <w:pPr>
              <w:spacing w:after="120"/>
              <w:rPr>
                <w:sz w:val="20"/>
                <w:szCs w:val="20"/>
              </w:rPr>
            </w:pPr>
            <w:r w:rsidRPr="007B73E6">
              <w:rPr>
                <w:sz w:val="20"/>
                <w:szCs w:val="20"/>
              </w:rPr>
              <w:t xml:space="preserve">Means the policies listed in Clause </w:t>
            </w:r>
            <w:r w:rsidR="00B60701" w:rsidRPr="00CA16F9">
              <w:rPr>
                <w:sz w:val="20"/>
                <w:szCs w:val="20"/>
              </w:rPr>
              <w:fldChar w:fldCharType="begin"/>
            </w:r>
            <w:r w:rsidR="00B60701" w:rsidRPr="007B73E6">
              <w:rPr>
                <w:sz w:val="20"/>
                <w:szCs w:val="20"/>
              </w:rPr>
              <w:instrText xml:space="preserve"> REF _Ref75450873 \r \h </w:instrText>
            </w:r>
            <w:r w:rsidR="007B73E6">
              <w:rPr>
                <w:sz w:val="20"/>
                <w:szCs w:val="20"/>
              </w:rPr>
              <w:instrText xml:space="preserve"> \* MERGEFORMAT </w:instrText>
            </w:r>
            <w:r w:rsidR="00B60701" w:rsidRPr="00CA16F9">
              <w:rPr>
                <w:sz w:val="20"/>
                <w:szCs w:val="20"/>
              </w:rPr>
            </w:r>
            <w:r w:rsidR="00B60701" w:rsidRPr="00CA16F9">
              <w:rPr>
                <w:sz w:val="20"/>
                <w:szCs w:val="20"/>
              </w:rPr>
              <w:fldChar w:fldCharType="separate"/>
            </w:r>
            <w:r w:rsidR="00B60701" w:rsidRPr="007B73E6">
              <w:rPr>
                <w:sz w:val="20"/>
                <w:szCs w:val="20"/>
              </w:rPr>
              <w:t>10.2</w:t>
            </w:r>
            <w:r w:rsidR="00B60701" w:rsidRPr="00CA16F9">
              <w:rPr>
                <w:sz w:val="20"/>
                <w:szCs w:val="20"/>
              </w:rPr>
              <w:fldChar w:fldCharType="end"/>
            </w:r>
            <w:r w:rsidRPr="007B73E6">
              <w:rPr>
                <w:sz w:val="20"/>
                <w:szCs w:val="20"/>
              </w:rPr>
              <w:t xml:space="preserve">, </w:t>
            </w:r>
            <w:r w:rsidR="009A7161" w:rsidRPr="007B73E6">
              <w:rPr>
                <w:sz w:val="20"/>
                <w:szCs w:val="20"/>
              </w:rPr>
              <w:t xml:space="preserve">copies of have been provided by SCI to the Service Provider and/or are displayed in full at the following link: </w:t>
            </w:r>
            <w:hyperlink r:id="rId39" w:history="1">
              <w:r w:rsidR="00C84A5E">
                <w:rPr>
                  <w:rStyle w:val="Hyperlink"/>
                  <w:sz w:val="20"/>
                  <w:szCs w:val="20"/>
                </w:rPr>
                <w:t>Supplier Sustainability Policy</w:t>
              </w:r>
            </w:hyperlink>
            <w:r w:rsidR="009A7161" w:rsidRPr="007B73E6">
              <w:rPr>
                <w:sz w:val="20"/>
                <w:szCs w:val="20"/>
              </w:rPr>
              <w:t xml:space="preserve">, </w:t>
            </w:r>
            <w:r w:rsidRPr="007B73E6">
              <w:rPr>
                <w:sz w:val="20"/>
                <w:szCs w:val="20"/>
              </w:rPr>
              <w:t>as amended by notification to the Service Provider from time to time</w:t>
            </w:r>
            <w:r w:rsidR="00B60701" w:rsidRPr="007B73E6">
              <w:rPr>
                <w:sz w:val="20"/>
                <w:szCs w:val="20"/>
              </w:rPr>
              <w:t>.</w:t>
            </w:r>
          </w:p>
        </w:tc>
      </w:tr>
      <w:tr w:rsidR="005A2F41" w:rsidRPr="007B73E6" w14:paraId="0A427272" w14:textId="77777777" w:rsidTr="001B3BE5">
        <w:tc>
          <w:tcPr>
            <w:tcW w:w="2222" w:type="dxa"/>
          </w:tcPr>
          <w:p w14:paraId="57A1F570" w14:textId="4D11A3ED" w:rsidR="005A2F41" w:rsidRPr="007B73E6" w:rsidRDefault="005A2F41" w:rsidP="00607ED0">
            <w:pPr>
              <w:spacing w:after="120"/>
              <w:rPr>
                <w:b/>
                <w:sz w:val="20"/>
                <w:szCs w:val="20"/>
              </w:rPr>
            </w:pPr>
            <w:r w:rsidRPr="007B73E6">
              <w:rPr>
                <w:b/>
                <w:sz w:val="20"/>
                <w:szCs w:val="20"/>
              </w:rPr>
              <w:lastRenderedPageBreak/>
              <w:t>Merchant</w:t>
            </w:r>
          </w:p>
        </w:tc>
        <w:tc>
          <w:tcPr>
            <w:tcW w:w="6098" w:type="dxa"/>
          </w:tcPr>
          <w:p w14:paraId="7B51C012" w14:textId="550B9A25" w:rsidR="005A2F41" w:rsidRPr="007B73E6" w:rsidRDefault="005A2F41" w:rsidP="009A7161">
            <w:pPr>
              <w:spacing w:after="120"/>
              <w:rPr>
                <w:sz w:val="20"/>
                <w:szCs w:val="20"/>
              </w:rPr>
            </w:pPr>
            <w:r w:rsidRPr="007B73E6">
              <w:rPr>
                <w:sz w:val="20"/>
                <w:szCs w:val="20"/>
              </w:rPr>
              <w:t>Means any vendor or merchant authorised by SCI to receive Beneficiary Funds as part of cash distributions and/or voucher</w:t>
            </w:r>
            <w:r w:rsidR="00656058" w:rsidRPr="007B73E6">
              <w:rPr>
                <w:sz w:val="20"/>
                <w:szCs w:val="20"/>
              </w:rPr>
              <w:t xml:space="preserve"> schemes under</w:t>
            </w:r>
            <w:r w:rsidRPr="007B73E6">
              <w:rPr>
                <w:sz w:val="20"/>
                <w:szCs w:val="20"/>
              </w:rPr>
              <w:t xml:space="preserve"> a Programme.</w:t>
            </w:r>
          </w:p>
        </w:tc>
      </w:tr>
      <w:tr w:rsidR="00225506" w:rsidRPr="007B73E6" w14:paraId="263B5E5B" w14:textId="77777777" w:rsidTr="001B3BE5">
        <w:tc>
          <w:tcPr>
            <w:tcW w:w="2222" w:type="dxa"/>
          </w:tcPr>
          <w:p w14:paraId="4F0AC2CB" w14:textId="27D47076" w:rsidR="00225506" w:rsidRPr="007B73E6" w:rsidRDefault="00225506" w:rsidP="00607ED0">
            <w:pPr>
              <w:spacing w:after="120"/>
              <w:rPr>
                <w:b/>
                <w:sz w:val="20"/>
                <w:szCs w:val="20"/>
              </w:rPr>
            </w:pPr>
            <w:r w:rsidRPr="007B73E6">
              <w:rPr>
                <w:b/>
                <w:sz w:val="20"/>
                <w:szCs w:val="20"/>
              </w:rPr>
              <w:t>Payment Instruction</w:t>
            </w:r>
          </w:p>
        </w:tc>
        <w:tc>
          <w:tcPr>
            <w:tcW w:w="6098" w:type="dxa"/>
          </w:tcPr>
          <w:p w14:paraId="6ADFC953" w14:textId="418AFF30" w:rsidR="00225506" w:rsidRPr="007B73E6" w:rsidRDefault="00225506" w:rsidP="00C2751D">
            <w:pPr>
              <w:spacing w:after="120"/>
              <w:rPr>
                <w:sz w:val="20"/>
                <w:szCs w:val="20"/>
              </w:rPr>
            </w:pPr>
            <w:r w:rsidRPr="007B73E6">
              <w:rPr>
                <w:sz w:val="20"/>
                <w:szCs w:val="20"/>
              </w:rPr>
              <w:t xml:space="preserve">Means </w:t>
            </w:r>
            <w:r w:rsidR="00C2751D" w:rsidRPr="007B73E6">
              <w:rPr>
                <w:sz w:val="20"/>
                <w:szCs w:val="20"/>
              </w:rPr>
              <w:t>an instruction made by an Authorised Representative to transfer Beneficiary Funds.</w:t>
            </w:r>
          </w:p>
        </w:tc>
      </w:tr>
      <w:tr w:rsidR="0045405B" w:rsidRPr="007B73E6" w14:paraId="5F04B028" w14:textId="77777777" w:rsidTr="001B3BE5">
        <w:tc>
          <w:tcPr>
            <w:tcW w:w="2222" w:type="dxa"/>
          </w:tcPr>
          <w:p w14:paraId="7A5CA8BB" w14:textId="77777777" w:rsidR="0045405B" w:rsidRPr="007B73E6" w:rsidRDefault="0045405B" w:rsidP="00F7047E">
            <w:pPr>
              <w:keepNext/>
              <w:spacing w:after="120"/>
              <w:rPr>
                <w:b/>
                <w:sz w:val="20"/>
                <w:szCs w:val="20"/>
              </w:rPr>
            </w:pPr>
            <w:r w:rsidRPr="007B73E6">
              <w:rPr>
                <w:b/>
                <w:sz w:val="20"/>
                <w:szCs w:val="20"/>
              </w:rPr>
              <w:t>Personal Data</w:t>
            </w:r>
          </w:p>
        </w:tc>
        <w:tc>
          <w:tcPr>
            <w:tcW w:w="6098" w:type="dxa"/>
          </w:tcPr>
          <w:p w14:paraId="4FC1F5EF" w14:textId="11223F16" w:rsidR="0045405B" w:rsidRPr="007B73E6" w:rsidRDefault="00B60701" w:rsidP="00F7047E">
            <w:pPr>
              <w:keepNext/>
              <w:spacing w:after="120"/>
              <w:rPr>
                <w:sz w:val="20"/>
                <w:szCs w:val="20"/>
              </w:rPr>
            </w:pPr>
            <w:r w:rsidRPr="007B73E6">
              <w:rPr>
                <w:sz w:val="20"/>
                <w:szCs w:val="20"/>
              </w:rPr>
              <w:t>Means i</w:t>
            </w:r>
            <w:r w:rsidR="00FF527C" w:rsidRPr="007B73E6">
              <w:rPr>
                <w:sz w:val="20"/>
                <w:szCs w:val="20"/>
              </w:rPr>
              <w:t>nformation which relates to</w:t>
            </w:r>
            <w:r w:rsidR="00FF527C" w:rsidRPr="007B73E6">
              <w:rPr>
                <w:rFonts w:cs="Arial"/>
                <w:sz w:val="20"/>
                <w:szCs w:val="20"/>
              </w:rPr>
              <w:t xml:space="preserve"> an identified or an identifiable individual (data subject) as more particularly defined by operation of any applicable </w:t>
            </w:r>
            <w:r w:rsidRPr="007B73E6">
              <w:rPr>
                <w:rFonts w:cs="Arial"/>
                <w:sz w:val="20"/>
                <w:szCs w:val="20"/>
              </w:rPr>
              <w:t>Privacy Laws</w:t>
            </w:r>
            <w:r w:rsidR="00FF527C" w:rsidRPr="007B73E6">
              <w:rPr>
                <w:rFonts w:cs="Arial"/>
                <w:sz w:val="20"/>
                <w:szCs w:val="20"/>
              </w:rPr>
              <w:t>.</w:t>
            </w:r>
          </w:p>
        </w:tc>
      </w:tr>
      <w:tr w:rsidR="00310C68" w:rsidRPr="007B73E6" w14:paraId="4B7B705A" w14:textId="77777777" w:rsidTr="001B3BE5">
        <w:tc>
          <w:tcPr>
            <w:tcW w:w="2222" w:type="dxa"/>
          </w:tcPr>
          <w:p w14:paraId="606B9011" w14:textId="77777777" w:rsidR="00310C68" w:rsidRPr="007B73E6" w:rsidRDefault="00310C68" w:rsidP="00310C68">
            <w:pPr>
              <w:spacing w:after="120"/>
              <w:rPr>
                <w:b/>
                <w:sz w:val="20"/>
                <w:szCs w:val="20"/>
              </w:rPr>
            </w:pPr>
            <w:r w:rsidRPr="007B73E6">
              <w:rPr>
                <w:b/>
                <w:sz w:val="20"/>
                <w:szCs w:val="20"/>
              </w:rPr>
              <w:t>Privacy Laws</w:t>
            </w:r>
          </w:p>
        </w:tc>
        <w:tc>
          <w:tcPr>
            <w:tcW w:w="6098" w:type="dxa"/>
          </w:tcPr>
          <w:p w14:paraId="1982D6E9" w14:textId="69DAE324" w:rsidR="00310C68" w:rsidRPr="007B73E6" w:rsidRDefault="00B60701" w:rsidP="00310C68">
            <w:pPr>
              <w:spacing w:after="120"/>
              <w:rPr>
                <w:b/>
                <w:sz w:val="20"/>
                <w:szCs w:val="20"/>
              </w:rPr>
            </w:pPr>
            <w:r w:rsidRPr="007B73E6">
              <w:rPr>
                <w:rFonts w:cs="Arial"/>
                <w:sz w:val="20"/>
                <w:szCs w:val="20"/>
                <w:lang w:val="en-US"/>
              </w:rPr>
              <w:t>Means a</w:t>
            </w:r>
            <w:r w:rsidR="00310C68" w:rsidRPr="007B73E6">
              <w:rPr>
                <w:rFonts w:cs="Arial"/>
                <w:sz w:val="20"/>
                <w:szCs w:val="20"/>
                <w:lang w:val="en-US"/>
              </w:rPr>
              <w:t>ll privacy, security, data protection, direct marketing, and consumer protection privacy laws.</w:t>
            </w:r>
          </w:p>
        </w:tc>
      </w:tr>
      <w:tr w:rsidR="0045405B" w:rsidRPr="007B73E6" w14:paraId="12623217" w14:textId="77777777" w:rsidTr="001B3BE5">
        <w:tc>
          <w:tcPr>
            <w:tcW w:w="2222" w:type="dxa"/>
          </w:tcPr>
          <w:p w14:paraId="51E6E2AB" w14:textId="123C2339" w:rsidR="0045405B" w:rsidRPr="007B73E6" w:rsidRDefault="0045405B" w:rsidP="00607ED0">
            <w:pPr>
              <w:spacing w:after="120"/>
              <w:rPr>
                <w:b/>
                <w:sz w:val="20"/>
                <w:szCs w:val="20"/>
              </w:rPr>
            </w:pPr>
            <w:r w:rsidRPr="007B73E6">
              <w:rPr>
                <w:b/>
                <w:sz w:val="20"/>
                <w:szCs w:val="20"/>
              </w:rPr>
              <w:t>Prohibited Party</w:t>
            </w:r>
          </w:p>
        </w:tc>
        <w:tc>
          <w:tcPr>
            <w:tcW w:w="6098" w:type="dxa"/>
          </w:tcPr>
          <w:p w14:paraId="2192A8CB" w14:textId="0D48C61B" w:rsidR="0045405B" w:rsidRPr="007B73E6" w:rsidRDefault="00B60701" w:rsidP="00D849EA">
            <w:pPr>
              <w:spacing w:after="120"/>
              <w:rPr>
                <w:sz w:val="20"/>
                <w:szCs w:val="20"/>
              </w:rPr>
            </w:pPr>
            <w:r w:rsidRPr="007B73E6">
              <w:rPr>
                <w:sz w:val="20"/>
                <w:szCs w:val="20"/>
              </w:rPr>
              <w:t>Means a</w:t>
            </w:r>
            <w:r w:rsidR="0045405B" w:rsidRPr="007B73E6">
              <w:rPr>
                <w:sz w:val="20"/>
                <w:szCs w:val="20"/>
              </w:rPr>
              <w:t xml:space="preserve">n individual or entity that is proscribed or designated on an official government, EU or UN sanctions list </w:t>
            </w:r>
            <w:r w:rsidR="00D849EA" w:rsidRPr="007B73E6">
              <w:rPr>
                <w:sz w:val="20"/>
                <w:szCs w:val="20"/>
              </w:rPr>
              <w:t>for direct or indirect</w:t>
            </w:r>
            <w:r w:rsidR="0045405B" w:rsidRPr="007B73E6">
              <w:rPr>
                <w:sz w:val="20"/>
                <w:szCs w:val="20"/>
              </w:rPr>
              <w:t xml:space="preserve"> involve</w:t>
            </w:r>
            <w:r w:rsidR="00D849EA" w:rsidRPr="007B73E6">
              <w:rPr>
                <w:sz w:val="20"/>
                <w:szCs w:val="20"/>
              </w:rPr>
              <w:t>ment</w:t>
            </w:r>
            <w:r w:rsidR="0045405B" w:rsidRPr="007B73E6">
              <w:rPr>
                <w:sz w:val="20"/>
                <w:szCs w:val="20"/>
              </w:rPr>
              <w:t xml:space="preserve"> in </w:t>
            </w:r>
            <w:r w:rsidR="00D849EA" w:rsidRPr="007B73E6">
              <w:rPr>
                <w:sz w:val="20"/>
                <w:szCs w:val="20"/>
              </w:rPr>
              <w:t>any activity, including but not limited to</w:t>
            </w:r>
            <w:r w:rsidR="0045405B" w:rsidRPr="007B73E6">
              <w:rPr>
                <w:sz w:val="20"/>
                <w:szCs w:val="20"/>
              </w:rPr>
              <w:t xml:space="preserve"> terrorism</w:t>
            </w:r>
            <w:r w:rsidR="00D849EA" w:rsidRPr="007B73E6">
              <w:rPr>
                <w:sz w:val="20"/>
                <w:szCs w:val="20"/>
              </w:rPr>
              <w:t xml:space="preserve">, </w:t>
            </w:r>
            <w:r w:rsidR="0045405B" w:rsidRPr="007B73E6">
              <w:rPr>
                <w:sz w:val="20"/>
                <w:szCs w:val="20"/>
              </w:rPr>
              <w:t xml:space="preserve">on behalf of a sanctioned country. </w:t>
            </w:r>
          </w:p>
        </w:tc>
      </w:tr>
      <w:tr w:rsidR="00A7300B" w:rsidRPr="007B73E6" w14:paraId="3EF0F51D" w14:textId="77777777" w:rsidTr="001B3BE5">
        <w:tc>
          <w:tcPr>
            <w:tcW w:w="2222" w:type="dxa"/>
          </w:tcPr>
          <w:p w14:paraId="5C2854A0" w14:textId="33889E28" w:rsidR="00A7300B" w:rsidRPr="007B73E6" w:rsidRDefault="00A7300B" w:rsidP="00607ED0">
            <w:pPr>
              <w:spacing w:after="120"/>
              <w:rPr>
                <w:b/>
                <w:sz w:val="20"/>
                <w:szCs w:val="20"/>
              </w:rPr>
            </w:pPr>
            <w:r w:rsidRPr="007B73E6">
              <w:rPr>
                <w:b/>
                <w:sz w:val="20"/>
                <w:szCs w:val="20"/>
              </w:rPr>
              <w:t>Pro</w:t>
            </w:r>
            <w:r w:rsidR="00433224" w:rsidRPr="007B73E6">
              <w:rPr>
                <w:b/>
                <w:sz w:val="20"/>
                <w:szCs w:val="20"/>
              </w:rPr>
              <w:t>gramme</w:t>
            </w:r>
          </w:p>
        </w:tc>
        <w:tc>
          <w:tcPr>
            <w:tcW w:w="6098" w:type="dxa"/>
          </w:tcPr>
          <w:p w14:paraId="124367C7" w14:textId="1B283E39" w:rsidR="00A7300B" w:rsidRPr="007B73E6" w:rsidRDefault="00D33E26" w:rsidP="00F02A8E">
            <w:pPr>
              <w:spacing w:after="120"/>
              <w:rPr>
                <w:sz w:val="20"/>
                <w:szCs w:val="20"/>
              </w:rPr>
            </w:pPr>
            <w:r w:rsidRPr="007B73E6">
              <w:rPr>
                <w:sz w:val="20"/>
                <w:szCs w:val="20"/>
              </w:rPr>
              <w:t xml:space="preserve">Means a </w:t>
            </w:r>
            <w:r w:rsidR="00F02A8E" w:rsidRPr="007B73E6">
              <w:rPr>
                <w:sz w:val="20"/>
                <w:szCs w:val="20"/>
              </w:rPr>
              <w:t xml:space="preserve">cash and voucher assistance </w:t>
            </w:r>
            <w:r w:rsidRPr="007B73E6">
              <w:rPr>
                <w:sz w:val="20"/>
                <w:szCs w:val="20"/>
              </w:rPr>
              <w:t xml:space="preserve">programme </w:t>
            </w:r>
            <w:r w:rsidR="00470F2C" w:rsidRPr="007B73E6">
              <w:rPr>
                <w:sz w:val="20"/>
                <w:szCs w:val="20"/>
              </w:rPr>
              <w:t xml:space="preserve">for which SCI requires the delivery of the </w:t>
            </w:r>
            <w:r w:rsidR="00F02A8E" w:rsidRPr="007B73E6">
              <w:rPr>
                <w:sz w:val="20"/>
                <w:szCs w:val="20"/>
              </w:rPr>
              <w:t>S</w:t>
            </w:r>
            <w:r w:rsidR="00470F2C" w:rsidRPr="007B73E6">
              <w:rPr>
                <w:sz w:val="20"/>
                <w:szCs w:val="20"/>
              </w:rPr>
              <w:t xml:space="preserve">ervices </w:t>
            </w:r>
            <w:r w:rsidR="00F02A8E" w:rsidRPr="007B73E6">
              <w:rPr>
                <w:sz w:val="20"/>
                <w:szCs w:val="20"/>
              </w:rPr>
              <w:t xml:space="preserve">as </w:t>
            </w:r>
            <w:r w:rsidR="00826BF5" w:rsidRPr="007B73E6">
              <w:rPr>
                <w:sz w:val="20"/>
                <w:szCs w:val="20"/>
              </w:rPr>
              <w:t>defined in a Scope of Work.</w:t>
            </w:r>
          </w:p>
        </w:tc>
      </w:tr>
      <w:tr w:rsidR="0045405B" w:rsidRPr="007B73E6" w14:paraId="3AA50335" w14:textId="77777777" w:rsidTr="001B3BE5">
        <w:tc>
          <w:tcPr>
            <w:tcW w:w="2222" w:type="dxa"/>
          </w:tcPr>
          <w:p w14:paraId="3CF83FBD" w14:textId="71E7D471" w:rsidR="0045405B" w:rsidRPr="007B73E6" w:rsidRDefault="00433224" w:rsidP="00607ED0">
            <w:pPr>
              <w:spacing w:after="120"/>
              <w:rPr>
                <w:b/>
                <w:sz w:val="20"/>
                <w:szCs w:val="20"/>
              </w:rPr>
            </w:pPr>
            <w:r w:rsidRPr="007B73E6">
              <w:rPr>
                <w:b/>
                <w:sz w:val="20"/>
                <w:szCs w:val="20"/>
              </w:rPr>
              <w:t>Programme</w:t>
            </w:r>
            <w:r w:rsidR="0045405B" w:rsidRPr="007B73E6">
              <w:rPr>
                <w:b/>
                <w:sz w:val="20"/>
                <w:szCs w:val="20"/>
              </w:rPr>
              <w:t xml:space="preserve"> Manager</w:t>
            </w:r>
            <w:r w:rsidR="005F771A" w:rsidRPr="007B73E6">
              <w:rPr>
                <w:b/>
                <w:sz w:val="20"/>
                <w:szCs w:val="20"/>
              </w:rPr>
              <w:t>(s)</w:t>
            </w:r>
          </w:p>
        </w:tc>
        <w:tc>
          <w:tcPr>
            <w:tcW w:w="6098" w:type="dxa"/>
          </w:tcPr>
          <w:p w14:paraId="1AB20636" w14:textId="3BE4AE1C" w:rsidR="0045405B" w:rsidRPr="007B73E6" w:rsidRDefault="005F771A" w:rsidP="00826BF5">
            <w:pPr>
              <w:spacing w:after="120"/>
              <w:rPr>
                <w:sz w:val="20"/>
                <w:szCs w:val="20"/>
              </w:rPr>
            </w:pPr>
            <w:r w:rsidRPr="007B73E6">
              <w:rPr>
                <w:sz w:val="20"/>
                <w:szCs w:val="20"/>
              </w:rPr>
              <w:t xml:space="preserve">Means the key </w:t>
            </w:r>
            <w:r w:rsidR="00B60701" w:rsidRPr="007B73E6">
              <w:rPr>
                <w:sz w:val="20"/>
                <w:szCs w:val="20"/>
              </w:rPr>
              <w:t>P</w:t>
            </w:r>
            <w:r w:rsidRPr="007B73E6">
              <w:rPr>
                <w:sz w:val="20"/>
                <w:szCs w:val="20"/>
              </w:rPr>
              <w:t>rogramme contacts from SCI and from the Services Provider</w:t>
            </w:r>
            <w:r w:rsidR="000B0EB0" w:rsidRPr="007B73E6">
              <w:rPr>
                <w:sz w:val="20"/>
                <w:szCs w:val="20"/>
              </w:rPr>
              <w:t xml:space="preserve"> </w:t>
            </w:r>
            <w:r w:rsidR="00B60701" w:rsidRPr="007B73E6">
              <w:rPr>
                <w:sz w:val="20"/>
                <w:szCs w:val="20"/>
              </w:rPr>
              <w:t xml:space="preserve">as </w:t>
            </w:r>
            <w:r w:rsidR="000B0EB0" w:rsidRPr="007B73E6">
              <w:rPr>
                <w:sz w:val="20"/>
                <w:szCs w:val="20"/>
              </w:rPr>
              <w:t xml:space="preserve">defined </w:t>
            </w:r>
            <w:r w:rsidR="0045405B" w:rsidRPr="007B73E6">
              <w:rPr>
                <w:sz w:val="20"/>
                <w:szCs w:val="20"/>
              </w:rPr>
              <w:t xml:space="preserve">in </w:t>
            </w:r>
            <w:r w:rsidR="00826BF5" w:rsidRPr="007B73E6">
              <w:rPr>
                <w:sz w:val="20"/>
                <w:szCs w:val="20"/>
              </w:rPr>
              <w:t>a Scope of Work</w:t>
            </w:r>
            <w:r w:rsidR="0045405B" w:rsidRPr="007B73E6">
              <w:rPr>
                <w:sz w:val="20"/>
                <w:szCs w:val="20"/>
              </w:rPr>
              <w:t>.</w:t>
            </w:r>
          </w:p>
        </w:tc>
      </w:tr>
      <w:tr w:rsidR="00F21C21" w:rsidRPr="007B73E6" w14:paraId="21672689" w14:textId="77777777" w:rsidTr="001B3BE5">
        <w:tc>
          <w:tcPr>
            <w:tcW w:w="2222" w:type="dxa"/>
          </w:tcPr>
          <w:p w14:paraId="5DD5742B" w14:textId="0D3E207A" w:rsidR="00F21C21" w:rsidRPr="007B73E6" w:rsidRDefault="00F21C21" w:rsidP="00691BAC">
            <w:pPr>
              <w:spacing w:after="120"/>
              <w:rPr>
                <w:b/>
                <w:bCs/>
                <w:sz w:val="20"/>
                <w:szCs w:val="20"/>
              </w:rPr>
            </w:pPr>
            <w:r w:rsidRPr="001A6340">
              <w:rPr>
                <w:b/>
                <w:bCs/>
                <w:sz w:val="20"/>
              </w:rPr>
              <w:t>Sanctions and Export Control Laws</w:t>
            </w:r>
          </w:p>
        </w:tc>
        <w:tc>
          <w:tcPr>
            <w:tcW w:w="6098" w:type="dxa"/>
          </w:tcPr>
          <w:p w14:paraId="60D68989" w14:textId="43182AC5" w:rsidR="00F21C21" w:rsidRPr="007B73E6" w:rsidRDefault="00F21C21" w:rsidP="0076235E">
            <w:pPr>
              <w:spacing w:after="120"/>
              <w:rPr>
                <w:sz w:val="20"/>
                <w:szCs w:val="20"/>
              </w:rPr>
            </w:pPr>
            <w:r w:rsidRPr="007B73E6">
              <w:rPr>
                <w:sz w:val="20"/>
                <w:szCs w:val="20"/>
              </w:rPr>
              <w:t xml:space="preserve">Has the meaning given in Clause </w:t>
            </w:r>
            <w:r w:rsidRPr="00CA16F9">
              <w:rPr>
                <w:sz w:val="20"/>
                <w:szCs w:val="20"/>
              </w:rPr>
              <w:fldChar w:fldCharType="begin"/>
            </w:r>
            <w:r w:rsidRPr="007B73E6">
              <w:rPr>
                <w:sz w:val="20"/>
                <w:szCs w:val="20"/>
              </w:rPr>
              <w:instrText xml:space="preserve"> REF _Ref75452249 \n \h </w:instrText>
            </w:r>
            <w:r w:rsidR="007B73E6">
              <w:rPr>
                <w:sz w:val="20"/>
                <w:szCs w:val="20"/>
              </w:rPr>
              <w:instrText xml:space="preserve"> \* MERGEFORMAT </w:instrText>
            </w:r>
            <w:r w:rsidRPr="00CA16F9">
              <w:rPr>
                <w:sz w:val="20"/>
                <w:szCs w:val="20"/>
              </w:rPr>
            </w:r>
            <w:r w:rsidRPr="00CA16F9">
              <w:rPr>
                <w:sz w:val="20"/>
                <w:szCs w:val="20"/>
              </w:rPr>
              <w:fldChar w:fldCharType="separate"/>
            </w:r>
            <w:r w:rsidRPr="007B73E6">
              <w:rPr>
                <w:sz w:val="20"/>
                <w:szCs w:val="20"/>
              </w:rPr>
              <w:t>10.7</w:t>
            </w:r>
            <w:r w:rsidRPr="00CA16F9">
              <w:rPr>
                <w:sz w:val="20"/>
                <w:szCs w:val="20"/>
              </w:rPr>
              <w:fldChar w:fldCharType="end"/>
            </w:r>
            <w:r w:rsidRPr="007B73E6">
              <w:rPr>
                <w:sz w:val="20"/>
                <w:szCs w:val="20"/>
              </w:rPr>
              <w:t xml:space="preserve">. </w:t>
            </w:r>
          </w:p>
        </w:tc>
      </w:tr>
      <w:tr w:rsidR="00826BF5" w:rsidRPr="007B73E6" w14:paraId="0B830994" w14:textId="77777777" w:rsidTr="001B3BE5">
        <w:tc>
          <w:tcPr>
            <w:tcW w:w="2222" w:type="dxa"/>
          </w:tcPr>
          <w:p w14:paraId="0B9B34FF" w14:textId="77777777" w:rsidR="00826BF5" w:rsidRPr="007B73E6" w:rsidRDefault="00826BF5" w:rsidP="00691BAC">
            <w:pPr>
              <w:spacing w:after="120"/>
              <w:rPr>
                <w:b/>
                <w:sz w:val="20"/>
                <w:szCs w:val="20"/>
              </w:rPr>
            </w:pPr>
            <w:r w:rsidRPr="007B73E6">
              <w:rPr>
                <w:b/>
                <w:sz w:val="20"/>
                <w:szCs w:val="20"/>
              </w:rPr>
              <w:t xml:space="preserve">Scope of Work </w:t>
            </w:r>
          </w:p>
        </w:tc>
        <w:tc>
          <w:tcPr>
            <w:tcW w:w="6098" w:type="dxa"/>
          </w:tcPr>
          <w:p w14:paraId="5C4CDB39" w14:textId="23CD0CFD" w:rsidR="00826BF5" w:rsidRPr="007B73E6" w:rsidRDefault="00B60701" w:rsidP="0076235E">
            <w:pPr>
              <w:spacing w:after="120"/>
              <w:rPr>
                <w:sz w:val="20"/>
                <w:szCs w:val="20"/>
              </w:rPr>
            </w:pPr>
            <w:r w:rsidRPr="007B73E6">
              <w:rPr>
                <w:sz w:val="20"/>
                <w:szCs w:val="20"/>
              </w:rPr>
              <w:t>Means a</w:t>
            </w:r>
            <w:r w:rsidR="00826BF5" w:rsidRPr="007B73E6">
              <w:rPr>
                <w:sz w:val="20"/>
                <w:szCs w:val="20"/>
              </w:rPr>
              <w:t xml:space="preserve"> document identified as a Scope of Work</w:t>
            </w:r>
            <w:r w:rsidR="002B0B6D" w:rsidRPr="007B73E6">
              <w:rPr>
                <w:sz w:val="20"/>
                <w:szCs w:val="20"/>
              </w:rPr>
              <w:t>,</w:t>
            </w:r>
            <w:r w:rsidR="007315AE" w:rsidRPr="007B73E6">
              <w:rPr>
                <w:sz w:val="20"/>
                <w:szCs w:val="20"/>
              </w:rPr>
              <w:t xml:space="preserve"> each with a unique identification number,</w:t>
            </w:r>
            <w:r w:rsidR="00826BF5" w:rsidRPr="007B73E6">
              <w:rPr>
                <w:sz w:val="20"/>
                <w:szCs w:val="20"/>
              </w:rPr>
              <w:t xml:space="preserve"> describ</w:t>
            </w:r>
            <w:r w:rsidR="002B0B6D" w:rsidRPr="007B73E6">
              <w:rPr>
                <w:sz w:val="20"/>
                <w:szCs w:val="20"/>
              </w:rPr>
              <w:t>ing</w:t>
            </w:r>
            <w:r w:rsidR="00826BF5" w:rsidRPr="007B73E6">
              <w:rPr>
                <w:sz w:val="20"/>
                <w:szCs w:val="20"/>
              </w:rPr>
              <w:t xml:space="preserve"> the Services required by SCI from time to time for a </w:t>
            </w:r>
            <w:r w:rsidR="00433224" w:rsidRPr="007B73E6">
              <w:rPr>
                <w:sz w:val="20"/>
                <w:szCs w:val="20"/>
              </w:rPr>
              <w:t>Programme</w:t>
            </w:r>
            <w:r w:rsidR="002B0B6D" w:rsidRPr="007B73E6">
              <w:rPr>
                <w:sz w:val="20"/>
                <w:szCs w:val="20"/>
              </w:rPr>
              <w:t xml:space="preserve"> and agreed by the Parties for the purpose of this Agreement</w:t>
            </w:r>
            <w:r w:rsidR="00826BF5" w:rsidRPr="007B73E6">
              <w:rPr>
                <w:sz w:val="20"/>
                <w:szCs w:val="20"/>
              </w:rPr>
              <w:t xml:space="preserve"> (as amended from time to time in accordance with this Agreement). </w:t>
            </w:r>
            <w:r w:rsidR="00AE2563" w:rsidRPr="007B73E6">
              <w:rPr>
                <w:sz w:val="20"/>
                <w:szCs w:val="20"/>
              </w:rPr>
              <w:t xml:space="preserve">A template form is set out in </w:t>
            </w:r>
            <w:r w:rsidRPr="007B73E6">
              <w:rPr>
                <w:sz w:val="20"/>
                <w:szCs w:val="20"/>
              </w:rPr>
              <w:t>Schedule 3</w:t>
            </w:r>
            <w:r w:rsidR="0076235E" w:rsidRPr="007B73E6">
              <w:rPr>
                <w:sz w:val="20"/>
                <w:szCs w:val="20"/>
              </w:rPr>
              <w:t xml:space="preserve"> (</w:t>
            </w:r>
            <w:r w:rsidR="0076235E" w:rsidRPr="007B73E6">
              <w:rPr>
                <w:i/>
                <w:sz w:val="20"/>
                <w:szCs w:val="20"/>
              </w:rPr>
              <w:t>Form of Scope of Work</w:t>
            </w:r>
            <w:r w:rsidR="0076235E" w:rsidRPr="007B73E6">
              <w:rPr>
                <w:sz w:val="20"/>
                <w:szCs w:val="20"/>
              </w:rPr>
              <w:t>)</w:t>
            </w:r>
            <w:r w:rsidR="00AE2563" w:rsidRPr="007B73E6">
              <w:rPr>
                <w:sz w:val="20"/>
                <w:szCs w:val="20"/>
              </w:rPr>
              <w:t>.</w:t>
            </w:r>
          </w:p>
        </w:tc>
      </w:tr>
      <w:tr w:rsidR="00F86611" w:rsidRPr="00FA357A" w14:paraId="6D8B234E" w14:textId="77777777" w:rsidTr="0024467C">
        <w:tc>
          <w:tcPr>
            <w:tcW w:w="2222" w:type="dxa"/>
          </w:tcPr>
          <w:p w14:paraId="49DD8EE2" w14:textId="642495FD" w:rsidR="00F86611" w:rsidRPr="00FA357A" w:rsidRDefault="00F86611" w:rsidP="00691BAC">
            <w:pPr>
              <w:spacing w:after="120"/>
              <w:rPr>
                <w:b/>
                <w:sz w:val="20"/>
                <w:szCs w:val="20"/>
              </w:rPr>
            </w:pPr>
            <w:r w:rsidRPr="00FA357A">
              <w:rPr>
                <w:b/>
                <w:sz w:val="20"/>
                <w:szCs w:val="20"/>
              </w:rPr>
              <w:t>Service Levels</w:t>
            </w:r>
          </w:p>
        </w:tc>
        <w:tc>
          <w:tcPr>
            <w:tcW w:w="6098" w:type="dxa"/>
          </w:tcPr>
          <w:p w14:paraId="53BF50C9" w14:textId="0C781843" w:rsidR="00F86611" w:rsidRPr="00FA357A" w:rsidRDefault="00B60701">
            <w:pPr>
              <w:spacing w:after="120"/>
              <w:rPr>
                <w:sz w:val="20"/>
                <w:szCs w:val="20"/>
              </w:rPr>
            </w:pPr>
            <w:r w:rsidRPr="00FA357A">
              <w:rPr>
                <w:sz w:val="20"/>
                <w:szCs w:val="20"/>
              </w:rPr>
              <w:t>Means t</w:t>
            </w:r>
            <w:r w:rsidR="00F86611" w:rsidRPr="00FA357A">
              <w:rPr>
                <w:sz w:val="20"/>
                <w:szCs w:val="20"/>
              </w:rPr>
              <w:t>he service levels described in</w:t>
            </w:r>
            <w:r w:rsidR="00283C35" w:rsidRPr="00FA357A">
              <w:rPr>
                <w:sz w:val="20"/>
                <w:szCs w:val="20"/>
              </w:rPr>
              <w:t xml:space="preserve"> the Agreement.</w:t>
            </w:r>
          </w:p>
        </w:tc>
      </w:tr>
      <w:tr w:rsidR="00826BF5" w:rsidRPr="007B73E6" w14:paraId="0EBC0B2E" w14:textId="77777777" w:rsidTr="001B3BE5">
        <w:tc>
          <w:tcPr>
            <w:tcW w:w="2222" w:type="dxa"/>
          </w:tcPr>
          <w:p w14:paraId="091D5D2D" w14:textId="567E19B8" w:rsidR="00826BF5" w:rsidRPr="007B73E6" w:rsidRDefault="00826BF5" w:rsidP="00A077AA">
            <w:pPr>
              <w:spacing w:after="120"/>
              <w:rPr>
                <w:b/>
                <w:sz w:val="20"/>
                <w:szCs w:val="20"/>
              </w:rPr>
            </w:pPr>
            <w:r w:rsidRPr="007B73E6">
              <w:rPr>
                <w:b/>
                <w:sz w:val="20"/>
                <w:szCs w:val="20"/>
              </w:rPr>
              <w:t>Service Provider Team</w:t>
            </w:r>
          </w:p>
        </w:tc>
        <w:tc>
          <w:tcPr>
            <w:tcW w:w="6098" w:type="dxa"/>
          </w:tcPr>
          <w:p w14:paraId="468C483C" w14:textId="7647675A" w:rsidR="00826BF5" w:rsidRPr="007B73E6" w:rsidRDefault="00B60701" w:rsidP="00826BF5">
            <w:pPr>
              <w:spacing w:after="120"/>
              <w:rPr>
                <w:sz w:val="20"/>
                <w:szCs w:val="20"/>
              </w:rPr>
            </w:pPr>
            <w:r w:rsidRPr="007B73E6">
              <w:rPr>
                <w:sz w:val="20"/>
                <w:szCs w:val="20"/>
              </w:rPr>
              <w:t>Means t</w:t>
            </w:r>
            <w:r w:rsidR="00826BF5" w:rsidRPr="007B73E6">
              <w:rPr>
                <w:sz w:val="20"/>
                <w:szCs w:val="20"/>
              </w:rPr>
              <w:t>he Service Provider</w:t>
            </w:r>
            <w:r w:rsidR="006C4003" w:rsidRPr="007B73E6">
              <w:rPr>
                <w:sz w:val="20"/>
                <w:szCs w:val="20"/>
              </w:rPr>
              <w:t>’</w:t>
            </w:r>
            <w:r w:rsidR="00826BF5" w:rsidRPr="007B73E6">
              <w:rPr>
                <w:sz w:val="20"/>
                <w:szCs w:val="20"/>
              </w:rPr>
              <w:t>s employees, consultants, agents, suppliers and subcontractors involved in the performance of the Services from time to time.</w:t>
            </w:r>
          </w:p>
        </w:tc>
      </w:tr>
      <w:tr w:rsidR="00826BF5" w:rsidRPr="007B73E6" w14:paraId="52D1D102" w14:textId="77777777" w:rsidTr="001B3BE5">
        <w:tc>
          <w:tcPr>
            <w:tcW w:w="2222" w:type="dxa"/>
          </w:tcPr>
          <w:p w14:paraId="5F058DF8" w14:textId="77777777" w:rsidR="00826BF5" w:rsidRPr="007B73E6" w:rsidRDefault="00826BF5" w:rsidP="00826BF5">
            <w:pPr>
              <w:spacing w:after="120"/>
              <w:rPr>
                <w:b/>
                <w:sz w:val="20"/>
                <w:szCs w:val="20"/>
              </w:rPr>
            </w:pPr>
            <w:r w:rsidRPr="007B73E6">
              <w:rPr>
                <w:b/>
                <w:sz w:val="20"/>
                <w:szCs w:val="20"/>
              </w:rPr>
              <w:t>Services</w:t>
            </w:r>
          </w:p>
        </w:tc>
        <w:tc>
          <w:tcPr>
            <w:tcW w:w="6098" w:type="dxa"/>
          </w:tcPr>
          <w:p w14:paraId="73244E03" w14:textId="645B396B" w:rsidR="00826BF5" w:rsidRPr="007B73E6" w:rsidRDefault="00B60701" w:rsidP="00422A79">
            <w:pPr>
              <w:spacing w:after="120"/>
              <w:rPr>
                <w:sz w:val="20"/>
                <w:szCs w:val="20"/>
              </w:rPr>
            </w:pPr>
            <w:r w:rsidRPr="007B73E6">
              <w:rPr>
                <w:sz w:val="20"/>
                <w:szCs w:val="20"/>
              </w:rPr>
              <w:t>Means t</w:t>
            </w:r>
            <w:r w:rsidR="00826BF5" w:rsidRPr="007B73E6">
              <w:rPr>
                <w:sz w:val="20"/>
                <w:szCs w:val="20"/>
              </w:rPr>
              <w:t xml:space="preserve">he services </w:t>
            </w:r>
            <w:r w:rsidR="007F6CA1" w:rsidRPr="007B73E6">
              <w:rPr>
                <w:sz w:val="20"/>
                <w:szCs w:val="20"/>
              </w:rPr>
              <w:t>outlined in</w:t>
            </w:r>
            <w:r w:rsidR="00422A79" w:rsidRPr="007B73E6">
              <w:rPr>
                <w:sz w:val="20"/>
                <w:szCs w:val="20"/>
              </w:rPr>
              <w:t xml:space="preserve"> </w:t>
            </w:r>
            <w:r w:rsidRPr="007B73E6">
              <w:rPr>
                <w:sz w:val="20"/>
                <w:szCs w:val="20"/>
              </w:rPr>
              <w:t>Schedule 1</w:t>
            </w:r>
            <w:r w:rsidR="00422A79" w:rsidRPr="007B73E6">
              <w:rPr>
                <w:sz w:val="20"/>
                <w:szCs w:val="20"/>
              </w:rPr>
              <w:t xml:space="preserve"> (</w:t>
            </w:r>
            <w:r w:rsidRPr="001A6340">
              <w:rPr>
                <w:i/>
                <w:iCs/>
                <w:sz w:val="20"/>
                <w:szCs w:val="20"/>
              </w:rPr>
              <w:t xml:space="preserve">Available </w:t>
            </w:r>
            <w:r w:rsidR="00422A79" w:rsidRPr="007B73E6">
              <w:rPr>
                <w:i/>
                <w:sz w:val="20"/>
                <w:szCs w:val="20"/>
              </w:rPr>
              <w:t>Service</w:t>
            </w:r>
            <w:r w:rsidRPr="007B73E6">
              <w:rPr>
                <w:i/>
                <w:sz w:val="20"/>
                <w:szCs w:val="20"/>
              </w:rPr>
              <w:t>s</w:t>
            </w:r>
            <w:r w:rsidR="00422A79" w:rsidRPr="007B73E6">
              <w:rPr>
                <w:sz w:val="20"/>
                <w:szCs w:val="20"/>
              </w:rPr>
              <w:t>)</w:t>
            </w:r>
            <w:r w:rsidR="00640798" w:rsidRPr="007B73E6">
              <w:rPr>
                <w:sz w:val="20"/>
                <w:szCs w:val="20"/>
              </w:rPr>
              <w:t xml:space="preserve"> </w:t>
            </w:r>
            <w:r w:rsidR="007F6CA1" w:rsidRPr="007B73E6">
              <w:rPr>
                <w:sz w:val="20"/>
                <w:szCs w:val="20"/>
              </w:rPr>
              <w:t>that</w:t>
            </w:r>
            <w:r w:rsidR="00EE1AF2" w:rsidRPr="007B73E6">
              <w:rPr>
                <w:sz w:val="20"/>
                <w:szCs w:val="20"/>
              </w:rPr>
              <w:t xml:space="preserve"> the </w:t>
            </w:r>
            <w:r w:rsidR="00826BF5" w:rsidRPr="007B73E6">
              <w:rPr>
                <w:sz w:val="20"/>
                <w:szCs w:val="20"/>
              </w:rPr>
              <w:t xml:space="preserve">Service Provider </w:t>
            </w:r>
            <w:r w:rsidR="00EE1AF2" w:rsidRPr="007B73E6">
              <w:rPr>
                <w:sz w:val="20"/>
                <w:szCs w:val="20"/>
              </w:rPr>
              <w:t>has been appointed u</w:t>
            </w:r>
            <w:r w:rsidR="00826BF5" w:rsidRPr="007B73E6">
              <w:rPr>
                <w:sz w:val="20"/>
                <w:szCs w:val="20"/>
              </w:rPr>
              <w:t>nder the Agreement</w:t>
            </w:r>
            <w:r w:rsidR="00427712" w:rsidRPr="007B73E6">
              <w:rPr>
                <w:sz w:val="20"/>
                <w:szCs w:val="20"/>
              </w:rPr>
              <w:t xml:space="preserve"> to supply on a call-off basis, </w:t>
            </w:r>
            <w:r w:rsidR="007F6CA1" w:rsidRPr="007B73E6">
              <w:rPr>
                <w:sz w:val="20"/>
                <w:szCs w:val="20"/>
              </w:rPr>
              <w:t>and which SCI or its Affiliate</w:t>
            </w:r>
            <w:r w:rsidRPr="007B73E6">
              <w:rPr>
                <w:sz w:val="20"/>
                <w:szCs w:val="20"/>
              </w:rPr>
              <w:t>s</w:t>
            </w:r>
            <w:r w:rsidR="007F6CA1" w:rsidRPr="007B73E6">
              <w:rPr>
                <w:sz w:val="20"/>
                <w:szCs w:val="20"/>
              </w:rPr>
              <w:t xml:space="preserve"> may order using a </w:t>
            </w:r>
            <w:r w:rsidR="00101ED4" w:rsidRPr="007B73E6">
              <w:rPr>
                <w:sz w:val="20"/>
                <w:szCs w:val="20"/>
              </w:rPr>
              <w:t>Scope of Work</w:t>
            </w:r>
            <w:r w:rsidR="007F6CA1" w:rsidRPr="007B73E6">
              <w:rPr>
                <w:sz w:val="20"/>
                <w:szCs w:val="20"/>
              </w:rPr>
              <w:t xml:space="preserve"> form</w:t>
            </w:r>
            <w:r w:rsidR="00101ED4" w:rsidRPr="007B73E6">
              <w:rPr>
                <w:sz w:val="20"/>
                <w:szCs w:val="20"/>
              </w:rPr>
              <w:t>.</w:t>
            </w:r>
          </w:p>
        </w:tc>
      </w:tr>
      <w:tr w:rsidR="00656058" w:rsidRPr="007B73E6" w14:paraId="6869C6E0" w14:textId="77777777" w:rsidTr="00656058">
        <w:tc>
          <w:tcPr>
            <w:tcW w:w="2222" w:type="dxa"/>
            <w:tcBorders>
              <w:top w:val="single" w:sz="4" w:space="0" w:color="auto"/>
              <w:left w:val="single" w:sz="4" w:space="0" w:color="auto"/>
              <w:bottom w:val="single" w:sz="4" w:space="0" w:color="auto"/>
              <w:right w:val="single" w:sz="4" w:space="0" w:color="auto"/>
            </w:tcBorders>
          </w:tcPr>
          <w:p w14:paraId="64FF8154" w14:textId="77777777" w:rsidR="00656058" w:rsidRPr="007B73E6" w:rsidRDefault="00656058" w:rsidP="00C81CD0">
            <w:pPr>
              <w:spacing w:after="120"/>
              <w:rPr>
                <w:b/>
                <w:sz w:val="20"/>
                <w:szCs w:val="20"/>
              </w:rPr>
            </w:pPr>
            <w:r w:rsidRPr="007B73E6">
              <w:rPr>
                <w:b/>
                <w:sz w:val="20"/>
                <w:szCs w:val="20"/>
              </w:rPr>
              <w:t>Software</w:t>
            </w:r>
          </w:p>
        </w:tc>
        <w:tc>
          <w:tcPr>
            <w:tcW w:w="6098" w:type="dxa"/>
            <w:tcBorders>
              <w:top w:val="single" w:sz="4" w:space="0" w:color="auto"/>
              <w:left w:val="single" w:sz="4" w:space="0" w:color="auto"/>
              <w:bottom w:val="single" w:sz="4" w:space="0" w:color="auto"/>
              <w:right w:val="single" w:sz="4" w:space="0" w:color="auto"/>
            </w:tcBorders>
          </w:tcPr>
          <w:p w14:paraId="39115154" w14:textId="2185C080" w:rsidR="00656058" w:rsidRPr="007B73E6" w:rsidRDefault="00656058" w:rsidP="00225506">
            <w:pPr>
              <w:spacing w:after="120"/>
              <w:rPr>
                <w:sz w:val="20"/>
                <w:szCs w:val="20"/>
              </w:rPr>
            </w:pPr>
            <w:r w:rsidRPr="007B73E6">
              <w:rPr>
                <w:sz w:val="20"/>
                <w:szCs w:val="20"/>
              </w:rPr>
              <w:t>Means any software applications or platforms used and/or made available to SCI as part of the Services, including but not limited to any pay</w:t>
            </w:r>
            <w:r w:rsidR="00225506" w:rsidRPr="007B73E6">
              <w:rPr>
                <w:sz w:val="20"/>
                <w:szCs w:val="20"/>
              </w:rPr>
              <w:t>ment platform or online portal used to register Beneficiaries, receive and make transfers</w:t>
            </w:r>
            <w:r w:rsidRPr="007B73E6">
              <w:rPr>
                <w:sz w:val="20"/>
                <w:szCs w:val="20"/>
              </w:rPr>
              <w:t>.</w:t>
            </w:r>
          </w:p>
        </w:tc>
      </w:tr>
      <w:tr w:rsidR="00826BF5" w:rsidRPr="007B73E6" w14:paraId="769ADABA" w14:textId="77777777" w:rsidTr="001B3BE5">
        <w:tc>
          <w:tcPr>
            <w:tcW w:w="2222" w:type="dxa"/>
          </w:tcPr>
          <w:p w14:paraId="564C26BF" w14:textId="77777777" w:rsidR="00826BF5" w:rsidRPr="007B73E6" w:rsidRDefault="00826BF5" w:rsidP="00826BF5">
            <w:pPr>
              <w:spacing w:after="120"/>
              <w:rPr>
                <w:b/>
                <w:sz w:val="20"/>
                <w:szCs w:val="20"/>
              </w:rPr>
            </w:pPr>
            <w:r w:rsidRPr="007B73E6">
              <w:rPr>
                <w:b/>
                <w:sz w:val="20"/>
                <w:szCs w:val="20"/>
              </w:rPr>
              <w:t xml:space="preserve">Start Date </w:t>
            </w:r>
          </w:p>
        </w:tc>
        <w:tc>
          <w:tcPr>
            <w:tcW w:w="6098" w:type="dxa"/>
          </w:tcPr>
          <w:p w14:paraId="4277523E" w14:textId="0B38763C" w:rsidR="00826BF5" w:rsidRPr="007B73E6" w:rsidDel="000B0EB0" w:rsidRDefault="00B60701" w:rsidP="00826BF5">
            <w:pPr>
              <w:spacing w:after="120"/>
              <w:rPr>
                <w:sz w:val="20"/>
                <w:szCs w:val="20"/>
              </w:rPr>
            </w:pPr>
            <w:r w:rsidRPr="007B73E6">
              <w:rPr>
                <w:sz w:val="20"/>
                <w:szCs w:val="20"/>
              </w:rPr>
              <w:t xml:space="preserve">Means </w:t>
            </w:r>
            <w:r w:rsidR="00F06C19" w:rsidRPr="007B73E6">
              <w:rPr>
                <w:sz w:val="20"/>
                <w:szCs w:val="20"/>
              </w:rPr>
              <w:t>{</w:t>
            </w:r>
            <w:r w:rsidR="00826BF5" w:rsidRPr="0027354F">
              <w:rPr>
                <w:sz w:val="20"/>
                <w:szCs w:val="20"/>
                <w:highlight w:val="yellow"/>
              </w:rPr>
              <w:t>insert start date of the Agreement</w:t>
            </w:r>
            <w:r w:rsidR="00F06C19" w:rsidRPr="007B73E6">
              <w:rPr>
                <w:sz w:val="20"/>
                <w:szCs w:val="20"/>
              </w:rPr>
              <w:t>}</w:t>
            </w:r>
            <w:r w:rsidRPr="007B73E6">
              <w:rPr>
                <w:sz w:val="20"/>
                <w:szCs w:val="20"/>
              </w:rPr>
              <w:t>.</w:t>
            </w:r>
          </w:p>
        </w:tc>
      </w:tr>
      <w:tr w:rsidR="00A20F5C" w:rsidRPr="007B73E6" w14:paraId="15EBCCF8" w14:textId="77777777" w:rsidTr="001B3BE5">
        <w:tc>
          <w:tcPr>
            <w:tcW w:w="2222" w:type="dxa"/>
          </w:tcPr>
          <w:p w14:paraId="573CB711" w14:textId="4FA69623" w:rsidR="00A20F5C" w:rsidRPr="007B73E6" w:rsidRDefault="00A20F5C" w:rsidP="00A20F5C">
            <w:pPr>
              <w:spacing w:after="120"/>
              <w:rPr>
                <w:b/>
                <w:sz w:val="20"/>
                <w:szCs w:val="20"/>
              </w:rPr>
            </w:pPr>
            <w:r w:rsidRPr="007B73E6">
              <w:rPr>
                <w:b/>
                <w:sz w:val="20"/>
                <w:szCs w:val="20"/>
              </w:rPr>
              <w:t>Transaction Currency</w:t>
            </w:r>
          </w:p>
        </w:tc>
        <w:tc>
          <w:tcPr>
            <w:tcW w:w="6098" w:type="dxa"/>
          </w:tcPr>
          <w:p w14:paraId="4F47F0C0" w14:textId="4377EBAD" w:rsidR="00A20F5C" w:rsidRPr="0027354F" w:rsidRDefault="00DB1A0E" w:rsidP="00DB1A0E">
            <w:pPr>
              <w:spacing w:after="120"/>
              <w:rPr>
                <w:sz w:val="20"/>
                <w:szCs w:val="20"/>
                <w:highlight w:val="yellow"/>
              </w:rPr>
            </w:pPr>
            <w:r>
              <w:rPr>
                <w:sz w:val="20"/>
                <w:szCs w:val="20"/>
              </w:rPr>
              <w:t>Means the</w:t>
            </w:r>
            <w:r w:rsidRPr="008A26DA">
              <w:rPr>
                <w:sz w:val="20"/>
                <w:szCs w:val="20"/>
              </w:rPr>
              <w:t xml:space="preserve"> currency of Beneficiary Funds</w:t>
            </w:r>
            <w:r>
              <w:rPr>
                <w:sz w:val="20"/>
                <w:szCs w:val="20"/>
              </w:rPr>
              <w:t xml:space="preserve"> which shall be the official currency </w:t>
            </w:r>
            <w:r w:rsidRPr="008A26DA">
              <w:rPr>
                <w:sz w:val="20"/>
              </w:rPr>
              <w:t xml:space="preserve">of the country(ies) </w:t>
            </w:r>
            <w:r>
              <w:rPr>
                <w:sz w:val="20"/>
              </w:rPr>
              <w:t>in which the</w:t>
            </w:r>
            <w:r w:rsidRPr="008A26DA">
              <w:rPr>
                <w:sz w:val="20"/>
              </w:rPr>
              <w:t xml:space="preserve"> Programme </w:t>
            </w:r>
            <w:r>
              <w:rPr>
                <w:sz w:val="20"/>
              </w:rPr>
              <w:t>is being or shall be implemented</w:t>
            </w:r>
            <w:r w:rsidR="00CD4136">
              <w:rPr>
                <w:sz w:val="20"/>
              </w:rPr>
              <w:t>,</w:t>
            </w:r>
            <w:r>
              <w:rPr>
                <w:sz w:val="20"/>
                <w:szCs w:val="20"/>
              </w:rPr>
              <w:t xml:space="preserve"> or the currency otherwise specified by SCI</w:t>
            </w:r>
            <w:r w:rsidRPr="008A26DA">
              <w:rPr>
                <w:sz w:val="20"/>
                <w:szCs w:val="20"/>
              </w:rPr>
              <w:t>.</w:t>
            </w:r>
          </w:p>
        </w:tc>
      </w:tr>
    </w:tbl>
    <w:p w14:paraId="39DD90E8" w14:textId="77777777" w:rsidR="003F1E93" w:rsidRPr="007B73E6" w:rsidRDefault="003F1E93" w:rsidP="003F1E93">
      <w:pPr>
        <w:pStyle w:val="FWBL2"/>
        <w:numPr>
          <w:ilvl w:val="0"/>
          <w:numId w:val="0"/>
        </w:numPr>
        <w:tabs>
          <w:tab w:val="num" w:pos="1430"/>
        </w:tabs>
        <w:ind w:left="720"/>
        <w:rPr>
          <w:sz w:val="20"/>
        </w:rPr>
      </w:pPr>
    </w:p>
    <w:p w14:paraId="574B4116" w14:textId="2EE3111B" w:rsidR="003F1E93" w:rsidRPr="00CA16F9" w:rsidRDefault="003F1E93" w:rsidP="001A6340">
      <w:pPr>
        <w:pStyle w:val="FWBL2"/>
        <w:ind w:left="805" w:hanging="448"/>
        <w:rPr>
          <w:sz w:val="20"/>
        </w:rPr>
      </w:pPr>
      <w:bookmarkStart w:id="3" w:name="_Ref75450515"/>
      <w:r w:rsidRPr="00CA16F9">
        <w:rPr>
          <w:sz w:val="20"/>
        </w:rPr>
        <w:t>This Agreement, as may be amended from time to time, comprises:</w:t>
      </w:r>
      <w:bookmarkEnd w:id="3"/>
    </w:p>
    <w:p w14:paraId="32525A67" w14:textId="7E1B95E8" w:rsidR="003F1E93" w:rsidRPr="007B73E6" w:rsidRDefault="003F1E93" w:rsidP="00F42A0C">
      <w:pPr>
        <w:pStyle w:val="ListParagraph"/>
        <w:numPr>
          <w:ilvl w:val="2"/>
          <w:numId w:val="11"/>
        </w:numPr>
        <w:rPr>
          <w:sz w:val="20"/>
          <w:szCs w:val="20"/>
        </w:rPr>
      </w:pPr>
      <w:r w:rsidRPr="007B73E6">
        <w:rPr>
          <w:sz w:val="20"/>
          <w:szCs w:val="20"/>
        </w:rPr>
        <w:t xml:space="preserve">The </w:t>
      </w:r>
      <w:r w:rsidR="00EE1E9B" w:rsidRPr="007B73E6">
        <w:rPr>
          <w:sz w:val="20"/>
          <w:szCs w:val="20"/>
        </w:rPr>
        <w:t>t</w:t>
      </w:r>
      <w:r w:rsidRPr="007B73E6">
        <w:rPr>
          <w:sz w:val="20"/>
          <w:szCs w:val="20"/>
        </w:rPr>
        <w:t xml:space="preserve">erms and </w:t>
      </w:r>
      <w:r w:rsidR="00EE1E9B" w:rsidRPr="007B73E6">
        <w:rPr>
          <w:sz w:val="20"/>
          <w:szCs w:val="20"/>
        </w:rPr>
        <w:t>c</w:t>
      </w:r>
      <w:r w:rsidRPr="007B73E6">
        <w:rPr>
          <w:sz w:val="20"/>
          <w:szCs w:val="20"/>
        </w:rPr>
        <w:t>onditions herein, which contain the general provisions applicable to the entire Agreement including but not limited to the Mandatory Policies</w:t>
      </w:r>
      <w:r w:rsidR="00EE1E9B" w:rsidRPr="007B73E6">
        <w:rPr>
          <w:sz w:val="20"/>
          <w:szCs w:val="20"/>
        </w:rPr>
        <w:t xml:space="preserve"> (the “</w:t>
      </w:r>
      <w:r w:rsidR="00EE1E9B" w:rsidRPr="001A6340">
        <w:rPr>
          <w:b/>
          <w:bCs/>
          <w:sz w:val="20"/>
          <w:szCs w:val="20"/>
        </w:rPr>
        <w:t>Terms and Conditions</w:t>
      </w:r>
      <w:r w:rsidR="00EE1E9B" w:rsidRPr="007B73E6">
        <w:rPr>
          <w:sz w:val="20"/>
          <w:szCs w:val="20"/>
        </w:rPr>
        <w:t>”)</w:t>
      </w:r>
      <w:r w:rsidRPr="007B73E6">
        <w:rPr>
          <w:sz w:val="20"/>
          <w:szCs w:val="20"/>
        </w:rPr>
        <w:t>;</w:t>
      </w:r>
    </w:p>
    <w:p w14:paraId="076BFFAE" w14:textId="1DD31C74" w:rsidR="003F1E93" w:rsidRPr="007B73E6" w:rsidRDefault="003F1E93" w:rsidP="00F42A0C">
      <w:pPr>
        <w:pStyle w:val="ListParagraph"/>
        <w:numPr>
          <w:ilvl w:val="2"/>
          <w:numId w:val="11"/>
        </w:numPr>
        <w:rPr>
          <w:sz w:val="20"/>
          <w:szCs w:val="20"/>
        </w:rPr>
      </w:pPr>
      <w:r w:rsidRPr="007B73E6">
        <w:rPr>
          <w:sz w:val="20"/>
          <w:szCs w:val="20"/>
        </w:rPr>
        <w:lastRenderedPageBreak/>
        <w:t>The Scope</w:t>
      </w:r>
      <w:r w:rsidR="00EE1E9B" w:rsidRPr="007B73E6">
        <w:rPr>
          <w:sz w:val="20"/>
          <w:szCs w:val="20"/>
        </w:rPr>
        <w:t>(s)</w:t>
      </w:r>
      <w:r w:rsidRPr="007B73E6">
        <w:rPr>
          <w:sz w:val="20"/>
          <w:szCs w:val="20"/>
        </w:rPr>
        <w:t xml:space="preserve"> of Work, which sets out specific provisions applicable to each supply of Services in respect of a particular SCI Programme including but not limited to </w:t>
      </w:r>
      <w:r w:rsidR="00EE1E9B" w:rsidRPr="007B73E6">
        <w:rPr>
          <w:sz w:val="20"/>
          <w:szCs w:val="20"/>
        </w:rPr>
        <w:t xml:space="preserve">any </w:t>
      </w:r>
      <w:r w:rsidRPr="007B73E6">
        <w:rPr>
          <w:sz w:val="20"/>
          <w:szCs w:val="20"/>
        </w:rPr>
        <w:t xml:space="preserve">Donor </w:t>
      </w:r>
      <w:r w:rsidR="00EE1E9B" w:rsidRPr="007B73E6">
        <w:rPr>
          <w:sz w:val="20"/>
          <w:szCs w:val="20"/>
        </w:rPr>
        <w:t>c</w:t>
      </w:r>
      <w:r w:rsidRPr="007B73E6">
        <w:rPr>
          <w:sz w:val="20"/>
          <w:szCs w:val="20"/>
        </w:rPr>
        <w:t>onditions; and</w:t>
      </w:r>
    </w:p>
    <w:p w14:paraId="46E576D6" w14:textId="46F7430B" w:rsidR="003F1E93" w:rsidRPr="007B73E6" w:rsidRDefault="003F1E93" w:rsidP="00F42A0C">
      <w:pPr>
        <w:pStyle w:val="ListParagraph"/>
        <w:numPr>
          <w:ilvl w:val="2"/>
          <w:numId w:val="11"/>
        </w:numPr>
        <w:rPr>
          <w:sz w:val="20"/>
          <w:szCs w:val="20"/>
        </w:rPr>
      </w:pPr>
      <w:r w:rsidRPr="007B73E6">
        <w:rPr>
          <w:sz w:val="20"/>
          <w:szCs w:val="20"/>
        </w:rPr>
        <w:t xml:space="preserve">Any other appendices and attachments </w:t>
      </w:r>
      <w:r w:rsidR="00EE1E9B" w:rsidRPr="007B73E6">
        <w:rPr>
          <w:sz w:val="20"/>
          <w:szCs w:val="20"/>
        </w:rPr>
        <w:t xml:space="preserve">to the documents above </w:t>
      </w:r>
    </w:p>
    <w:p w14:paraId="6C0CD292" w14:textId="77777777" w:rsidR="003F1E93" w:rsidRPr="007B73E6" w:rsidRDefault="003F1E93" w:rsidP="003F1E93">
      <w:pPr>
        <w:pStyle w:val="ListParagraph"/>
        <w:ind w:left="5040"/>
        <w:rPr>
          <w:sz w:val="20"/>
          <w:szCs w:val="20"/>
        </w:rPr>
      </w:pPr>
      <w:r w:rsidRPr="007B73E6">
        <w:rPr>
          <w:sz w:val="20"/>
          <w:szCs w:val="20"/>
        </w:rPr>
        <w:t>(together the “</w:t>
      </w:r>
      <w:r w:rsidRPr="001A6340">
        <w:rPr>
          <w:b/>
          <w:bCs/>
          <w:sz w:val="20"/>
          <w:szCs w:val="20"/>
        </w:rPr>
        <w:t>Agreement</w:t>
      </w:r>
      <w:r w:rsidRPr="007B73E6">
        <w:rPr>
          <w:sz w:val="20"/>
          <w:szCs w:val="20"/>
        </w:rPr>
        <w:t xml:space="preserve">”). </w:t>
      </w:r>
    </w:p>
    <w:p w14:paraId="086D34D7" w14:textId="16D3D09E" w:rsidR="003F1E93" w:rsidRPr="001A6340" w:rsidRDefault="003F1E93" w:rsidP="001A6340">
      <w:pPr>
        <w:pStyle w:val="FWBL2"/>
        <w:ind w:left="805" w:hanging="448"/>
        <w:rPr>
          <w:sz w:val="20"/>
        </w:rPr>
      </w:pPr>
      <w:r w:rsidRPr="00CA16F9">
        <w:rPr>
          <w:sz w:val="20"/>
        </w:rPr>
        <w:t xml:space="preserve">In the case of inconsistency or conflict between the documents listed in Clause </w:t>
      </w:r>
      <w:r w:rsidR="00EE1E9B" w:rsidRPr="001A6340">
        <w:rPr>
          <w:sz w:val="20"/>
        </w:rPr>
        <w:fldChar w:fldCharType="begin"/>
      </w:r>
      <w:r w:rsidR="00EE1E9B" w:rsidRPr="001A6340">
        <w:rPr>
          <w:sz w:val="20"/>
        </w:rPr>
        <w:instrText xml:space="preserve"> REF _Ref75450515 \r \h </w:instrText>
      </w:r>
      <w:r w:rsidR="00EC69EB" w:rsidRPr="001A6340">
        <w:rPr>
          <w:sz w:val="20"/>
        </w:rPr>
        <w:instrText xml:space="preserve"> \* MERGEFORMAT </w:instrText>
      </w:r>
      <w:r w:rsidR="00EE1E9B" w:rsidRPr="001A6340">
        <w:rPr>
          <w:sz w:val="20"/>
        </w:rPr>
      </w:r>
      <w:r w:rsidR="00EE1E9B" w:rsidRPr="001A6340">
        <w:rPr>
          <w:sz w:val="20"/>
        </w:rPr>
        <w:fldChar w:fldCharType="separate"/>
      </w:r>
      <w:r w:rsidR="00EE1E9B" w:rsidRPr="001A6340">
        <w:rPr>
          <w:sz w:val="20"/>
        </w:rPr>
        <w:t>1.2</w:t>
      </w:r>
      <w:r w:rsidR="00EE1E9B" w:rsidRPr="001A6340">
        <w:rPr>
          <w:sz w:val="20"/>
        </w:rPr>
        <w:fldChar w:fldCharType="end"/>
      </w:r>
      <w:r w:rsidRPr="001A6340">
        <w:rPr>
          <w:sz w:val="20"/>
        </w:rPr>
        <w:t xml:space="preserve"> above then the Scope of Work shall take precedence over the Terms and Conditions and other appendices, and the Terms and Conditions shall take precedence over the other appendices. </w:t>
      </w:r>
    </w:p>
    <w:p w14:paraId="23F9764B" w14:textId="435F4B6E" w:rsidR="00627DD3" w:rsidRPr="007B73E6" w:rsidRDefault="00627DD3" w:rsidP="001A6340">
      <w:pPr>
        <w:pStyle w:val="FWBL2"/>
        <w:ind w:left="805" w:hanging="448"/>
        <w:rPr>
          <w:sz w:val="20"/>
        </w:rPr>
      </w:pPr>
      <w:r w:rsidRPr="007B73E6">
        <w:rPr>
          <w:sz w:val="20"/>
        </w:rPr>
        <w:t xml:space="preserve">In this Agreement unless the context otherwise requires: </w:t>
      </w:r>
    </w:p>
    <w:p w14:paraId="343BE8F3" w14:textId="77777777" w:rsidR="00627DD3" w:rsidRPr="007B73E6" w:rsidRDefault="00627DD3" w:rsidP="006E5D6A">
      <w:pPr>
        <w:pStyle w:val="FWBL31"/>
        <w:rPr>
          <w:sz w:val="20"/>
        </w:rPr>
      </w:pPr>
      <w:r w:rsidRPr="007B73E6">
        <w:rPr>
          <w:sz w:val="20"/>
        </w:rPr>
        <w:t xml:space="preserve">references to a regulation shall include any regulation, rule, official directive, request or guideline (whether or not having the force of law but if not having the force of law, which is generally complied with by those to whom it is addressed) of any governmental or intergovernmental or supranational body, agency, department or of any regulatory, </w:t>
      </w:r>
      <w:r w:rsidR="00C82E64" w:rsidRPr="007B73E6">
        <w:rPr>
          <w:sz w:val="20"/>
        </w:rPr>
        <w:t>self-regulatory</w:t>
      </w:r>
      <w:r w:rsidRPr="007B73E6">
        <w:rPr>
          <w:sz w:val="20"/>
        </w:rPr>
        <w:t xml:space="preserve"> or other authority or organisation;</w:t>
      </w:r>
    </w:p>
    <w:p w14:paraId="7964739D" w14:textId="77777777" w:rsidR="00627DD3" w:rsidRPr="007B73E6" w:rsidRDefault="00627DD3" w:rsidP="006E5D6A">
      <w:pPr>
        <w:pStyle w:val="FWBL31"/>
        <w:rPr>
          <w:sz w:val="20"/>
        </w:rPr>
      </w:pPr>
      <w:r w:rsidRPr="007B73E6">
        <w:rPr>
          <w:sz w:val="20"/>
        </w:rPr>
        <w:t>a reference to a law shall be to such law as it is in force for the time being, taking account of any amendment, extension, application or re-enactment and includes any subordinate legislation for the time being in force made under such law;</w:t>
      </w:r>
    </w:p>
    <w:p w14:paraId="1DB436DD" w14:textId="77777777" w:rsidR="00627DD3" w:rsidRPr="007B73E6" w:rsidRDefault="00627DD3" w:rsidP="00115226">
      <w:pPr>
        <w:pStyle w:val="FWBL31"/>
        <w:rPr>
          <w:sz w:val="20"/>
        </w:rPr>
      </w:pPr>
      <w:r w:rsidRPr="007B73E6">
        <w:rPr>
          <w:sz w:val="20"/>
        </w:rPr>
        <w:t>references to a person shall include any individual, firm, body corporate (wherever incorporated), government, state or agency of a state or any joint venture, association, partnership, works council or employee representative body (whether or not having separate legal personality);</w:t>
      </w:r>
    </w:p>
    <w:p w14:paraId="789FABB2" w14:textId="08F25C79" w:rsidR="00E70394" w:rsidRPr="007B73E6" w:rsidRDefault="00E70394">
      <w:pPr>
        <w:pStyle w:val="FWBL31"/>
        <w:rPr>
          <w:sz w:val="20"/>
        </w:rPr>
      </w:pPr>
      <w:r w:rsidRPr="007B73E6">
        <w:rPr>
          <w:sz w:val="20"/>
        </w:rPr>
        <w:t xml:space="preserve">references to a </w:t>
      </w:r>
      <w:r w:rsidR="006C4003" w:rsidRPr="007B73E6">
        <w:rPr>
          <w:sz w:val="20"/>
        </w:rPr>
        <w:t>“</w:t>
      </w:r>
      <w:r w:rsidRPr="007B73E6">
        <w:rPr>
          <w:b/>
          <w:sz w:val="20"/>
        </w:rPr>
        <w:t>Party</w:t>
      </w:r>
      <w:r w:rsidR="006C4003" w:rsidRPr="007B73E6">
        <w:rPr>
          <w:sz w:val="20"/>
        </w:rPr>
        <w:t>”</w:t>
      </w:r>
      <w:r w:rsidRPr="007B73E6">
        <w:rPr>
          <w:sz w:val="20"/>
        </w:rPr>
        <w:t xml:space="preserve"> or </w:t>
      </w:r>
      <w:r w:rsidR="006C4003" w:rsidRPr="007B73E6">
        <w:rPr>
          <w:sz w:val="20"/>
        </w:rPr>
        <w:t>“</w:t>
      </w:r>
      <w:r w:rsidRPr="007B73E6">
        <w:rPr>
          <w:b/>
          <w:sz w:val="20"/>
        </w:rPr>
        <w:t>SCI</w:t>
      </w:r>
      <w:r w:rsidR="006C4003" w:rsidRPr="007B73E6">
        <w:rPr>
          <w:sz w:val="20"/>
        </w:rPr>
        <w:t>”</w:t>
      </w:r>
      <w:r w:rsidRPr="007B73E6">
        <w:rPr>
          <w:sz w:val="20"/>
        </w:rPr>
        <w:t xml:space="preserve"> shall be interpreted to include an Affiliate in the context of a provision relating to a Scope of Work between the Service Provider and an Affiliate;  </w:t>
      </w:r>
    </w:p>
    <w:p w14:paraId="25A97442" w14:textId="77777777" w:rsidR="00627DD3" w:rsidRPr="007B73E6" w:rsidRDefault="00627DD3">
      <w:pPr>
        <w:pStyle w:val="FWBL31"/>
        <w:rPr>
          <w:sz w:val="20"/>
        </w:rPr>
      </w:pPr>
      <w:r w:rsidRPr="007B73E6">
        <w:rPr>
          <w:sz w:val="20"/>
        </w:rPr>
        <w:t>words in the singular shall include the plural and words in the plural shall include the singular;</w:t>
      </w:r>
    </w:p>
    <w:p w14:paraId="70DDD5C0" w14:textId="69ED4240" w:rsidR="00627DD3" w:rsidRPr="007B73E6" w:rsidRDefault="00627DD3">
      <w:pPr>
        <w:pStyle w:val="FWBL31"/>
        <w:rPr>
          <w:sz w:val="20"/>
        </w:rPr>
      </w:pPr>
      <w:r w:rsidRPr="007B73E6">
        <w:rPr>
          <w:sz w:val="20"/>
        </w:rPr>
        <w:t>a reference to a Recital, Clause, Schedule</w:t>
      </w:r>
      <w:r w:rsidR="00246604" w:rsidRPr="007B73E6">
        <w:rPr>
          <w:sz w:val="20"/>
        </w:rPr>
        <w:t xml:space="preserve">, Annex </w:t>
      </w:r>
      <w:r w:rsidRPr="007B73E6">
        <w:rPr>
          <w:sz w:val="20"/>
        </w:rPr>
        <w:t>or to an Appendix shall be a reference to a recital to, clause of, schedule to</w:t>
      </w:r>
      <w:r w:rsidR="00246604" w:rsidRPr="007B73E6">
        <w:rPr>
          <w:sz w:val="20"/>
        </w:rPr>
        <w:t>, annex to</w:t>
      </w:r>
      <w:r w:rsidRPr="007B73E6">
        <w:rPr>
          <w:sz w:val="20"/>
        </w:rPr>
        <w:t xml:space="preserve"> or appendix to, this Agreement, unless otherwise expressly provided; </w:t>
      </w:r>
      <w:r w:rsidR="004E7C09" w:rsidRPr="007B73E6">
        <w:rPr>
          <w:sz w:val="20"/>
        </w:rPr>
        <w:t>and</w:t>
      </w:r>
    </w:p>
    <w:p w14:paraId="095E156C" w14:textId="77777777" w:rsidR="00627DD3" w:rsidRPr="007B73E6" w:rsidRDefault="00627DD3">
      <w:pPr>
        <w:pStyle w:val="FWBL31"/>
        <w:rPr>
          <w:sz w:val="20"/>
        </w:rPr>
      </w:pPr>
      <w:r w:rsidRPr="007B73E6">
        <w:rPr>
          <w:sz w:val="20"/>
        </w:rPr>
        <w:t xml:space="preserve">headings </w:t>
      </w:r>
      <w:r w:rsidR="006B7C79" w:rsidRPr="007B73E6">
        <w:rPr>
          <w:sz w:val="20"/>
        </w:rPr>
        <w:t xml:space="preserve">are for ease of reference only. </w:t>
      </w:r>
      <w:r w:rsidR="00196437" w:rsidRPr="007B73E6">
        <w:rPr>
          <w:sz w:val="20"/>
        </w:rPr>
        <w:t xml:space="preserve"> </w:t>
      </w:r>
    </w:p>
    <w:p w14:paraId="79688EA5" w14:textId="402AF23D" w:rsidR="000B6500" w:rsidRPr="007B73E6" w:rsidRDefault="00627DD3" w:rsidP="009E3B2F">
      <w:pPr>
        <w:pStyle w:val="FWBL1"/>
        <w:rPr>
          <w:sz w:val="20"/>
        </w:rPr>
      </w:pPr>
      <w:bookmarkStart w:id="4" w:name="_Toc443574257"/>
      <w:bookmarkStart w:id="5" w:name="_Ref24538422"/>
      <w:r w:rsidRPr="007B73E6">
        <w:rPr>
          <w:sz w:val="20"/>
        </w:rPr>
        <w:t xml:space="preserve">Commencement and </w:t>
      </w:r>
      <w:r w:rsidR="00A94003" w:rsidRPr="007B73E6">
        <w:rPr>
          <w:sz w:val="20"/>
        </w:rPr>
        <w:t>d</w:t>
      </w:r>
      <w:r w:rsidRPr="007B73E6">
        <w:rPr>
          <w:sz w:val="20"/>
        </w:rPr>
        <w:t>uration</w:t>
      </w:r>
      <w:bookmarkEnd w:id="4"/>
      <w:bookmarkEnd w:id="5"/>
      <w:r w:rsidRPr="007B73E6">
        <w:rPr>
          <w:sz w:val="20"/>
        </w:rPr>
        <w:t xml:space="preserve"> </w:t>
      </w:r>
    </w:p>
    <w:p w14:paraId="5F6F8E6C" w14:textId="6018F150" w:rsidR="002369E1" w:rsidRPr="007B73E6" w:rsidRDefault="00C26FB0" w:rsidP="001A6340">
      <w:pPr>
        <w:pStyle w:val="FWBL2"/>
        <w:ind w:left="805" w:hanging="448"/>
        <w:rPr>
          <w:sz w:val="20"/>
        </w:rPr>
      </w:pPr>
      <w:r w:rsidRPr="007B73E6">
        <w:rPr>
          <w:sz w:val="20"/>
        </w:rPr>
        <w:t>T</w:t>
      </w:r>
      <w:r w:rsidR="00F16270" w:rsidRPr="007B73E6">
        <w:rPr>
          <w:sz w:val="20"/>
        </w:rPr>
        <w:t>h</w:t>
      </w:r>
      <w:r w:rsidRPr="007B73E6">
        <w:rPr>
          <w:sz w:val="20"/>
        </w:rPr>
        <w:t>is</w:t>
      </w:r>
      <w:r w:rsidR="002369E1" w:rsidRPr="007B73E6">
        <w:rPr>
          <w:sz w:val="20"/>
        </w:rPr>
        <w:t xml:space="preserve"> Agreement shall commence from the Start Date and shall continue until the</w:t>
      </w:r>
      <w:r w:rsidR="00F16270" w:rsidRPr="007B73E6">
        <w:rPr>
          <w:sz w:val="20"/>
        </w:rPr>
        <w:t xml:space="preserve"> End Date</w:t>
      </w:r>
      <w:r w:rsidR="002369E1" w:rsidRPr="007B73E6">
        <w:rPr>
          <w:sz w:val="20"/>
        </w:rPr>
        <w:t>, unless the Agreement is terminated</w:t>
      </w:r>
      <w:r w:rsidR="00F16270" w:rsidRPr="007B73E6">
        <w:rPr>
          <w:sz w:val="20"/>
        </w:rPr>
        <w:t xml:space="preserve"> earlier</w:t>
      </w:r>
      <w:r w:rsidR="002369E1" w:rsidRPr="007B73E6">
        <w:rPr>
          <w:sz w:val="20"/>
        </w:rPr>
        <w:t xml:space="preserve"> in accordance with this Agreement. </w:t>
      </w:r>
    </w:p>
    <w:p w14:paraId="1E5B2C78" w14:textId="42276902" w:rsidR="00722ECE" w:rsidRPr="007B73E6" w:rsidRDefault="00722ECE" w:rsidP="001B3BE5">
      <w:pPr>
        <w:pStyle w:val="FWBL1"/>
        <w:rPr>
          <w:sz w:val="20"/>
        </w:rPr>
      </w:pPr>
      <w:r w:rsidRPr="007B73E6">
        <w:rPr>
          <w:sz w:val="20"/>
        </w:rPr>
        <w:t>Scopes of Work</w:t>
      </w:r>
    </w:p>
    <w:p w14:paraId="07AB2B4D" w14:textId="7BB6B73E" w:rsidR="00400B84" w:rsidRPr="007B73E6" w:rsidRDefault="0095183F" w:rsidP="001A6340">
      <w:pPr>
        <w:pStyle w:val="FWBL2"/>
        <w:ind w:left="805" w:hanging="448"/>
        <w:rPr>
          <w:sz w:val="20"/>
        </w:rPr>
      </w:pPr>
      <w:r w:rsidRPr="007B73E6">
        <w:rPr>
          <w:sz w:val="20"/>
        </w:rPr>
        <w:t>SCI</w:t>
      </w:r>
      <w:r w:rsidR="00F16270" w:rsidRPr="007B73E6">
        <w:rPr>
          <w:sz w:val="20"/>
        </w:rPr>
        <w:t xml:space="preserve"> may purchase any of the Services by agreeing a Scope of Work with the Service Provider. The Parties will use reasonable efforts to agree a Scope of Work within the timescales required by the relevant Programme</w:t>
      </w:r>
      <w:r w:rsidR="00400B84" w:rsidRPr="007B73E6">
        <w:rPr>
          <w:sz w:val="20"/>
        </w:rPr>
        <w:t>.</w:t>
      </w:r>
    </w:p>
    <w:p w14:paraId="559DE5C8" w14:textId="0FA94D53" w:rsidR="003A708F" w:rsidRDefault="00400B84" w:rsidP="001A6340">
      <w:pPr>
        <w:pStyle w:val="FWBL2"/>
        <w:ind w:left="805" w:hanging="448"/>
        <w:rPr>
          <w:sz w:val="20"/>
        </w:rPr>
      </w:pPr>
      <w:r w:rsidRPr="007B73E6">
        <w:rPr>
          <w:sz w:val="20"/>
        </w:rPr>
        <w:t>T</w:t>
      </w:r>
      <w:r w:rsidR="00F16270" w:rsidRPr="007B73E6">
        <w:rPr>
          <w:sz w:val="20"/>
        </w:rPr>
        <w:t>he Service Provider will provide the Services from the date set out in the Scope of Work</w:t>
      </w:r>
      <w:r w:rsidRPr="007B73E6">
        <w:rPr>
          <w:sz w:val="20"/>
        </w:rPr>
        <w:t xml:space="preserve"> in accordance with its terms and the terms of this Agreement</w:t>
      </w:r>
      <w:r w:rsidR="00F16270" w:rsidRPr="007B73E6">
        <w:rPr>
          <w:sz w:val="20"/>
        </w:rPr>
        <w:t>.</w:t>
      </w:r>
      <w:bookmarkStart w:id="6" w:name="_Toc443574258"/>
    </w:p>
    <w:p w14:paraId="6D083367" w14:textId="2EBFB2C5" w:rsidR="00492FB4" w:rsidRDefault="00492FB4" w:rsidP="001A6340">
      <w:pPr>
        <w:pStyle w:val="FWBL2"/>
        <w:ind w:left="805" w:hanging="448"/>
        <w:rPr>
          <w:sz w:val="20"/>
        </w:rPr>
      </w:pPr>
      <w:r>
        <w:rPr>
          <w:sz w:val="20"/>
        </w:rPr>
        <w:t xml:space="preserve">The </w:t>
      </w:r>
      <w:r w:rsidRPr="00492FB4">
        <w:rPr>
          <w:sz w:val="20"/>
        </w:rPr>
        <w:t xml:space="preserve">Parties acknowledge that the </w:t>
      </w:r>
      <w:r>
        <w:rPr>
          <w:sz w:val="20"/>
        </w:rPr>
        <w:t>Service Provider</w:t>
      </w:r>
      <w:r w:rsidRPr="00492FB4">
        <w:rPr>
          <w:sz w:val="20"/>
        </w:rPr>
        <w:t xml:space="preserve"> has not been appointed on an exclusive basis to supply the Services </w:t>
      </w:r>
      <w:r>
        <w:rPr>
          <w:sz w:val="20"/>
        </w:rPr>
        <w:t xml:space="preserve">and that SCI </w:t>
      </w:r>
      <w:r w:rsidRPr="00492FB4">
        <w:rPr>
          <w:sz w:val="20"/>
        </w:rPr>
        <w:t xml:space="preserve">may purchase </w:t>
      </w:r>
      <w:r>
        <w:rPr>
          <w:sz w:val="20"/>
        </w:rPr>
        <w:t>Services</w:t>
      </w:r>
      <w:r w:rsidRPr="00492FB4">
        <w:rPr>
          <w:sz w:val="20"/>
        </w:rPr>
        <w:t xml:space="preserve"> from </w:t>
      </w:r>
      <w:r>
        <w:rPr>
          <w:sz w:val="20"/>
        </w:rPr>
        <w:t xml:space="preserve">any other third party </w:t>
      </w:r>
      <w:r w:rsidRPr="00492FB4">
        <w:rPr>
          <w:sz w:val="20"/>
        </w:rPr>
        <w:t>and/or perform any part of the Services it</w:t>
      </w:r>
      <w:r>
        <w:rPr>
          <w:sz w:val="20"/>
        </w:rPr>
        <w:t>self</w:t>
      </w:r>
      <w:r w:rsidRPr="00492FB4">
        <w:rPr>
          <w:sz w:val="20"/>
        </w:rPr>
        <w:t xml:space="preserve">. </w:t>
      </w:r>
      <w:r>
        <w:rPr>
          <w:sz w:val="20"/>
        </w:rPr>
        <w:t xml:space="preserve">SCI </w:t>
      </w:r>
      <w:r w:rsidRPr="00492FB4">
        <w:rPr>
          <w:sz w:val="20"/>
        </w:rPr>
        <w:t>shall have no obligation to purchase a minimum quantity Services</w:t>
      </w:r>
      <w:r>
        <w:rPr>
          <w:sz w:val="20"/>
        </w:rPr>
        <w:t xml:space="preserve"> during the t</w:t>
      </w:r>
      <w:r w:rsidRPr="00492FB4">
        <w:rPr>
          <w:sz w:val="20"/>
        </w:rPr>
        <w:t>erm and at its sole discretion may determine not to purchase any Services at all.</w:t>
      </w:r>
    </w:p>
    <w:p w14:paraId="307863C5" w14:textId="145659C5" w:rsidR="00847885" w:rsidRPr="007B73E6" w:rsidRDefault="00ED1A34" w:rsidP="00847885">
      <w:pPr>
        <w:pStyle w:val="FWBL1"/>
        <w:rPr>
          <w:sz w:val="20"/>
        </w:rPr>
      </w:pPr>
      <w:r w:rsidRPr="007B73E6">
        <w:rPr>
          <w:sz w:val="20"/>
        </w:rPr>
        <w:lastRenderedPageBreak/>
        <w:t>Service Provider Obligations</w:t>
      </w:r>
    </w:p>
    <w:p w14:paraId="3347E170" w14:textId="6A6F3CB7" w:rsidR="00C91534" w:rsidRPr="007B73E6" w:rsidRDefault="00C91534" w:rsidP="001A6340">
      <w:pPr>
        <w:pStyle w:val="FWBL2"/>
        <w:ind w:left="805" w:hanging="448"/>
        <w:rPr>
          <w:sz w:val="20"/>
        </w:rPr>
      </w:pPr>
      <w:bookmarkStart w:id="7" w:name="_Ref75454142"/>
      <w:r w:rsidRPr="007B73E6">
        <w:rPr>
          <w:sz w:val="20"/>
        </w:rPr>
        <w:t>The Service Provider warrants, represents and agrees that:</w:t>
      </w:r>
      <w:bookmarkEnd w:id="7"/>
    </w:p>
    <w:p w14:paraId="67A05B2E" w14:textId="0444DB9F" w:rsidR="00C91534" w:rsidRPr="007B73E6" w:rsidRDefault="00C91534" w:rsidP="00F42A0C">
      <w:pPr>
        <w:pStyle w:val="FWBL2"/>
        <w:numPr>
          <w:ilvl w:val="2"/>
          <w:numId w:val="16"/>
        </w:numPr>
        <w:rPr>
          <w:sz w:val="20"/>
        </w:rPr>
      </w:pPr>
      <w:r w:rsidRPr="007B73E6">
        <w:rPr>
          <w:sz w:val="20"/>
        </w:rPr>
        <w:t>it shall provide the Services in accordance with the terms of this Agreement including the relevant Scope of Work(s);</w:t>
      </w:r>
    </w:p>
    <w:p w14:paraId="0DD6D738" w14:textId="2E50F9C9" w:rsidR="00C91534" w:rsidRPr="007B73E6" w:rsidRDefault="00C91534" w:rsidP="00F42A0C">
      <w:pPr>
        <w:pStyle w:val="FWBL2"/>
        <w:numPr>
          <w:ilvl w:val="2"/>
          <w:numId w:val="16"/>
        </w:numPr>
        <w:rPr>
          <w:sz w:val="20"/>
        </w:rPr>
      </w:pPr>
      <w:r w:rsidRPr="007B73E6">
        <w:rPr>
          <w:sz w:val="20"/>
        </w:rPr>
        <w:t>it shall provide the Services in accordance with applicable laws</w:t>
      </w:r>
      <w:r w:rsidR="00EE1E9B" w:rsidRPr="007B73E6">
        <w:rPr>
          <w:sz w:val="20"/>
        </w:rPr>
        <w:t>,</w:t>
      </w:r>
      <w:r w:rsidRPr="007B73E6">
        <w:rPr>
          <w:sz w:val="20"/>
        </w:rPr>
        <w:t xml:space="preserve"> including the laws of the country(ies) </w:t>
      </w:r>
      <w:r w:rsidR="00EE1E9B" w:rsidRPr="007B73E6">
        <w:rPr>
          <w:sz w:val="20"/>
        </w:rPr>
        <w:t xml:space="preserve">in which the </w:t>
      </w:r>
      <w:r w:rsidRPr="007B73E6">
        <w:rPr>
          <w:sz w:val="20"/>
        </w:rPr>
        <w:t xml:space="preserve">Programme </w:t>
      </w:r>
      <w:r w:rsidR="00EE1E9B" w:rsidRPr="007B73E6">
        <w:rPr>
          <w:sz w:val="20"/>
        </w:rPr>
        <w:t xml:space="preserve">is being or shall be </w:t>
      </w:r>
      <w:r w:rsidRPr="007B73E6">
        <w:rPr>
          <w:sz w:val="20"/>
        </w:rPr>
        <w:t>implement</w:t>
      </w:r>
      <w:r w:rsidR="00EE1E9B" w:rsidRPr="007B73E6">
        <w:rPr>
          <w:sz w:val="20"/>
        </w:rPr>
        <w:t>ed</w:t>
      </w:r>
      <w:r w:rsidRPr="007B73E6">
        <w:rPr>
          <w:sz w:val="20"/>
        </w:rPr>
        <w:t>;</w:t>
      </w:r>
    </w:p>
    <w:p w14:paraId="060B3B37" w14:textId="77777777" w:rsidR="00C91534" w:rsidRPr="007B73E6" w:rsidRDefault="00C91534" w:rsidP="00F42A0C">
      <w:pPr>
        <w:pStyle w:val="FWBL2"/>
        <w:numPr>
          <w:ilvl w:val="2"/>
          <w:numId w:val="16"/>
        </w:numPr>
        <w:rPr>
          <w:sz w:val="20"/>
        </w:rPr>
      </w:pPr>
      <w:r w:rsidRPr="007B73E6">
        <w:rPr>
          <w:sz w:val="20"/>
        </w:rPr>
        <w:t>it shall perform the Services with the best care, skill and diligence in accordance with best practice in the Service Provider’s industry;</w:t>
      </w:r>
    </w:p>
    <w:p w14:paraId="77EB6579" w14:textId="77777777" w:rsidR="00C91534" w:rsidRPr="007B73E6" w:rsidRDefault="00C91534" w:rsidP="00F42A0C">
      <w:pPr>
        <w:pStyle w:val="FWBL2"/>
        <w:numPr>
          <w:ilvl w:val="2"/>
          <w:numId w:val="16"/>
        </w:numPr>
        <w:rPr>
          <w:sz w:val="20"/>
        </w:rPr>
      </w:pPr>
      <w:r w:rsidRPr="007B73E6">
        <w:rPr>
          <w:sz w:val="20"/>
        </w:rPr>
        <w:t>it shall co-operate with SCI in all matters relating to the Services, and comply with SCI’s instructions;</w:t>
      </w:r>
    </w:p>
    <w:p w14:paraId="1CA0D183" w14:textId="738B4FE2" w:rsidR="00C91534" w:rsidRPr="007B73E6" w:rsidRDefault="00C91534" w:rsidP="00F42A0C">
      <w:pPr>
        <w:pStyle w:val="FWBL2"/>
        <w:numPr>
          <w:ilvl w:val="2"/>
          <w:numId w:val="16"/>
        </w:numPr>
        <w:rPr>
          <w:sz w:val="20"/>
        </w:rPr>
      </w:pPr>
      <w:r w:rsidRPr="007B73E6">
        <w:rPr>
          <w:sz w:val="20"/>
        </w:rPr>
        <w:t>it shall obtain and maintain during the term</w:t>
      </w:r>
      <w:r w:rsidR="00EE1E9B" w:rsidRPr="007B73E6">
        <w:rPr>
          <w:sz w:val="20"/>
        </w:rPr>
        <w:t xml:space="preserve"> of this Agreement</w:t>
      </w:r>
      <w:r w:rsidRPr="007B73E6">
        <w:rPr>
          <w:sz w:val="20"/>
        </w:rPr>
        <w:t xml:space="preserve"> all necessary licences, consents and/or approvals necessary to provide the Services, including registration and licensing by the relevant regulatory body/ies and comply with all relevant </w:t>
      </w:r>
      <w:r w:rsidR="00EE1E9B" w:rsidRPr="007B73E6">
        <w:rPr>
          <w:sz w:val="20"/>
        </w:rPr>
        <w:t xml:space="preserve">laws </w:t>
      </w:r>
      <w:r w:rsidRPr="007B73E6">
        <w:rPr>
          <w:sz w:val="20"/>
        </w:rPr>
        <w:t>in relation to the Services;</w:t>
      </w:r>
    </w:p>
    <w:p w14:paraId="6092607C" w14:textId="0E574136" w:rsidR="00C91534" w:rsidRPr="007B73E6" w:rsidRDefault="00C91534" w:rsidP="00F42A0C">
      <w:pPr>
        <w:pStyle w:val="FWBL2"/>
        <w:numPr>
          <w:ilvl w:val="2"/>
          <w:numId w:val="16"/>
        </w:numPr>
        <w:rPr>
          <w:sz w:val="20"/>
        </w:rPr>
      </w:pPr>
      <w:r w:rsidRPr="007B73E6">
        <w:rPr>
          <w:sz w:val="20"/>
        </w:rPr>
        <w:t>it shall put in place internal controls and monitoring systems which are in line with the requirements of the relevant local regulatory body/ies to monitor the Services (including “know your customer” checks</w:t>
      </w:r>
      <w:r w:rsidR="004C3F12" w:rsidRPr="007B73E6">
        <w:rPr>
          <w:sz w:val="20"/>
        </w:rPr>
        <w:t xml:space="preserve"> where required</w:t>
      </w:r>
      <w:r w:rsidRPr="007B73E6">
        <w:rPr>
          <w:sz w:val="20"/>
        </w:rPr>
        <w:t>);</w:t>
      </w:r>
    </w:p>
    <w:p w14:paraId="6A8C6357" w14:textId="42849653" w:rsidR="00C91534" w:rsidRPr="007B73E6" w:rsidRDefault="00C91534" w:rsidP="00F42A0C">
      <w:pPr>
        <w:pStyle w:val="FWBL2"/>
        <w:numPr>
          <w:ilvl w:val="2"/>
          <w:numId w:val="16"/>
        </w:numPr>
        <w:rPr>
          <w:sz w:val="20"/>
        </w:rPr>
      </w:pPr>
      <w:r w:rsidRPr="007B73E6">
        <w:rPr>
          <w:sz w:val="20"/>
        </w:rPr>
        <w:t>it shall allocate sufficient and high-quality resources to the Services to enable it to comply with its obligations under th</w:t>
      </w:r>
      <w:r w:rsidR="00EE1E9B" w:rsidRPr="007B73E6">
        <w:rPr>
          <w:sz w:val="20"/>
        </w:rPr>
        <w:t>is</w:t>
      </w:r>
      <w:r w:rsidRPr="007B73E6">
        <w:rPr>
          <w:sz w:val="20"/>
        </w:rPr>
        <w:t xml:space="preserve"> Agreement, including Key Personnel where required by SCI; </w:t>
      </w:r>
    </w:p>
    <w:p w14:paraId="26CBE8D5" w14:textId="7D3C3DEF" w:rsidR="00C91534" w:rsidRPr="007B73E6" w:rsidRDefault="00C91534" w:rsidP="00F42A0C">
      <w:pPr>
        <w:pStyle w:val="FWBL2"/>
        <w:numPr>
          <w:ilvl w:val="2"/>
          <w:numId w:val="16"/>
        </w:numPr>
        <w:rPr>
          <w:sz w:val="20"/>
        </w:rPr>
      </w:pPr>
      <w:r w:rsidRPr="007B73E6">
        <w:rPr>
          <w:sz w:val="20"/>
        </w:rPr>
        <w:t>it shall promptly inform SCI of the absence (or anticipated absence)</w:t>
      </w:r>
      <w:r w:rsidR="00EE1E9B" w:rsidRPr="007B73E6">
        <w:rPr>
          <w:sz w:val="20"/>
        </w:rPr>
        <w:t xml:space="preserve"> </w:t>
      </w:r>
      <w:r w:rsidRPr="007B73E6">
        <w:rPr>
          <w:sz w:val="20"/>
        </w:rPr>
        <w:t>of</w:t>
      </w:r>
      <w:r w:rsidR="00EE1E9B" w:rsidRPr="007B73E6">
        <w:rPr>
          <w:sz w:val="20"/>
        </w:rPr>
        <w:t>,</w:t>
      </w:r>
      <w:r w:rsidRPr="007B73E6">
        <w:rPr>
          <w:sz w:val="20"/>
        </w:rPr>
        <w:t xml:space="preserve"> or any changes in</w:t>
      </w:r>
      <w:r w:rsidR="00EE1E9B" w:rsidRPr="007B73E6">
        <w:rPr>
          <w:sz w:val="20"/>
        </w:rPr>
        <w:t>,</w:t>
      </w:r>
      <w:r w:rsidRPr="007B73E6">
        <w:rPr>
          <w:sz w:val="20"/>
        </w:rPr>
        <w:t xml:space="preserve"> any member of the Key Personnel and not make any changes to Key Personnel without giving SCI prior written notice;</w:t>
      </w:r>
    </w:p>
    <w:p w14:paraId="3606A564" w14:textId="7387C67D" w:rsidR="00C91534" w:rsidRPr="007B73E6" w:rsidRDefault="00C91534" w:rsidP="00F42A0C">
      <w:pPr>
        <w:pStyle w:val="FWBL31"/>
        <w:numPr>
          <w:ilvl w:val="2"/>
          <w:numId w:val="16"/>
        </w:numPr>
        <w:rPr>
          <w:sz w:val="20"/>
        </w:rPr>
      </w:pPr>
      <w:r w:rsidRPr="007B73E6">
        <w:rPr>
          <w:sz w:val="20"/>
        </w:rPr>
        <w:t>it shall fully co-operate with SCI in relation to any tender or re-tender process which may, at the option of SCI, be carried out at any time in relation to the supply of any of the Services;</w:t>
      </w:r>
    </w:p>
    <w:p w14:paraId="3803B6D5" w14:textId="77777777" w:rsidR="00C91534" w:rsidRPr="007B73E6" w:rsidRDefault="00C91534" w:rsidP="00F42A0C">
      <w:pPr>
        <w:pStyle w:val="FWBL31"/>
        <w:numPr>
          <w:ilvl w:val="2"/>
          <w:numId w:val="16"/>
        </w:numPr>
        <w:rPr>
          <w:sz w:val="20"/>
        </w:rPr>
      </w:pPr>
      <w:r w:rsidRPr="007B73E6">
        <w:rPr>
          <w:sz w:val="20"/>
        </w:rPr>
        <w:t>it shall not enter into any contract, make any promises, representations, warranties or guarantees on behalf of SCI except with the express written authority of SCI;</w:t>
      </w:r>
    </w:p>
    <w:p w14:paraId="0189EA7D" w14:textId="77777777" w:rsidR="00C91534" w:rsidRPr="007B73E6" w:rsidRDefault="00C91534" w:rsidP="00F42A0C">
      <w:pPr>
        <w:pStyle w:val="FWBL31"/>
        <w:numPr>
          <w:ilvl w:val="2"/>
          <w:numId w:val="16"/>
        </w:numPr>
        <w:rPr>
          <w:sz w:val="20"/>
        </w:rPr>
      </w:pPr>
      <w:r w:rsidRPr="007B73E6">
        <w:rPr>
          <w:sz w:val="20"/>
        </w:rPr>
        <w:t>it shall not knowingly infringe the rights of any third party or cause SCI to infringe any such rights;</w:t>
      </w:r>
    </w:p>
    <w:p w14:paraId="22F58079" w14:textId="77777777" w:rsidR="00C91534" w:rsidRPr="007B73E6" w:rsidRDefault="00C91534" w:rsidP="00F42A0C">
      <w:pPr>
        <w:pStyle w:val="FWBL31"/>
        <w:numPr>
          <w:ilvl w:val="2"/>
          <w:numId w:val="16"/>
        </w:numPr>
        <w:rPr>
          <w:sz w:val="20"/>
        </w:rPr>
      </w:pPr>
      <w:r w:rsidRPr="007B73E6">
        <w:rPr>
          <w:sz w:val="20"/>
        </w:rPr>
        <w:t>it shall not intentionally do, or omit to do, anything which may cause SCI to lose any licence, authority, consent or permission on which it relies for the purpose of conducting its business;</w:t>
      </w:r>
    </w:p>
    <w:p w14:paraId="3F4E6B3D" w14:textId="77777777" w:rsidR="00C91534" w:rsidRPr="007B73E6" w:rsidRDefault="00C91534" w:rsidP="00F42A0C">
      <w:pPr>
        <w:pStyle w:val="FWBL31"/>
        <w:numPr>
          <w:ilvl w:val="2"/>
          <w:numId w:val="16"/>
        </w:numPr>
        <w:rPr>
          <w:sz w:val="20"/>
        </w:rPr>
      </w:pPr>
      <w:r w:rsidRPr="007B73E6">
        <w:rPr>
          <w:sz w:val="20"/>
        </w:rPr>
        <w:t xml:space="preserve">none of its directors or officers or any of the employees of the Service Provider to the best of its knowledge has any interest in any supplier or potential supplier of SCI or is a party to, or otherwise interested in, any transaction or arrangement with SCI; </w:t>
      </w:r>
    </w:p>
    <w:p w14:paraId="3E74DADD" w14:textId="3AD6AF88" w:rsidR="00C91534" w:rsidRPr="007B73E6" w:rsidRDefault="00C91534" w:rsidP="00F42A0C">
      <w:pPr>
        <w:pStyle w:val="FWBL31"/>
        <w:numPr>
          <w:ilvl w:val="2"/>
          <w:numId w:val="16"/>
        </w:numPr>
        <w:rPr>
          <w:sz w:val="20"/>
        </w:rPr>
      </w:pPr>
      <w:r w:rsidRPr="007B73E6">
        <w:rPr>
          <w:sz w:val="20"/>
        </w:rPr>
        <w:t xml:space="preserve">in all correspondence and other dealings directly or indirectly in relation to a Programme, it shall clearly indicate that it is </w:t>
      </w:r>
      <w:r w:rsidR="00F21C21" w:rsidRPr="007B73E6">
        <w:rPr>
          <w:sz w:val="20"/>
        </w:rPr>
        <w:t xml:space="preserve">a </w:t>
      </w:r>
      <w:r w:rsidRPr="007B73E6">
        <w:rPr>
          <w:sz w:val="20"/>
        </w:rPr>
        <w:t xml:space="preserve">service provider for SCI and is not acting as an agent of SCI; </w:t>
      </w:r>
    </w:p>
    <w:p w14:paraId="23FD2E66" w14:textId="3A61C778" w:rsidR="00C91534" w:rsidRPr="007B73E6" w:rsidRDefault="00C91534" w:rsidP="00F42A0C">
      <w:pPr>
        <w:pStyle w:val="FWBL31"/>
        <w:numPr>
          <w:ilvl w:val="2"/>
          <w:numId w:val="16"/>
        </w:numPr>
        <w:rPr>
          <w:sz w:val="20"/>
        </w:rPr>
      </w:pPr>
      <w:r w:rsidRPr="007B73E6">
        <w:rPr>
          <w:sz w:val="20"/>
        </w:rPr>
        <w:t>it shall not</w:t>
      </w:r>
      <w:r w:rsidR="00F21C21" w:rsidRPr="007B73E6">
        <w:rPr>
          <w:sz w:val="20"/>
        </w:rPr>
        <w:t>,</w:t>
      </w:r>
      <w:r w:rsidRPr="007B73E6">
        <w:rPr>
          <w:sz w:val="20"/>
        </w:rPr>
        <w:t xml:space="preserve"> and </w:t>
      </w:r>
      <w:r w:rsidR="00F21C21" w:rsidRPr="007B73E6">
        <w:rPr>
          <w:sz w:val="20"/>
        </w:rPr>
        <w:t xml:space="preserve">shall </w:t>
      </w:r>
      <w:r w:rsidRPr="007B73E6">
        <w:rPr>
          <w:sz w:val="20"/>
        </w:rPr>
        <w:t xml:space="preserve">procure that its employees </w:t>
      </w:r>
      <w:r w:rsidR="00F21C21" w:rsidRPr="007B73E6">
        <w:rPr>
          <w:sz w:val="20"/>
        </w:rPr>
        <w:t>shall not,</w:t>
      </w:r>
      <w:r w:rsidRPr="007B73E6">
        <w:rPr>
          <w:sz w:val="20"/>
        </w:rPr>
        <w:t xml:space="preserve"> accept any commission, gift, inducement or other financial benefit from any supplier or potential supplier of SCI;  </w:t>
      </w:r>
    </w:p>
    <w:p w14:paraId="42E9B7ED" w14:textId="77777777" w:rsidR="00C91534" w:rsidRPr="007B73E6" w:rsidRDefault="00C91534" w:rsidP="00F42A0C">
      <w:pPr>
        <w:pStyle w:val="FWBL31"/>
        <w:numPr>
          <w:ilvl w:val="2"/>
          <w:numId w:val="16"/>
        </w:numPr>
        <w:rPr>
          <w:sz w:val="20"/>
        </w:rPr>
      </w:pPr>
      <w:r w:rsidRPr="007B73E6">
        <w:rPr>
          <w:sz w:val="20"/>
        </w:rPr>
        <w:t xml:space="preserve">it and all of its directors, officers, employees, affiliates, agents, suppliers and subcontractors, are not themselves, and are not or owned or controlled by any party that is, targeted by any Sanctions and Export Control Laws; </w:t>
      </w:r>
    </w:p>
    <w:p w14:paraId="1B41D3C5" w14:textId="542E096E" w:rsidR="00C91534" w:rsidRPr="007B73E6" w:rsidRDefault="00C91534" w:rsidP="00F42A0C">
      <w:pPr>
        <w:pStyle w:val="FWBL31"/>
        <w:numPr>
          <w:ilvl w:val="2"/>
          <w:numId w:val="16"/>
        </w:numPr>
        <w:rPr>
          <w:sz w:val="20"/>
        </w:rPr>
      </w:pPr>
      <w:r w:rsidRPr="007B73E6">
        <w:rPr>
          <w:sz w:val="20"/>
        </w:rPr>
        <w:lastRenderedPageBreak/>
        <w:t xml:space="preserve">it is not aware of, and does not have any reason to suspect, any breach of Clause </w:t>
      </w:r>
      <w:r w:rsidR="004C67B5" w:rsidRPr="00CA16F9">
        <w:rPr>
          <w:sz w:val="20"/>
        </w:rPr>
        <w:fldChar w:fldCharType="begin"/>
      </w:r>
      <w:r w:rsidR="004C67B5" w:rsidRPr="007B73E6">
        <w:rPr>
          <w:sz w:val="20"/>
        </w:rPr>
        <w:instrText xml:space="preserve"> REF _Ref75454064 \n \h </w:instrText>
      </w:r>
      <w:r w:rsidR="007B73E6">
        <w:rPr>
          <w:sz w:val="20"/>
        </w:rPr>
        <w:instrText xml:space="preserve"> \* MERGEFORMAT </w:instrText>
      </w:r>
      <w:r w:rsidR="004C67B5" w:rsidRPr="00CA16F9">
        <w:rPr>
          <w:sz w:val="20"/>
        </w:rPr>
      </w:r>
      <w:r w:rsidR="004C67B5" w:rsidRPr="00CA16F9">
        <w:rPr>
          <w:sz w:val="20"/>
        </w:rPr>
        <w:fldChar w:fldCharType="separate"/>
      </w:r>
      <w:r w:rsidR="004C67B5" w:rsidRPr="007B73E6">
        <w:rPr>
          <w:sz w:val="20"/>
        </w:rPr>
        <w:t>10.6</w:t>
      </w:r>
      <w:r w:rsidR="004C67B5" w:rsidRPr="00CA16F9">
        <w:rPr>
          <w:sz w:val="20"/>
        </w:rPr>
        <w:fldChar w:fldCharType="end"/>
      </w:r>
      <w:r w:rsidRPr="007B73E6">
        <w:rPr>
          <w:sz w:val="20"/>
        </w:rPr>
        <w:t xml:space="preserve">, and it is not aware and does not have any reason to suspect that performance of this Agreement would put either party at risk of breaching any Sanctions and Export Control Laws; and </w:t>
      </w:r>
    </w:p>
    <w:p w14:paraId="643F0A46" w14:textId="7F636784" w:rsidR="00C26FB0" w:rsidRPr="007B73E6" w:rsidRDefault="00C91534" w:rsidP="00F42A0C">
      <w:pPr>
        <w:pStyle w:val="FWBL31"/>
        <w:numPr>
          <w:ilvl w:val="2"/>
          <w:numId w:val="16"/>
        </w:numPr>
        <w:rPr>
          <w:sz w:val="20"/>
        </w:rPr>
      </w:pPr>
      <w:r w:rsidRPr="007B73E6">
        <w:rPr>
          <w:sz w:val="20"/>
        </w:rPr>
        <w:t xml:space="preserve">it shall inform SCI </w:t>
      </w:r>
      <w:r w:rsidR="00DD6599" w:rsidRPr="007B73E6">
        <w:rPr>
          <w:sz w:val="20"/>
        </w:rPr>
        <w:t>immediately if</w:t>
      </w:r>
      <w:r w:rsidRPr="007B73E6">
        <w:rPr>
          <w:sz w:val="20"/>
        </w:rPr>
        <w:t xml:space="preserve"> it becomes aware of any changes that would cause a potential breach of this Clause </w:t>
      </w:r>
      <w:r w:rsidR="00DD6599" w:rsidRPr="00CA16F9">
        <w:rPr>
          <w:sz w:val="20"/>
        </w:rPr>
        <w:fldChar w:fldCharType="begin"/>
      </w:r>
      <w:r w:rsidR="00DD6599" w:rsidRPr="007B73E6">
        <w:rPr>
          <w:sz w:val="20"/>
        </w:rPr>
        <w:instrText xml:space="preserve"> REF _Ref75454142 \n \h </w:instrText>
      </w:r>
      <w:r w:rsidR="007B73E6">
        <w:rPr>
          <w:sz w:val="20"/>
        </w:rPr>
        <w:instrText xml:space="preserve"> \* MERGEFORMAT </w:instrText>
      </w:r>
      <w:r w:rsidR="00DD6599" w:rsidRPr="00CA16F9">
        <w:rPr>
          <w:sz w:val="20"/>
        </w:rPr>
      </w:r>
      <w:r w:rsidR="00DD6599" w:rsidRPr="00CA16F9">
        <w:rPr>
          <w:sz w:val="20"/>
        </w:rPr>
        <w:fldChar w:fldCharType="separate"/>
      </w:r>
      <w:r w:rsidR="00DD6599" w:rsidRPr="007B73E6">
        <w:rPr>
          <w:sz w:val="20"/>
        </w:rPr>
        <w:t>4.1</w:t>
      </w:r>
      <w:r w:rsidR="00DD6599" w:rsidRPr="00CA16F9">
        <w:rPr>
          <w:sz w:val="20"/>
        </w:rPr>
        <w:fldChar w:fldCharType="end"/>
      </w:r>
      <w:r w:rsidRPr="007B73E6">
        <w:rPr>
          <w:sz w:val="20"/>
        </w:rPr>
        <w:t>.</w:t>
      </w:r>
    </w:p>
    <w:p w14:paraId="3F76555E" w14:textId="13B1437E" w:rsidR="00C26FB0" w:rsidRPr="007B73E6" w:rsidRDefault="00C26FB0" w:rsidP="00F42A0C">
      <w:pPr>
        <w:pStyle w:val="FWBL31"/>
        <w:numPr>
          <w:ilvl w:val="1"/>
          <w:numId w:val="16"/>
        </w:numPr>
        <w:rPr>
          <w:sz w:val="20"/>
        </w:rPr>
      </w:pPr>
      <w:bookmarkStart w:id="8" w:name="_Ref75454313"/>
      <w:r w:rsidRPr="007B73E6">
        <w:rPr>
          <w:sz w:val="20"/>
        </w:rPr>
        <w:t xml:space="preserve">If the Service Provider provides Equipment as part of the Services, in addition to the obligations set out in Clause </w:t>
      </w:r>
      <w:r w:rsidR="00DD6599" w:rsidRPr="00CA16F9">
        <w:rPr>
          <w:sz w:val="20"/>
        </w:rPr>
        <w:fldChar w:fldCharType="begin"/>
      </w:r>
      <w:r w:rsidR="00DD6599" w:rsidRPr="007B73E6">
        <w:rPr>
          <w:sz w:val="20"/>
        </w:rPr>
        <w:instrText xml:space="preserve"> REF _Ref75454142 \n \h </w:instrText>
      </w:r>
      <w:r w:rsidR="007B73E6">
        <w:rPr>
          <w:sz w:val="20"/>
        </w:rPr>
        <w:instrText xml:space="preserve"> \* MERGEFORMAT </w:instrText>
      </w:r>
      <w:r w:rsidR="00DD6599" w:rsidRPr="00CA16F9">
        <w:rPr>
          <w:sz w:val="20"/>
        </w:rPr>
      </w:r>
      <w:r w:rsidR="00DD6599" w:rsidRPr="00CA16F9">
        <w:rPr>
          <w:sz w:val="20"/>
        </w:rPr>
        <w:fldChar w:fldCharType="separate"/>
      </w:r>
      <w:r w:rsidR="00DD6599" w:rsidRPr="007B73E6">
        <w:rPr>
          <w:sz w:val="20"/>
        </w:rPr>
        <w:t>4.1</w:t>
      </w:r>
      <w:r w:rsidR="00DD6599" w:rsidRPr="00CA16F9">
        <w:rPr>
          <w:sz w:val="20"/>
        </w:rPr>
        <w:fldChar w:fldCharType="end"/>
      </w:r>
      <w:r w:rsidR="00DD6599" w:rsidRPr="007B73E6">
        <w:rPr>
          <w:sz w:val="20"/>
        </w:rPr>
        <w:t>,</w:t>
      </w:r>
      <w:r w:rsidRPr="007B73E6">
        <w:rPr>
          <w:sz w:val="20"/>
        </w:rPr>
        <w:t xml:space="preserve"> the Service Provider shall ensure that the Equipment shall:</w:t>
      </w:r>
      <w:bookmarkEnd w:id="8"/>
    </w:p>
    <w:p w14:paraId="2038F898" w14:textId="1276F3AC" w:rsidR="00C26FB0" w:rsidRPr="007B73E6" w:rsidRDefault="00C26FB0" w:rsidP="00F42A0C">
      <w:pPr>
        <w:pStyle w:val="FWBL31"/>
        <w:numPr>
          <w:ilvl w:val="2"/>
          <w:numId w:val="16"/>
        </w:numPr>
        <w:rPr>
          <w:sz w:val="20"/>
        </w:rPr>
      </w:pPr>
      <w:r w:rsidRPr="007B73E6">
        <w:rPr>
          <w:sz w:val="20"/>
        </w:rPr>
        <w:t xml:space="preserve">correspond with </w:t>
      </w:r>
      <w:r w:rsidR="00DD6599" w:rsidRPr="007B73E6">
        <w:rPr>
          <w:sz w:val="20"/>
        </w:rPr>
        <w:t xml:space="preserve">its </w:t>
      </w:r>
      <w:r w:rsidRPr="007B73E6">
        <w:rPr>
          <w:sz w:val="20"/>
        </w:rPr>
        <w:t>description in the Scope of Work;</w:t>
      </w:r>
    </w:p>
    <w:p w14:paraId="6E3FD165" w14:textId="3174011B" w:rsidR="00C26FB0" w:rsidRPr="007B73E6" w:rsidRDefault="00C26FB0" w:rsidP="00F42A0C">
      <w:pPr>
        <w:pStyle w:val="FWBL31"/>
        <w:numPr>
          <w:ilvl w:val="2"/>
          <w:numId w:val="16"/>
        </w:numPr>
        <w:rPr>
          <w:sz w:val="20"/>
        </w:rPr>
      </w:pPr>
      <w:r w:rsidRPr="007B73E6">
        <w:rPr>
          <w:sz w:val="20"/>
        </w:rPr>
        <w:t xml:space="preserve">be of the highest quality and fit for any purposes set out in the Agreement; </w:t>
      </w:r>
    </w:p>
    <w:p w14:paraId="128BED15" w14:textId="77777777" w:rsidR="00C26FB0" w:rsidRPr="007B73E6" w:rsidRDefault="00C26FB0" w:rsidP="00F42A0C">
      <w:pPr>
        <w:pStyle w:val="FWBL31"/>
        <w:numPr>
          <w:ilvl w:val="2"/>
          <w:numId w:val="16"/>
        </w:numPr>
        <w:rPr>
          <w:sz w:val="20"/>
        </w:rPr>
      </w:pPr>
      <w:r w:rsidRPr="007B73E6">
        <w:rPr>
          <w:sz w:val="20"/>
        </w:rPr>
        <w:t>be free from defects in design, material, workmanship and installation;</w:t>
      </w:r>
    </w:p>
    <w:p w14:paraId="202CEDC2" w14:textId="77777777" w:rsidR="00C26FB0" w:rsidRPr="007B73E6" w:rsidRDefault="00C26FB0" w:rsidP="00F42A0C">
      <w:pPr>
        <w:pStyle w:val="FWBL31"/>
        <w:numPr>
          <w:ilvl w:val="2"/>
          <w:numId w:val="16"/>
        </w:numPr>
        <w:rPr>
          <w:sz w:val="20"/>
        </w:rPr>
      </w:pPr>
      <w:r w:rsidRPr="007B73E6">
        <w:rPr>
          <w:sz w:val="20"/>
        </w:rPr>
        <w:t>be delivered on the date and to the place stated in the Scope of Work and title and risk shall pass on completion of the physical transfer of the Equipment from the Service Provider or its agents to SCI or its agents; and</w:t>
      </w:r>
    </w:p>
    <w:p w14:paraId="7B437B7D" w14:textId="21EC1634" w:rsidR="00816F26" w:rsidRPr="007B73E6" w:rsidRDefault="00C26FB0" w:rsidP="00F42A0C">
      <w:pPr>
        <w:pStyle w:val="FWBL31"/>
        <w:numPr>
          <w:ilvl w:val="2"/>
          <w:numId w:val="16"/>
        </w:numPr>
        <w:rPr>
          <w:sz w:val="20"/>
        </w:rPr>
      </w:pPr>
      <w:r w:rsidRPr="007B73E6">
        <w:rPr>
          <w:sz w:val="20"/>
        </w:rPr>
        <w:t>not be accepted by SCI until SCI has had reasonable time to inspect the Equipment following delivery.</w:t>
      </w:r>
    </w:p>
    <w:p w14:paraId="18313F43" w14:textId="44AC387A" w:rsidR="00656058" w:rsidRPr="007B73E6" w:rsidRDefault="00D2783E" w:rsidP="00F42A0C">
      <w:pPr>
        <w:pStyle w:val="FWBL31"/>
        <w:numPr>
          <w:ilvl w:val="1"/>
          <w:numId w:val="16"/>
        </w:numPr>
        <w:rPr>
          <w:sz w:val="20"/>
        </w:rPr>
      </w:pPr>
      <w:r w:rsidRPr="007B73E6">
        <w:rPr>
          <w:sz w:val="20"/>
        </w:rPr>
        <w:t>If the Service Provider provides Software as part of the Services, in addition to the obligations set out in Clause</w:t>
      </w:r>
      <w:r w:rsidR="00DD6599" w:rsidRPr="007B73E6">
        <w:rPr>
          <w:sz w:val="20"/>
        </w:rPr>
        <w:t>s</w:t>
      </w:r>
      <w:r w:rsidRPr="007B73E6">
        <w:rPr>
          <w:sz w:val="20"/>
        </w:rPr>
        <w:t xml:space="preserve"> </w:t>
      </w:r>
      <w:r w:rsidR="00DD6599" w:rsidRPr="00CA16F9">
        <w:rPr>
          <w:sz w:val="20"/>
        </w:rPr>
        <w:fldChar w:fldCharType="begin"/>
      </w:r>
      <w:r w:rsidR="00DD6599" w:rsidRPr="007B73E6">
        <w:rPr>
          <w:sz w:val="20"/>
        </w:rPr>
        <w:instrText xml:space="preserve"> REF _Ref75454142 \n \h </w:instrText>
      </w:r>
      <w:r w:rsidR="007B73E6">
        <w:rPr>
          <w:sz w:val="20"/>
        </w:rPr>
        <w:instrText xml:space="preserve"> \* MERGEFORMAT </w:instrText>
      </w:r>
      <w:r w:rsidR="00DD6599" w:rsidRPr="00CA16F9">
        <w:rPr>
          <w:sz w:val="20"/>
        </w:rPr>
      </w:r>
      <w:r w:rsidR="00DD6599" w:rsidRPr="00CA16F9">
        <w:rPr>
          <w:sz w:val="20"/>
        </w:rPr>
        <w:fldChar w:fldCharType="separate"/>
      </w:r>
      <w:r w:rsidR="00DD6599" w:rsidRPr="007B73E6">
        <w:rPr>
          <w:sz w:val="20"/>
        </w:rPr>
        <w:t>4.1</w:t>
      </w:r>
      <w:r w:rsidR="00DD6599" w:rsidRPr="00CA16F9">
        <w:rPr>
          <w:sz w:val="20"/>
        </w:rPr>
        <w:fldChar w:fldCharType="end"/>
      </w:r>
      <w:r w:rsidRPr="007B73E6">
        <w:rPr>
          <w:sz w:val="20"/>
        </w:rPr>
        <w:t xml:space="preserve"> and/or </w:t>
      </w:r>
      <w:r w:rsidR="00DD6599" w:rsidRPr="00CA16F9">
        <w:rPr>
          <w:sz w:val="20"/>
        </w:rPr>
        <w:fldChar w:fldCharType="begin"/>
      </w:r>
      <w:r w:rsidR="00DD6599" w:rsidRPr="007B73E6">
        <w:rPr>
          <w:sz w:val="20"/>
        </w:rPr>
        <w:instrText xml:space="preserve"> REF _Ref75454313 \n \h </w:instrText>
      </w:r>
      <w:r w:rsidR="007B73E6">
        <w:rPr>
          <w:sz w:val="20"/>
        </w:rPr>
        <w:instrText xml:space="preserve"> \* MERGEFORMAT </w:instrText>
      </w:r>
      <w:r w:rsidR="00DD6599" w:rsidRPr="00CA16F9">
        <w:rPr>
          <w:sz w:val="20"/>
        </w:rPr>
      </w:r>
      <w:r w:rsidR="00DD6599" w:rsidRPr="00CA16F9">
        <w:rPr>
          <w:sz w:val="20"/>
        </w:rPr>
        <w:fldChar w:fldCharType="separate"/>
      </w:r>
      <w:r w:rsidR="00DD6599" w:rsidRPr="007B73E6">
        <w:rPr>
          <w:sz w:val="20"/>
        </w:rPr>
        <w:t>4.2</w:t>
      </w:r>
      <w:r w:rsidR="00DD6599" w:rsidRPr="00CA16F9">
        <w:rPr>
          <w:sz w:val="20"/>
        </w:rPr>
        <w:fldChar w:fldCharType="end"/>
      </w:r>
      <w:r w:rsidRPr="007B73E6">
        <w:rPr>
          <w:sz w:val="20"/>
        </w:rPr>
        <w:t xml:space="preserve">, the Service Provider shall ensure </w:t>
      </w:r>
      <w:r w:rsidR="005A2F41" w:rsidRPr="007B73E6">
        <w:rPr>
          <w:sz w:val="20"/>
        </w:rPr>
        <w:t>that</w:t>
      </w:r>
      <w:r w:rsidR="00656058" w:rsidRPr="007B73E6">
        <w:rPr>
          <w:sz w:val="20"/>
        </w:rPr>
        <w:t>:</w:t>
      </w:r>
    </w:p>
    <w:p w14:paraId="27F71CCB" w14:textId="14D1997E" w:rsidR="00225506" w:rsidRPr="007B73E6" w:rsidRDefault="00656058" w:rsidP="00F42A0C">
      <w:pPr>
        <w:pStyle w:val="FWBL31"/>
        <w:numPr>
          <w:ilvl w:val="2"/>
          <w:numId w:val="16"/>
        </w:numPr>
        <w:rPr>
          <w:sz w:val="20"/>
        </w:rPr>
      </w:pPr>
      <w:r w:rsidRPr="007B73E6">
        <w:rPr>
          <w:sz w:val="20"/>
        </w:rPr>
        <w:t xml:space="preserve">the </w:t>
      </w:r>
      <w:r w:rsidR="00225506" w:rsidRPr="007B73E6">
        <w:rPr>
          <w:sz w:val="20"/>
        </w:rPr>
        <w:t>Software</w:t>
      </w:r>
      <w:r w:rsidRPr="007B73E6">
        <w:rPr>
          <w:sz w:val="20"/>
        </w:rPr>
        <w:t xml:space="preserve"> is secure</w:t>
      </w:r>
      <w:r w:rsidR="00225506" w:rsidRPr="007B73E6">
        <w:rPr>
          <w:sz w:val="20"/>
        </w:rPr>
        <w:t xml:space="preserve"> and complies with all functionality, performance, capacity, uptime and other requirements set out in documentation provided by the Service Provider to SCI; </w:t>
      </w:r>
    </w:p>
    <w:p w14:paraId="0DCB16D4" w14:textId="1DFF8BFF" w:rsidR="00656058" w:rsidRPr="007B73E6" w:rsidRDefault="00656058" w:rsidP="00F42A0C">
      <w:pPr>
        <w:pStyle w:val="FWBL31"/>
        <w:numPr>
          <w:ilvl w:val="2"/>
          <w:numId w:val="16"/>
        </w:numPr>
        <w:rPr>
          <w:sz w:val="20"/>
        </w:rPr>
      </w:pPr>
      <w:r w:rsidRPr="007B73E6">
        <w:rPr>
          <w:sz w:val="20"/>
        </w:rPr>
        <w:t xml:space="preserve">it will </w:t>
      </w:r>
      <w:r w:rsidR="00225506" w:rsidRPr="007B73E6">
        <w:rPr>
          <w:sz w:val="20"/>
        </w:rPr>
        <w:t xml:space="preserve">promptly and at no cost to SCI </w:t>
      </w:r>
      <w:r w:rsidRPr="007B73E6">
        <w:rPr>
          <w:sz w:val="20"/>
        </w:rPr>
        <w:t xml:space="preserve">rectify any issue which arises as a result of a problem with the security or operation of the </w:t>
      </w:r>
      <w:r w:rsidR="00225506" w:rsidRPr="007B73E6">
        <w:rPr>
          <w:sz w:val="20"/>
        </w:rPr>
        <w:t>Software;</w:t>
      </w:r>
      <w:r w:rsidRPr="007B73E6">
        <w:rPr>
          <w:sz w:val="20"/>
        </w:rPr>
        <w:t xml:space="preserve"> and</w:t>
      </w:r>
    </w:p>
    <w:p w14:paraId="705AD687" w14:textId="4BE18908" w:rsidR="00656058" w:rsidRPr="007B73E6" w:rsidRDefault="00656058" w:rsidP="00F42A0C">
      <w:pPr>
        <w:pStyle w:val="FWBL31"/>
        <w:numPr>
          <w:ilvl w:val="2"/>
          <w:numId w:val="16"/>
        </w:numPr>
        <w:rPr>
          <w:sz w:val="20"/>
        </w:rPr>
      </w:pPr>
      <w:r w:rsidRPr="007B73E6">
        <w:rPr>
          <w:sz w:val="20"/>
        </w:rPr>
        <w:t xml:space="preserve">where applicable, it will have in place robust technical controls and operational protocols so that only persons properly authorised by SCI within the Service Provider’s platform can </w:t>
      </w:r>
      <w:r w:rsidR="00225506" w:rsidRPr="007B73E6">
        <w:rPr>
          <w:sz w:val="20"/>
        </w:rPr>
        <w:t>make a Payment Instruction.</w:t>
      </w:r>
    </w:p>
    <w:p w14:paraId="3ED59224" w14:textId="32E73930" w:rsidR="001C002C" w:rsidRPr="007B73E6" w:rsidRDefault="00231BCF" w:rsidP="00F42A0C">
      <w:pPr>
        <w:pStyle w:val="FWBL1"/>
        <w:numPr>
          <w:ilvl w:val="0"/>
          <w:numId w:val="16"/>
        </w:numPr>
        <w:rPr>
          <w:sz w:val="20"/>
        </w:rPr>
      </w:pPr>
      <w:r w:rsidRPr="007B73E6">
        <w:rPr>
          <w:sz w:val="20"/>
        </w:rPr>
        <w:t xml:space="preserve">Service </w:t>
      </w:r>
      <w:r w:rsidR="001C002C" w:rsidRPr="007B73E6">
        <w:rPr>
          <w:sz w:val="20"/>
        </w:rPr>
        <w:t>Performance and Service Levels</w:t>
      </w:r>
    </w:p>
    <w:p w14:paraId="583EDB37" w14:textId="77777777" w:rsidR="00D27AB1" w:rsidRPr="007B73E6" w:rsidRDefault="001C002C" w:rsidP="00F42A0C">
      <w:pPr>
        <w:pStyle w:val="FWBL2"/>
        <w:numPr>
          <w:ilvl w:val="1"/>
          <w:numId w:val="16"/>
        </w:numPr>
        <w:ind w:left="720"/>
        <w:rPr>
          <w:sz w:val="20"/>
        </w:rPr>
      </w:pPr>
      <w:r w:rsidRPr="007B73E6">
        <w:rPr>
          <w:sz w:val="20"/>
        </w:rPr>
        <w:t>The Service Provider shall ensure that the Services meet or exceed the Service Levels at all times.</w:t>
      </w:r>
      <w:r w:rsidR="00773A9D" w:rsidRPr="007B73E6">
        <w:rPr>
          <w:sz w:val="20"/>
        </w:rPr>
        <w:t xml:space="preserve"> </w:t>
      </w:r>
    </w:p>
    <w:p w14:paraId="3037D087" w14:textId="3C870505" w:rsidR="001C002C" w:rsidRPr="007B73E6" w:rsidRDefault="001C002C" w:rsidP="00F42A0C">
      <w:pPr>
        <w:pStyle w:val="FWBL2"/>
        <w:numPr>
          <w:ilvl w:val="1"/>
          <w:numId w:val="16"/>
        </w:numPr>
        <w:ind w:left="720"/>
        <w:rPr>
          <w:sz w:val="20"/>
        </w:rPr>
      </w:pPr>
      <w:r w:rsidRPr="007B73E6">
        <w:rPr>
          <w:sz w:val="20"/>
        </w:rPr>
        <w:t xml:space="preserve">The Service Provider shall report </w:t>
      </w:r>
      <w:r w:rsidR="00F86611" w:rsidRPr="007B73E6">
        <w:rPr>
          <w:sz w:val="20"/>
        </w:rPr>
        <w:t xml:space="preserve">on its performance against the Service Levels as set out in the Scope of Work and/or as instructed by SCI from time to time. </w:t>
      </w:r>
    </w:p>
    <w:p w14:paraId="38479099" w14:textId="3C5D41AE" w:rsidR="00231BCF" w:rsidRPr="007B73E6" w:rsidRDefault="00231BCF" w:rsidP="00F42A0C">
      <w:pPr>
        <w:pStyle w:val="FWBL2"/>
        <w:numPr>
          <w:ilvl w:val="1"/>
          <w:numId w:val="16"/>
        </w:numPr>
        <w:ind w:left="720"/>
        <w:rPr>
          <w:sz w:val="20"/>
        </w:rPr>
      </w:pPr>
      <w:bookmarkStart w:id="9" w:name="_Ref443664660"/>
      <w:r w:rsidRPr="007B73E6">
        <w:rPr>
          <w:sz w:val="20"/>
        </w:rPr>
        <w:t xml:space="preserve">The Parties shall carry out regular reviews of the framework relationship and supply of Services </w:t>
      </w:r>
      <w:r w:rsidR="000E3163">
        <w:rPr>
          <w:sz w:val="20"/>
        </w:rPr>
        <w:t>at a frequency</w:t>
      </w:r>
      <w:r w:rsidRPr="007B73E6">
        <w:rPr>
          <w:sz w:val="20"/>
        </w:rPr>
        <w:t xml:space="preserve"> agreed</w:t>
      </w:r>
      <w:r w:rsidR="000E3163">
        <w:rPr>
          <w:sz w:val="20"/>
        </w:rPr>
        <w:t xml:space="preserve"> by the Parties</w:t>
      </w:r>
      <w:r w:rsidRPr="007B73E6">
        <w:rPr>
          <w:sz w:val="20"/>
        </w:rPr>
        <w:t xml:space="preserve">. </w:t>
      </w:r>
    </w:p>
    <w:p w14:paraId="22D85C59" w14:textId="3B1740CF" w:rsidR="00231BCF" w:rsidRPr="007B73E6" w:rsidRDefault="00231BCF" w:rsidP="00F42A0C">
      <w:pPr>
        <w:pStyle w:val="FWBL2"/>
        <w:numPr>
          <w:ilvl w:val="1"/>
          <w:numId w:val="16"/>
        </w:numPr>
        <w:ind w:left="720"/>
        <w:rPr>
          <w:sz w:val="20"/>
        </w:rPr>
      </w:pPr>
      <w:r w:rsidRPr="007B73E6">
        <w:rPr>
          <w:sz w:val="20"/>
        </w:rPr>
        <w:t xml:space="preserve">Service review meetings may also be held for </w:t>
      </w:r>
      <w:r w:rsidR="000E3163">
        <w:rPr>
          <w:sz w:val="20"/>
        </w:rPr>
        <w:t xml:space="preserve">Services in respect of </w:t>
      </w:r>
      <w:r w:rsidRPr="007B73E6">
        <w:rPr>
          <w:sz w:val="20"/>
        </w:rPr>
        <w:t>a</w:t>
      </w:r>
      <w:r w:rsidR="000E3163">
        <w:rPr>
          <w:sz w:val="20"/>
        </w:rPr>
        <w:t xml:space="preserve"> specific</w:t>
      </w:r>
      <w:r w:rsidRPr="007B73E6">
        <w:rPr>
          <w:sz w:val="20"/>
        </w:rPr>
        <w:t xml:space="preserve"> Programme according to the frequency set out in a Scope of Work.</w:t>
      </w:r>
      <w:bookmarkEnd w:id="9"/>
      <w:r w:rsidRPr="007B73E6">
        <w:rPr>
          <w:sz w:val="20"/>
        </w:rPr>
        <w:t xml:space="preserve"> </w:t>
      </w:r>
    </w:p>
    <w:p w14:paraId="38F8D697" w14:textId="6A768198" w:rsidR="003119A3" w:rsidRPr="007B73E6" w:rsidRDefault="00ED1A34" w:rsidP="00F42A0C">
      <w:pPr>
        <w:pStyle w:val="FWBL1"/>
        <w:numPr>
          <w:ilvl w:val="0"/>
          <w:numId w:val="16"/>
        </w:numPr>
        <w:rPr>
          <w:sz w:val="20"/>
        </w:rPr>
      </w:pPr>
      <w:r w:rsidRPr="007B73E6">
        <w:rPr>
          <w:sz w:val="20"/>
        </w:rPr>
        <w:t>Beneficiary Funds and Account Management</w:t>
      </w:r>
    </w:p>
    <w:p w14:paraId="4C7C39ED" w14:textId="73862609" w:rsidR="00866A6E" w:rsidRPr="007B73E6" w:rsidRDefault="00B9094C" w:rsidP="00F42A0C">
      <w:pPr>
        <w:pStyle w:val="FWBL2"/>
        <w:numPr>
          <w:ilvl w:val="1"/>
          <w:numId w:val="16"/>
        </w:numPr>
        <w:rPr>
          <w:sz w:val="20"/>
        </w:rPr>
      </w:pPr>
      <w:r w:rsidRPr="007B73E6">
        <w:rPr>
          <w:sz w:val="20"/>
        </w:rPr>
        <w:t>The Parties shall agree in the Scope</w:t>
      </w:r>
      <w:r w:rsidR="00E51F49" w:rsidRPr="007B73E6">
        <w:rPr>
          <w:sz w:val="20"/>
        </w:rPr>
        <w:t>(s)</w:t>
      </w:r>
      <w:r w:rsidRPr="007B73E6">
        <w:rPr>
          <w:sz w:val="20"/>
        </w:rPr>
        <w:t xml:space="preserve"> of Work a process and timetable for how Beneficiary Funds will be transferred to Beneficiaries</w:t>
      </w:r>
      <w:r w:rsidR="00B507DD" w:rsidRPr="007B73E6">
        <w:rPr>
          <w:sz w:val="20"/>
        </w:rPr>
        <w:t xml:space="preserve"> and/or Merchants</w:t>
      </w:r>
      <w:r w:rsidRPr="007B73E6">
        <w:rPr>
          <w:sz w:val="20"/>
        </w:rPr>
        <w:t xml:space="preserve">. </w:t>
      </w:r>
      <w:r w:rsidR="003119A3" w:rsidRPr="007B73E6">
        <w:rPr>
          <w:sz w:val="20"/>
        </w:rPr>
        <w:t xml:space="preserve">The Service Provider agrees to transfer Beneficiary Funds in the manner </w:t>
      </w:r>
      <w:r w:rsidRPr="007B73E6">
        <w:rPr>
          <w:sz w:val="20"/>
        </w:rPr>
        <w:t xml:space="preserve">and within the timescales </w:t>
      </w:r>
      <w:r w:rsidR="003119A3" w:rsidRPr="007B73E6">
        <w:rPr>
          <w:sz w:val="20"/>
        </w:rPr>
        <w:t>described in the relevant Scope of Work.</w:t>
      </w:r>
      <w:r w:rsidR="00E92E50">
        <w:rPr>
          <w:sz w:val="20"/>
        </w:rPr>
        <w:t xml:space="preserve">  The Service Provider further agrees that if a dispute (other than a dispute relating to non-payment of Beneficiary Funds) arises with a Merchant in connection with the Services under this Agreement, the Service Provider shall engage directly with the Merchant to defend or settle any such dispute. </w:t>
      </w:r>
    </w:p>
    <w:p w14:paraId="3DE52D37" w14:textId="6552312B" w:rsidR="00B507DD" w:rsidRPr="007B73E6" w:rsidRDefault="00B507DD" w:rsidP="00F42A0C">
      <w:pPr>
        <w:pStyle w:val="FWBL2"/>
        <w:numPr>
          <w:ilvl w:val="1"/>
          <w:numId w:val="16"/>
        </w:numPr>
        <w:rPr>
          <w:sz w:val="20"/>
        </w:rPr>
      </w:pPr>
      <w:r w:rsidRPr="007B73E6">
        <w:rPr>
          <w:sz w:val="20"/>
        </w:rPr>
        <w:t>At all times, the Service Provider shall comply in full with any Payment Instruction.</w:t>
      </w:r>
    </w:p>
    <w:p w14:paraId="68FDECCD" w14:textId="28DF9373" w:rsidR="003119A3" w:rsidRDefault="00866A6E" w:rsidP="00F42A0C">
      <w:pPr>
        <w:pStyle w:val="FWBL2"/>
        <w:numPr>
          <w:ilvl w:val="1"/>
          <w:numId w:val="16"/>
        </w:numPr>
        <w:rPr>
          <w:sz w:val="20"/>
        </w:rPr>
      </w:pPr>
      <w:r w:rsidRPr="007B73E6">
        <w:rPr>
          <w:sz w:val="20"/>
        </w:rPr>
        <w:lastRenderedPageBreak/>
        <w:t>A</w:t>
      </w:r>
      <w:r w:rsidR="009032C5" w:rsidRPr="007B73E6">
        <w:rPr>
          <w:sz w:val="20"/>
        </w:rPr>
        <w:t xml:space="preserve">t all times and </w:t>
      </w:r>
      <w:r w:rsidR="00684924">
        <w:rPr>
          <w:sz w:val="20"/>
        </w:rPr>
        <w:t>for</w:t>
      </w:r>
      <w:r w:rsidR="009032C5" w:rsidRPr="007B73E6">
        <w:rPr>
          <w:sz w:val="20"/>
        </w:rPr>
        <w:t xml:space="preserve"> all stages of the distribution, SCI shall have visibility of the end-to-end transfer of Beneficiary Funds from SCI</w:t>
      </w:r>
      <w:r w:rsidR="00B9094C" w:rsidRPr="007B73E6">
        <w:rPr>
          <w:sz w:val="20"/>
        </w:rPr>
        <w:t xml:space="preserve"> </w:t>
      </w:r>
      <w:r w:rsidR="009032C5" w:rsidRPr="007B73E6">
        <w:rPr>
          <w:sz w:val="20"/>
        </w:rPr>
        <w:t>to the Beneficiary</w:t>
      </w:r>
      <w:r w:rsidR="00B507DD" w:rsidRPr="007B73E6">
        <w:rPr>
          <w:sz w:val="20"/>
        </w:rPr>
        <w:t xml:space="preserve"> and/or Merchants</w:t>
      </w:r>
      <w:r w:rsidR="00A44A1E" w:rsidRPr="007B73E6">
        <w:rPr>
          <w:sz w:val="20"/>
        </w:rPr>
        <w:t xml:space="preserve"> that accurately reflects all transactions</w:t>
      </w:r>
      <w:r w:rsidR="009032C5" w:rsidRPr="007B73E6">
        <w:rPr>
          <w:sz w:val="20"/>
        </w:rPr>
        <w:t xml:space="preserve"> </w:t>
      </w:r>
      <w:r w:rsidR="00D2783E" w:rsidRPr="007B73E6">
        <w:rPr>
          <w:sz w:val="20"/>
        </w:rPr>
        <w:t xml:space="preserve">via </w:t>
      </w:r>
      <w:r w:rsidR="00225506" w:rsidRPr="007B73E6">
        <w:rPr>
          <w:sz w:val="20"/>
        </w:rPr>
        <w:t>the Software</w:t>
      </w:r>
      <w:r w:rsidR="00D2783E" w:rsidRPr="007B73E6">
        <w:rPr>
          <w:sz w:val="20"/>
        </w:rPr>
        <w:t>, regular reporting</w:t>
      </w:r>
      <w:r w:rsidR="00A44A1E" w:rsidRPr="007B73E6">
        <w:rPr>
          <w:sz w:val="20"/>
        </w:rPr>
        <w:t>, up-to-date bank account statements</w:t>
      </w:r>
      <w:r w:rsidR="00D2783E" w:rsidRPr="007B73E6">
        <w:rPr>
          <w:sz w:val="20"/>
        </w:rPr>
        <w:t xml:space="preserve"> or </w:t>
      </w:r>
      <w:r w:rsidR="00225506" w:rsidRPr="007B73E6">
        <w:rPr>
          <w:sz w:val="20"/>
        </w:rPr>
        <w:t xml:space="preserve">in </w:t>
      </w:r>
      <w:r w:rsidR="00D2783E" w:rsidRPr="007B73E6">
        <w:rPr>
          <w:sz w:val="20"/>
        </w:rPr>
        <w:t>other</w:t>
      </w:r>
      <w:r w:rsidR="009032C5" w:rsidRPr="007B73E6">
        <w:rPr>
          <w:sz w:val="20"/>
        </w:rPr>
        <w:t xml:space="preserve"> manner and format agreed by the Parties.</w:t>
      </w:r>
    </w:p>
    <w:p w14:paraId="13782470" w14:textId="4B85297C" w:rsidR="00684924" w:rsidRPr="007B73E6" w:rsidRDefault="00684924" w:rsidP="00F42A0C">
      <w:pPr>
        <w:pStyle w:val="FWBL2"/>
        <w:numPr>
          <w:ilvl w:val="1"/>
          <w:numId w:val="16"/>
        </w:numPr>
        <w:rPr>
          <w:sz w:val="20"/>
        </w:rPr>
      </w:pPr>
      <w:r>
        <w:rPr>
          <w:sz w:val="20"/>
        </w:rPr>
        <w:t>The Service Provider shall ensure that it, its agents, subcontractors and distribution network have sufficient liquidity to provide the Services in accordance with the Agreement.</w:t>
      </w:r>
    </w:p>
    <w:p w14:paraId="21EFFDC1" w14:textId="18D654EB" w:rsidR="00B9094C" w:rsidRPr="001A6340" w:rsidRDefault="00B9094C" w:rsidP="00F42A0C">
      <w:pPr>
        <w:pStyle w:val="FWBL31"/>
        <w:numPr>
          <w:ilvl w:val="1"/>
          <w:numId w:val="16"/>
        </w:numPr>
        <w:rPr>
          <w:sz w:val="20"/>
        </w:rPr>
      </w:pPr>
      <w:r w:rsidRPr="001A6340">
        <w:rPr>
          <w:sz w:val="20"/>
        </w:rPr>
        <w:t xml:space="preserve">In all cases, if SCI is required to first transfer an amount of Cash due to be transferred as </w:t>
      </w:r>
      <w:r w:rsidR="00866A6E" w:rsidRPr="001A6340">
        <w:rPr>
          <w:sz w:val="20"/>
        </w:rPr>
        <w:t>Beneficiary Funds to an account</w:t>
      </w:r>
      <w:r w:rsidRPr="001A6340">
        <w:rPr>
          <w:sz w:val="20"/>
        </w:rPr>
        <w:t xml:space="preserve"> in the name of a Service Provider, the Service Provider undertakes to ensure at all times that:</w:t>
      </w:r>
    </w:p>
    <w:p w14:paraId="3FEFD98D" w14:textId="77777777" w:rsidR="00B9094C" w:rsidRPr="001A6340" w:rsidRDefault="00B9094C" w:rsidP="00F42A0C">
      <w:pPr>
        <w:pStyle w:val="FWBL31"/>
        <w:numPr>
          <w:ilvl w:val="2"/>
          <w:numId w:val="16"/>
        </w:numPr>
        <w:rPr>
          <w:sz w:val="20"/>
        </w:rPr>
      </w:pPr>
      <w:r w:rsidRPr="001A6340">
        <w:rPr>
          <w:sz w:val="20"/>
        </w:rPr>
        <w:t>the account will be titled to SCI and clearly labelled as an account for “Funds Held in Trust”, or any other label instructed by SCI;</w:t>
      </w:r>
    </w:p>
    <w:p w14:paraId="6F79C08D" w14:textId="07E107BE" w:rsidR="00B9094C" w:rsidRPr="001A6340" w:rsidRDefault="00B9094C" w:rsidP="00F42A0C">
      <w:pPr>
        <w:pStyle w:val="FWBL31"/>
        <w:numPr>
          <w:ilvl w:val="2"/>
          <w:numId w:val="16"/>
        </w:numPr>
        <w:rPr>
          <w:sz w:val="20"/>
        </w:rPr>
      </w:pPr>
      <w:r w:rsidRPr="001A6340">
        <w:rPr>
          <w:sz w:val="20"/>
        </w:rPr>
        <w:t xml:space="preserve">the account will be set-up to only receive funds from SCI or funds linked to SCI’s Programmes, and there will be no comingling in that account of SCI’s funds with funds belonging to the Service Provider or any other third party; </w:t>
      </w:r>
      <w:r w:rsidR="00A44A1E" w:rsidRPr="001A6340">
        <w:rPr>
          <w:sz w:val="20"/>
        </w:rPr>
        <w:t>and</w:t>
      </w:r>
    </w:p>
    <w:p w14:paraId="2CDCC242" w14:textId="305836BC" w:rsidR="00B9094C" w:rsidRPr="001A6340" w:rsidRDefault="00B9094C" w:rsidP="00F42A0C">
      <w:pPr>
        <w:pStyle w:val="FWBL31"/>
        <w:numPr>
          <w:ilvl w:val="2"/>
          <w:numId w:val="16"/>
        </w:numPr>
        <w:rPr>
          <w:sz w:val="20"/>
        </w:rPr>
      </w:pPr>
      <w:r w:rsidRPr="001A6340">
        <w:rPr>
          <w:sz w:val="20"/>
        </w:rPr>
        <w:t>any funds which are Beneficiary Funds and transferred into the account will be held in trust by the Service Provider and the Service Provider will take all reasonable steps to protect the Beneficiary Funds from claims of the Service Provider’s general (whether secured or unsecured) creditors in th</w:t>
      </w:r>
      <w:r w:rsidR="00A44A1E" w:rsidRPr="001A6340">
        <w:rPr>
          <w:sz w:val="20"/>
        </w:rPr>
        <w:t>e event of its insolvency.</w:t>
      </w:r>
    </w:p>
    <w:p w14:paraId="3D4D27C3" w14:textId="08CAD945" w:rsidR="003119A3" w:rsidRPr="007B73E6" w:rsidRDefault="003119A3" w:rsidP="00F42A0C">
      <w:pPr>
        <w:pStyle w:val="FWBL2"/>
        <w:numPr>
          <w:ilvl w:val="1"/>
          <w:numId w:val="16"/>
        </w:numPr>
        <w:rPr>
          <w:sz w:val="20"/>
        </w:rPr>
      </w:pPr>
      <w:r w:rsidRPr="007B73E6">
        <w:rPr>
          <w:sz w:val="20"/>
        </w:rPr>
        <w:t>The Service Provider shall under no circumstances have any recourse to Beneficiary Funds to:</w:t>
      </w:r>
    </w:p>
    <w:p w14:paraId="53FB3390" w14:textId="77777777" w:rsidR="003119A3" w:rsidRPr="007B73E6" w:rsidRDefault="003119A3" w:rsidP="00F42A0C">
      <w:pPr>
        <w:pStyle w:val="FWBL31"/>
        <w:numPr>
          <w:ilvl w:val="2"/>
          <w:numId w:val="16"/>
        </w:numPr>
        <w:rPr>
          <w:sz w:val="20"/>
        </w:rPr>
      </w:pPr>
      <w:r w:rsidRPr="007B73E6">
        <w:rPr>
          <w:sz w:val="20"/>
        </w:rPr>
        <w:t>satisfy any liability of SCI to the Service Provider;</w:t>
      </w:r>
    </w:p>
    <w:p w14:paraId="06519941" w14:textId="5232A09C" w:rsidR="003119A3" w:rsidRPr="007B73E6" w:rsidRDefault="003119A3" w:rsidP="00F42A0C">
      <w:pPr>
        <w:pStyle w:val="FWBL31"/>
        <w:numPr>
          <w:ilvl w:val="2"/>
          <w:numId w:val="16"/>
        </w:numPr>
        <w:rPr>
          <w:sz w:val="20"/>
        </w:rPr>
      </w:pPr>
      <w:r w:rsidRPr="007B73E6">
        <w:rPr>
          <w:sz w:val="20"/>
        </w:rPr>
        <w:t>satisfy any liability</w:t>
      </w:r>
      <w:r w:rsidR="00E51F49" w:rsidRPr="007B73E6">
        <w:rPr>
          <w:sz w:val="20"/>
        </w:rPr>
        <w:t xml:space="preserve"> of the Service Provider or its Affiliates</w:t>
      </w:r>
      <w:r w:rsidRPr="007B73E6">
        <w:rPr>
          <w:sz w:val="20"/>
        </w:rPr>
        <w:t xml:space="preserve"> to any third party; or</w:t>
      </w:r>
    </w:p>
    <w:p w14:paraId="037114A1" w14:textId="77777777" w:rsidR="003119A3" w:rsidRPr="007B73E6" w:rsidRDefault="003119A3" w:rsidP="00F42A0C">
      <w:pPr>
        <w:pStyle w:val="FWBL31"/>
        <w:numPr>
          <w:ilvl w:val="2"/>
          <w:numId w:val="16"/>
        </w:numPr>
        <w:rPr>
          <w:sz w:val="20"/>
        </w:rPr>
      </w:pPr>
      <w:r w:rsidRPr="007B73E6">
        <w:rPr>
          <w:sz w:val="20"/>
        </w:rPr>
        <w:t xml:space="preserve">for any purpose other than discharging its obligations to SCI under the Agreement. </w:t>
      </w:r>
    </w:p>
    <w:p w14:paraId="0CA83DEA" w14:textId="174BA605" w:rsidR="003119A3" w:rsidRPr="007B73E6" w:rsidRDefault="003119A3" w:rsidP="00F42A0C">
      <w:pPr>
        <w:pStyle w:val="FWBL31"/>
        <w:numPr>
          <w:ilvl w:val="1"/>
          <w:numId w:val="16"/>
        </w:numPr>
        <w:rPr>
          <w:sz w:val="20"/>
        </w:rPr>
      </w:pPr>
      <w:bookmarkStart w:id="10" w:name="_Ref75456308"/>
      <w:r w:rsidRPr="007B73E6">
        <w:rPr>
          <w:sz w:val="20"/>
        </w:rPr>
        <w:t xml:space="preserve">The Service Provider agrees that it shall immediately reclaim and </w:t>
      </w:r>
      <w:r w:rsidR="00B9094C" w:rsidRPr="007B73E6">
        <w:rPr>
          <w:sz w:val="20"/>
        </w:rPr>
        <w:t xml:space="preserve">remit </w:t>
      </w:r>
      <w:r w:rsidR="00C2684A" w:rsidRPr="007B73E6">
        <w:rPr>
          <w:sz w:val="20"/>
        </w:rPr>
        <w:t>any</w:t>
      </w:r>
      <w:r w:rsidR="00B9094C" w:rsidRPr="007B73E6">
        <w:rPr>
          <w:sz w:val="20"/>
        </w:rPr>
        <w:t xml:space="preserve"> reclaimed </w:t>
      </w:r>
      <w:r w:rsidR="00C2684A" w:rsidRPr="007B73E6">
        <w:rPr>
          <w:sz w:val="20"/>
        </w:rPr>
        <w:t xml:space="preserve">Beneficiary Funds </w:t>
      </w:r>
      <w:r w:rsidR="00B9094C" w:rsidRPr="007B73E6">
        <w:rPr>
          <w:sz w:val="20"/>
        </w:rPr>
        <w:t xml:space="preserve">to an account specified by SCI </w:t>
      </w:r>
      <w:r w:rsidRPr="007B73E6">
        <w:rPr>
          <w:sz w:val="20"/>
        </w:rPr>
        <w:t>that:</w:t>
      </w:r>
      <w:bookmarkEnd w:id="10"/>
      <w:r w:rsidRPr="007B73E6">
        <w:rPr>
          <w:sz w:val="20"/>
        </w:rPr>
        <w:t xml:space="preserve"> </w:t>
      </w:r>
    </w:p>
    <w:p w14:paraId="0A968EBA" w14:textId="1E97C51E" w:rsidR="003119A3" w:rsidRPr="007B73E6" w:rsidRDefault="003119A3" w:rsidP="00F42A0C">
      <w:pPr>
        <w:pStyle w:val="FWBL31"/>
        <w:numPr>
          <w:ilvl w:val="2"/>
          <w:numId w:val="16"/>
        </w:numPr>
        <w:rPr>
          <w:sz w:val="20"/>
        </w:rPr>
      </w:pPr>
      <w:r w:rsidRPr="007B73E6">
        <w:rPr>
          <w:sz w:val="20"/>
        </w:rPr>
        <w:t xml:space="preserve">have been transferred to a person </w:t>
      </w:r>
      <w:r w:rsidR="00E51F49" w:rsidRPr="007B73E6">
        <w:rPr>
          <w:sz w:val="20"/>
        </w:rPr>
        <w:t>other than a Beneficiary</w:t>
      </w:r>
      <w:r w:rsidR="001A6340">
        <w:rPr>
          <w:sz w:val="20"/>
        </w:rPr>
        <w:t xml:space="preserve"> and/or Merchant as described in a Payment Instruction</w:t>
      </w:r>
      <w:r w:rsidRPr="007B73E6">
        <w:rPr>
          <w:sz w:val="20"/>
        </w:rPr>
        <w:t xml:space="preserve">; or </w:t>
      </w:r>
    </w:p>
    <w:p w14:paraId="17D2CAFE" w14:textId="658D24FF" w:rsidR="00B9094C" w:rsidRPr="007B73E6" w:rsidRDefault="003119A3" w:rsidP="00F42A0C">
      <w:pPr>
        <w:pStyle w:val="FWBL31"/>
        <w:numPr>
          <w:ilvl w:val="2"/>
          <w:numId w:val="16"/>
        </w:numPr>
        <w:rPr>
          <w:sz w:val="20"/>
        </w:rPr>
      </w:pPr>
      <w:r w:rsidRPr="007B73E6">
        <w:rPr>
          <w:sz w:val="20"/>
        </w:rPr>
        <w:t xml:space="preserve">are </w:t>
      </w:r>
      <w:r w:rsidR="00B452C1" w:rsidRPr="007B73E6">
        <w:rPr>
          <w:sz w:val="20"/>
        </w:rPr>
        <w:t xml:space="preserve">paid </w:t>
      </w:r>
      <w:r w:rsidRPr="007B73E6">
        <w:rPr>
          <w:sz w:val="20"/>
        </w:rPr>
        <w:t>in excess</w:t>
      </w:r>
      <w:r w:rsidR="00B9094C" w:rsidRPr="007B73E6">
        <w:rPr>
          <w:sz w:val="20"/>
        </w:rPr>
        <w:t xml:space="preserve"> of what is required to be paid</w:t>
      </w:r>
      <w:r w:rsidRPr="007B73E6">
        <w:rPr>
          <w:sz w:val="20"/>
        </w:rPr>
        <w:t>; or</w:t>
      </w:r>
    </w:p>
    <w:p w14:paraId="4C602401" w14:textId="61FB9706" w:rsidR="00E97652" w:rsidRPr="007B73E6" w:rsidRDefault="00E97652" w:rsidP="00F42A0C">
      <w:pPr>
        <w:pStyle w:val="FWBL31"/>
        <w:numPr>
          <w:ilvl w:val="2"/>
          <w:numId w:val="16"/>
        </w:numPr>
        <w:rPr>
          <w:sz w:val="20"/>
        </w:rPr>
      </w:pPr>
      <w:r w:rsidRPr="007B73E6">
        <w:rPr>
          <w:sz w:val="20"/>
        </w:rPr>
        <w:t>have not been paid in accordance with a Payment Instruction; or</w:t>
      </w:r>
    </w:p>
    <w:p w14:paraId="3C65E4BA" w14:textId="7FC112AA" w:rsidR="00B452C1" w:rsidRPr="007B73E6" w:rsidRDefault="009032C5" w:rsidP="00F42A0C">
      <w:pPr>
        <w:pStyle w:val="FWBL31"/>
        <w:numPr>
          <w:ilvl w:val="2"/>
          <w:numId w:val="16"/>
        </w:numPr>
        <w:rPr>
          <w:sz w:val="20"/>
        </w:rPr>
      </w:pPr>
      <w:r w:rsidRPr="007B73E6">
        <w:rPr>
          <w:sz w:val="20"/>
        </w:rPr>
        <w:t>as otherwise instructed by SCI</w:t>
      </w:r>
      <w:r w:rsidR="00B452C1" w:rsidRPr="007B73E6">
        <w:rPr>
          <w:sz w:val="20"/>
        </w:rPr>
        <w:t xml:space="preserve">, including but not limited to where the Service Provider provides </w:t>
      </w:r>
      <w:r w:rsidR="00692089">
        <w:rPr>
          <w:sz w:val="20"/>
        </w:rPr>
        <w:t xml:space="preserve">SCI </w:t>
      </w:r>
      <w:r w:rsidR="00B452C1" w:rsidRPr="007B73E6">
        <w:rPr>
          <w:sz w:val="20"/>
        </w:rPr>
        <w:t>with any materially misleading or inaccurate information</w:t>
      </w:r>
      <w:r w:rsidR="00B9094C" w:rsidRPr="007B73E6">
        <w:rPr>
          <w:sz w:val="20"/>
        </w:rPr>
        <w:t>.</w:t>
      </w:r>
    </w:p>
    <w:p w14:paraId="03154319" w14:textId="771DEDC6" w:rsidR="001735D5" w:rsidRPr="007B73E6" w:rsidRDefault="001735D5" w:rsidP="00F42A0C">
      <w:pPr>
        <w:pStyle w:val="FWBL31"/>
        <w:numPr>
          <w:ilvl w:val="1"/>
          <w:numId w:val="16"/>
        </w:numPr>
        <w:rPr>
          <w:sz w:val="20"/>
        </w:rPr>
      </w:pPr>
      <w:r>
        <w:rPr>
          <w:sz w:val="20"/>
        </w:rPr>
        <w:t xml:space="preserve">The Service Provider agrees that it shall reclaim and remit any Beneficiary Funds to an account specified by SCI which </w:t>
      </w:r>
      <w:r w:rsidRPr="007B73E6">
        <w:rPr>
          <w:sz w:val="20"/>
        </w:rPr>
        <w:t>are unclaimed by a Beneficiary at the end of the Programme or by any other period specified in a Scope of Work</w:t>
      </w:r>
      <w:r>
        <w:rPr>
          <w:sz w:val="20"/>
        </w:rPr>
        <w:t xml:space="preserve"> when requested by SCI and/or as otherwise agreed in a Scope of Work.</w:t>
      </w:r>
    </w:p>
    <w:p w14:paraId="4CEE1963" w14:textId="29145874" w:rsidR="003119A3" w:rsidRDefault="00B452C1" w:rsidP="00F42A0C">
      <w:pPr>
        <w:pStyle w:val="FWBL2"/>
        <w:numPr>
          <w:ilvl w:val="1"/>
          <w:numId w:val="16"/>
        </w:numPr>
        <w:rPr>
          <w:sz w:val="20"/>
        </w:rPr>
      </w:pPr>
      <w:r w:rsidRPr="007B73E6">
        <w:rPr>
          <w:sz w:val="20"/>
        </w:rPr>
        <w:t>The Parties agree that no Charges are payable</w:t>
      </w:r>
      <w:r w:rsidR="00E51F49" w:rsidRPr="007B73E6">
        <w:rPr>
          <w:sz w:val="20"/>
        </w:rPr>
        <w:t xml:space="preserve"> by SCI to the Service Provider</w:t>
      </w:r>
      <w:r w:rsidRPr="007B73E6">
        <w:rPr>
          <w:sz w:val="20"/>
        </w:rPr>
        <w:t xml:space="preserve"> in respect of transactions described in Clause</w:t>
      </w:r>
      <w:r w:rsidR="001735D5">
        <w:rPr>
          <w:sz w:val="20"/>
        </w:rPr>
        <w:t xml:space="preserve"> 6.7</w:t>
      </w:r>
      <w:r w:rsidRPr="007B73E6">
        <w:rPr>
          <w:sz w:val="20"/>
        </w:rPr>
        <w:t xml:space="preserve">  and</w:t>
      </w:r>
      <w:r w:rsidR="00F0642B" w:rsidRPr="007B73E6">
        <w:rPr>
          <w:sz w:val="20"/>
        </w:rPr>
        <w:t xml:space="preserve"> that without prejudice to SCI’s other rights and remedies,</w:t>
      </w:r>
      <w:r w:rsidRPr="007B73E6">
        <w:rPr>
          <w:sz w:val="20"/>
        </w:rPr>
        <w:t xml:space="preserve"> the Service Provider shall promptly repay any Charges paid by SCI to the Service Provider in advance in respect of such transactions.</w:t>
      </w:r>
    </w:p>
    <w:p w14:paraId="4FF860F7" w14:textId="315A065F" w:rsidR="00014D73" w:rsidRPr="007B73E6" w:rsidRDefault="00014D73" w:rsidP="00F42A0C">
      <w:pPr>
        <w:pStyle w:val="FWBL2"/>
        <w:numPr>
          <w:ilvl w:val="1"/>
          <w:numId w:val="16"/>
        </w:numPr>
        <w:rPr>
          <w:sz w:val="20"/>
        </w:rPr>
      </w:pPr>
      <w:r>
        <w:rPr>
          <w:sz w:val="20"/>
        </w:rPr>
        <w:t xml:space="preserve">The Service Provider acknowledges and agrees that SCI may, at any time, </w:t>
      </w:r>
      <w:r w:rsidR="00713CD6">
        <w:rPr>
          <w:sz w:val="20"/>
        </w:rPr>
        <w:t xml:space="preserve">instruct the Service Provider to </w:t>
      </w:r>
      <w:r>
        <w:rPr>
          <w:sz w:val="20"/>
        </w:rPr>
        <w:t>increase or reduce the number of Beneficiaries and/or increase or reduce the amount of Transaction Currency to be provided to Beneficiaries</w:t>
      </w:r>
      <w:r w:rsidR="00713CD6">
        <w:rPr>
          <w:sz w:val="20"/>
        </w:rPr>
        <w:t xml:space="preserve"> and the Service Provider shall make such adjustments in the timescales agreed with SCI</w:t>
      </w:r>
      <w:r>
        <w:rPr>
          <w:sz w:val="20"/>
        </w:rPr>
        <w:t xml:space="preserve">. </w:t>
      </w:r>
      <w:r w:rsidR="00713CD6">
        <w:rPr>
          <w:sz w:val="20"/>
        </w:rPr>
        <w:t>The Service Provider shall report such</w:t>
      </w:r>
      <w:r>
        <w:rPr>
          <w:sz w:val="20"/>
        </w:rPr>
        <w:t xml:space="preserve"> adjustments </w:t>
      </w:r>
      <w:r w:rsidR="00713CD6">
        <w:rPr>
          <w:sz w:val="20"/>
        </w:rPr>
        <w:t>to SCI in accordance with Clause 6.3.</w:t>
      </w:r>
    </w:p>
    <w:p w14:paraId="6550BE0F" w14:textId="7F20D257" w:rsidR="003119A3" w:rsidRPr="007B73E6" w:rsidRDefault="003119A3" w:rsidP="00F42A0C">
      <w:pPr>
        <w:pStyle w:val="FWBL1"/>
        <w:numPr>
          <w:ilvl w:val="0"/>
          <w:numId w:val="16"/>
        </w:numPr>
        <w:rPr>
          <w:sz w:val="20"/>
        </w:rPr>
      </w:pPr>
      <w:r w:rsidRPr="007B73E6">
        <w:rPr>
          <w:sz w:val="20"/>
        </w:rPr>
        <w:lastRenderedPageBreak/>
        <w:t>Purchasing Transaction C</w:t>
      </w:r>
      <w:r w:rsidR="007237EC" w:rsidRPr="007B73E6">
        <w:rPr>
          <w:sz w:val="20"/>
        </w:rPr>
        <w:t>urrency</w:t>
      </w:r>
      <w:r w:rsidRPr="007B73E6">
        <w:rPr>
          <w:sz w:val="20"/>
        </w:rPr>
        <w:t xml:space="preserve"> </w:t>
      </w:r>
    </w:p>
    <w:p w14:paraId="65983025" w14:textId="642198A1" w:rsidR="003119A3" w:rsidRPr="007B73E6" w:rsidRDefault="003119A3" w:rsidP="00F42A0C">
      <w:pPr>
        <w:pStyle w:val="FWBL2"/>
        <w:numPr>
          <w:ilvl w:val="1"/>
          <w:numId w:val="16"/>
        </w:numPr>
        <w:rPr>
          <w:b/>
          <w:smallCaps/>
          <w:sz w:val="20"/>
        </w:rPr>
      </w:pPr>
      <w:r w:rsidRPr="007B73E6">
        <w:rPr>
          <w:sz w:val="20"/>
        </w:rPr>
        <w:t xml:space="preserve">SCI will </w:t>
      </w:r>
      <w:r w:rsidR="00014D73">
        <w:rPr>
          <w:sz w:val="20"/>
        </w:rPr>
        <w:t>transfer Beneficiary Funds to and make payment</w:t>
      </w:r>
      <w:r w:rsidRPr="007B73E6">
        <w:rPr>
          <w:sz w:val="20"/>
        </w:rPr>
        <w:t xml:space="preserve"> to the Service Provider </w:t>
      </w:r>
      <w:r w:rsidR="00014D73">
        <w:rPr>
          <w:sz w:val="20"/>
        </w:rPr>
        <w:t xml:space="preserve">of Charges </w:t>
      </w:r>
      <w:r w:rsidRPr="007B73E6">
        <w:rPr>
          <w:sz w:val="20"/>
        </w:rPr>
        <w:t>in Transaction Currency for all cash disbursements.</w:t>
      </w:r>
    </w:p>
    <w:p w14:paraId="52581276" w14:textId="0E25FF51" w:rsidR="003119A3" w:rsidRPr="00713CD6" w:rsidRDefault="003119A3" w:rsidP="00F42A0C">
      <w:pPr>
        <w:pStyle w:val="FWBL1"/>
        <w:numPr>
          <w:ilvl w:val="0"/>
          <w:numId w:val="16"/>
        </w:numPr>
        <w:rPr>
          <w:sz w:val="20"/>
        </w:rPr>
      </w:pPr>
      <w:r w:rsidRPr="007B73E6">
        <w:rPr>
          <w:sz w:val="20"/>
        </w:rPr>
        <w:t>FX volatility and inflation</w:t>
      </w:r>
    </w:p>
    <w:p w14:paraId="4AFE32CF" w14:textId="5A120047" w:rsidR="00400B84" w:rsidRPr="007B73E6" w:rsidRDefault="003119A3" w:rsidP="00F42A0C">
      <w:pPr>
        <w:pStyle w:val="FWBL2"/>
        <w:numPr>
          <w:ilvl w:val="1"/>
          <w:numId w:val="16"/>
        </w:numPr>
        <w:rPr>
          <w:sz w:val="20"/>
        </w:rPr>
      </w:pPr>
      <w:r w:rsidRPr="007B73E6">
        <w:rPr>
          <w:sz w:val="20"/>
        </w:rPr>
        <w:t xml:space="preserve">FX movements and/or inflation shall not affect the </w:t>
      </w:r>
      <w:r w:rsidR="00713CD6">
        <w:rPr>
          <w:sz w:val="20"/>
        </w:rPr>
        <w:t>Charges</w:t>
      </w:r>
      <w:r w:rsidRPr="007B73E6">
        <w:rPr>
          <w:sz w:val="20"/>
        </w:rPr>
        <w:t xml:space="preserve"> agreed</w:t>
      </w:r>
      <w:r w:rsidR="00713CD6">
        <w:rPr>
          <w:sz w:val="20"/>
        </w:rPr>
        <w:t xml:space="preserve"> between the Parties</w:t>
      </w:r>
      <w:r w:rsidRPr="007B73E6">
        <w:rPr>
          <w:sz w:val="20"/>
        </w:rPr>
        <w:t xml:space="preserve"> </w:t>
      </w:r>
      <w:r w:rsidR="00713CD6">
        <w:rPr>
          <w:sz w:val="20"/>
        </w:rPr>
        <w:t>in accordance with Clause 9</w:t>
      </w:r>
      <w:r w:rsidRPr="007B73E6">
        <w:rPr>
          <w:sz w:val="20"/>
        </w:rPr>
        <w:t>.</w:t>
      </w:r>
    </w:p>
    <w:p w14:paraId="77FFFB30" w14:textId="652F65AC" w:rsidR="002976B8" w:rsidRPr="007B73E6" w:rsidRDefault="00ED1A34" w:rsidP="00F42A0C">
      <w:pPr>
        <w:pStyle w:val="FWBL1"/>
        <w:numPr>
          <w:ilvl w:val="0"/>
          <w:numId w:val="16"/>
        </w:numPr>
        <w:rPr>
          <w:sz w:val="20"/>
        </w:rPr>
      </w:pPr>
      <w:bookmarkStart w:id="11" w:name="_9kR3WTr8F9468q"/>
      <w:bookmarkStart w:id="12" w:name="_9kMHG5YVtAHB68As"/>
      <w:bookmarkStart w:id="13" w:name="_9kR3WTr8E8457j"/>
      <w:bookmarkStart w:id="14" w:name="_9kR3WTr8E845FK"/>
      <w:bookmarkStart w:id="15" w:name="_Ref438225477"/>
      <w:bookmarkStart w:id="16" w:name="_Toc443574259"/>
      <w:bookmarkEnd w:id="6"/>
      <w:bookmarkEnd w:id="11"/>
      <w:bookmarkEnd w:id="12"/>
      <w:bookmarkEnd w:id="13"/>
      <w:bookmarkEnd w:id="14"/>
      <w:r w:rsidRPr="007B73E6">
        <w:rPr>
          <w:sz w:val="20"/>
        </w:rPr>
        <w:t>Charges</w:t>
      </w:r>
      <w:bookmarkEnd w:id="15"/>
      <w:bookmarkEnd w:id="16"/>
    </w:p>
    <w:p w14:paraId="556CECC9" w14:textId="3B59B47C" w:rsidR="00115226" w:rsidRPr="007B73E6" w:rsidRDefault="007348F1" w:rsidP="00F42A0C">
      <w:pPr>
        <w:pStyle w:val="FWBL2"/>
        <w:numPr>
          <w:ilvl w:val="1"/>
          <w:numId w:val="16"/>
        </w:numPr>
        <w:rPr>
          <w:sz w:val="20"/>
        </w:rPr>
      </w:pPr>
      <w:r w:rsidRPr="007B73E6">
        <w:rPr>
          <w:sz w:val="20"/>
        </w:rPr>
        <w:t>I</w:t>
      </w:r>
      <w:r w:rsidR="00AC3A18" w:rsidRPr="007B73E6">
        <w:rPr>
          <w:sz w:val="20"/>
        </w:rPr>
        <w:t>n consideration of the provision of the Services by the Service Provider</w:t>
      </w:r>
      <w:r w:rsidR="00163DFF" w:rsidRPr="007B73E6">
        <w:rPr>
          <w:sz w:val="20"/>
        </w:rPr>
        <w:t>, SCI shall pay the Charges in accordance with t</w:t>
      </w:r>
      <w:r w:rsidR="00D97A71" w:rsidRPr="007B73E6">
        <w:rPr>
          <w:sz w:val="20"/>
        </w:rPr>
        <w:t>he payment term</w:t>
      </w:r>
      <w:r w:rsidR="00163DFF" w:rsidRPr="007B73E6">
        <w:rPr>
          <w:sz w:val="20"/>
        </w:rPr>
        <w:t>s set out in Schedule 2 (</w:t>
      </w:r>
      <w:r w:rsidR="00163DFF" w:rsidRPr="001A6340">
        <w:rPr>
          <w:i/>
          <w:iCs/>
          <w:sz w:val="20"/>
        </w:rPr>
        <w:t>Charges</w:t>
      </w:r>
      <w:r w:rsidR="00163DFF" w:rsidRPr="007B73E6">
        <w:rPr>
          <w:sz w:val="20"/>
        </w:rPr>
        <w:t>)</w:t>
      </w:r>
      <w:r w:rsidRPr="007B73E6">
        <w:rPr>
          <w:sz w:val="20"/>
        </w:rPr>
        <w:t xml:space="preserve">. The Service Provider shall not charge SCI any additional fees or charges, unless otherwise agreed in the relevant Scope of Work.   </w:t>
      </w:r>
    </w:p>
    <w:p w14:paraId="09027795" w14:textId="384D1D28" w:rsidR="007348F1" w:rsidRPr="007B73E6" w:rsidRDefault="007348F1" w:rsidP="00F42A0C">
      <w:pPr>
        <w:pStyle w:val="FWBL2"/>
        <w:numPr>
          <w:ilvl w:val="1"/>
          <w:numId w:val="16"/>
        </w:numPr>
        <w:ind w:left="720"/>
        <w:rPr>
          <w:sz w:val="20"/>
        </w:rPr>
      </w:pPr>
      <w:r w:rsidRPr="007B73E6">
        <w:rPr>
          <w:sz w:val="20"/>
        </w:rPr>
        <w:t>The Service Provider shall provide SCI with an invoice and/or record of the Charges, on a regular basis as requested by SCI</w:t>
      </w:r>
      <w:r w:rsidR="001735D5">
        <w:rPr>
          <w:sz w:val="20"/>
        </w:rPr>
        <w:t xml:space="preserve"> and agreed in the SOW</w:t>
      </w:r>
      <w:r w:rsidRPr="007B73E6">
        <w:rPr>
          <w:sz w:val="20"/>
        </w:rPr>
        <w:t>. Each invoice must quote the relevant order number corresponding to that Scope of Work</w:t>
      </w:r>
      <w:r w:rsidR="001735D5">
        <w:rPr>
          <w:sz w:val="20"/>
        </w:rPr>
        <w:t xml:space="preserve"> and</w:t>
      </w:r>
      <w:r w:rsidRPr="007B73E6">
        <w:rPr>
          <w:sz w:val="20"/>
        </w:rPr>
        <w:t xml:space="preserve"> be in the currency </w:t>
      </w:r>
      <w:r w:rsidR="00320DBA" w:rsidRPr="007B73E6">
        <w:rPr>
          <w:sz w:val="20"/>
        </w:rPr>
        <w:t>requested by SCI.</w:t>
      </w:r>
    </w:p>
    <w:p w14:paraId="77B84552" w14:textId="33D5F71A" w:rsidR="00BE4133" w:rsidRPr="007B73E6" w:rsidRDefault="00803F95" w:rsidP="00F42A0C">
      <w:pPr>
        <w:pStyle w:val="FWBL2"/>
        <w:numPr>
          <w:ilvl w:val="1"/>
          <w:numId w:val="16"/>
        </w:numPr>
        <w:ind w:left="720"/>
        <w:rPr>
          <w:sz w:val="20"/>
        </w:rPr>
      </w:pPr>
      <w:r w:rsidRPr="007B73E6">
        <w:rPr>
          <w:sz w:val="20"/>
        </w:rPr>
        <w:t xml:space="preserve">For </w:t>
      </w:r>
      <w:r w:rsidR="00D97A71" w:rsidRPr="007B73E6">
        <w:rPr>
          <w:sz w:val="20"/>
        </w:rPr>
        <w:t>Charges payable to the Service Provider</w:t>
      </w:r>
      <w:r w:rsidRPr="007B73E6">
        <w:rPr>
          <w:sz w:val="20"/>
        </w:rPr>
        <w:t xml:space="preserve">, SCI shall withhold and deduct, if applicable, any withholding tax required by applicable local laws and provide the Service Provider with a certificate accordingly. </w:t>
      </w:r>
      <w:r w:rsidR="005C3C3A" w:rsidRPr="007B73E6">
        <w:rPr>
          <w:sz w:val="20"/>
        </w:rPr>
        <w:t xml:space="preserve">The Service Provider shall be responsible for all other taxes imposed by applicable local laws on the payments made by SCI to the Service Provider. </w:t>
      </w:r>
      <w:r w:rsidR="0051145B" w:rsidRPr="007B73E6">
        <w:rPr>
          <w:sz w:val="20"/>
        </w:rPr>
        <w:t>Each of the P</w:t>
      </w:r>
      <w:r w:rsidR="005C3C3A" w:rsidRPr="007B73E6">
        <w:rPr>
          <w:sz w:val="20"/>
        </w:rPr>
        <w:t>arties shall notify the other if</w:t>
      </w:r>
      <w:r w:rsidR="0051145B" w:rsidRPr="007B73E6">
        <w:rPr>
          <w:sz w:val="20"/>
        </w:rPr>
        <w:t>,</w:t>
      </w:r>
      <w:r w:rsidR="005C3C3A" w:rsidRPr="007B73E6">
        <w:rPr>
          <w:sz w:val="20"/>
        </w:rPr>
        <w:t xml:space="preserve"> in accordance with applicable local laws, tax is payable on the Beneficiary Funds.  </w:t>
      </w:r>
    </w:p>
    <w:p w14:paraId="607B4A08" w14:textId="287B90FE" w:rsidR="004C1DAA" w:rsidRPr="007B73E6" w:rsidRDefault="00BE4133" w:rsidP="00F42A0C">
      <w:pPr>
        <w:pStyle w:val="FWBL2"/>
        <w:numPr>
          <w:ilvl w:val="1"/>
          <w:numId w:val="16"/>
        </w:numPr>
        <w:ind w:left="720"/>
        <w:rPr>
          <w:sz w:val="20"/>
        </w:rPr>
      </w:pPr>
      <w:r w:rsidRPr="007B73E6">
        <w:rPr>
          <w:sz w:val="20"/>
        </w:rPr>
        <w:t>The Service Provider shall carry out a [</w:t>
      </w:r>
      <w:r w:rsidRPr="0027354F">
        <w:rPr>
          <w:sz w:val="20"/>
          <w:highlight w:val="yellow"/>
        </w:rPr>
        <w:t>weekly</w:t>
      </w:r>
      <w:r w:rsidRPr="007B73E6">
        <w:rPr>
          <w:sz w:val="20"/>
        </w:rPr>
        <w:t xml:space="preserve">] reconciliation to identify any discrepancies in the transfer of Beneficiary Funds and payment of Charges. The Service Provider shall promptly resolve any discrepancies and repay to SCI any Beneficiary Funds and/or Charges owed, or otherwise deal with those Beneficiary Funds and/or Charges on the instructions of SCI. </w:t>
      </w:r>
    </w:p>
    <w:p w14:paraId="2FBAED99" w14:textId="49C61F01" w:rsidR="00F43182" w:rsidRPr="007B73E6" w:rsidRDefault="009910D1" w:rsidP="00F42A0C">
      <w:pPr>
        <w:pStyle w:val="FWBL1"/>
        <w:numPr>
          <w:ilvl w:val="0"/>
          <w:numId w:val="16"/>
        </w:numPr>
        <w:rPr>
          <w:sz w:val="20"/>
        </w:rPr>
      </w:pPr>
      <w:bookmarkStart w:id="17" w:name="_Ref372908593"/>
      <w:bookmarkStart w:id="18" w:name="_Ref370805229"/>
      <w:bookmarkStart w:id="19" w:name="_Ref374088175"/>
      <w:bookmarkStart w:id="20" w:name="_Toc443574263"/>
      <w:bookmarkStart w:id="21" w:name="_Ref24033437"/>
      <w:r w:rsidRPr="007B73E6">
        <w:rPr>
          <w:sz w:val="20"/>
        </w:rPr>
        <w:t>Compliance</w:t>
      </w:r>
      <w:bookmarkEnd w:id="17"/>
      <w:bookmarkEnd w:id="18"/>
      <w:bookmarkEnd w:id="19"/>
      <w:bookmarkEnd w:id="20"/>
      <w:bookmarkEnd w:id="21"/>
    </w:p>
    <w:p w14:paraId="77215A29" w14:textId="644BDFF8" w:rsidR="00FF527C" w:rsidRPr="007B73E6" w:rsidRDefault="00FF527C" w:rsidP="00F42A0C">
      <w:pPr>
        <w:pStyle w:val="FWBL2"/>
        <w:numPr>
          <w:ilvl w:val="1"/>
          <w:numId w:val="16"/>
        </w:numPr>
        <w:ind w:left="720"/>
        <w:rPr>
          <w:sz w:val="20"/>
        </w:rPr>
      </w:pPr>
      <w:bookmarkStart w:id="22" w:name="_Ref370101793"/>
      <w:r w:rsidRPr="007B73E6">
        <w:rPr>
          <w:sz w:val="20"/>
        </w:rPr>
        <w:t>The Service Provider, its suppliers and sub-</w:t>
      </w:r>
      <w:r w:rsidRPr="007B73E6">
        <w:rPr>
          <w:color w:val="000000"/>
          <w:sz w:val="20"/>
        </w:rPr>
        <w:t>contractors shall observe the highest ethical standards and comply with all applicable laws, statutes, regulations and codes (including environmental regulations and the International Labour Organisation</w:t>
      </w:r>
      <w:r w:rsidR="006C4003" w:rsidRPr="007B73E6">
        <w:rPr>
          <w:color w:val="000000"/>
          <w:sz w:val="20"/>
        </w:rPr>
        <w:t>’</w:t>
      </w:r>
      <w:r w:rsidRPr="007B73E6">
        <w:rPr>
          <w:color w:val="000000"/>
          <w:sz w:val="20"/>
        </w:rPr>
        <w:t>s international labour standards on child labour and forced labour) from time to time in force.</w:t>
      </w:r>
    </w:p>
    <w:p w14:paraId="558CC111" w14:textId="5C88534B" w:rsidR="00FF527C" w:rsidRPr="00D66B96" w:rsidRDefault="00D66B96" w:rsidP="00D66B96">
      <w:pPr>
        <w:pStyle w:val="ListParagraph"/>
        <w:numPr>
          <w:ilvl w:val="1"/>
          <w:numId w:val="16"/>
        </w:numPr>
        <w:rPr>
          <w:color w:val="000000"/>
          <w:sz w:val="20"/>
          <w:szCs w:val="20"/>
        </w:rPr>
      </w:pPr>
      <w:bookmarkStart w:id="23" w:name="_Ref75450873"/>
      <w:bookmarkEnd w:id="23"/>
      <w:r w:rsidRPr="00D66B96">
        <w:rPr>
          <w:color w:val="000000"/>
          <w:sz w:val="20"/>
          <w:szCs w:val="20"/>
        </w:rPr>
        <w:t>The Service Provider shall ensure that it, its employees, suppliers and sub-contractors are aware of, understand, and adhere to SCI’s Supplier Sustainability Policy annexed t</w:t>
      </w:r>
      <w:r>
        <w:rPr>
          <w:color w:val="000000"/>
          <w:sz w:val="20"/>
          <w:szCs w:val="20"/>
        </w:rPr>
        <w:t>o this Agreement (the “</w:t>
      </w:r>
      <w:r w:rsidRPr="00D66B96">
        <w:rPr>
          <w:b/>
          <w:color w:val="000000"/>
          <w:sz w:val="20"/>
          <w:szCs w:val="20"/>
        </w:rPr>
        <w:t>Supplier Sustainability Policy</w:t>
      </w:r>
      <w:r w:rsidRPr="00D66B96">
        <w:rPr>
          <w:color w:val="000000"/>
          <w:sz w:val="20"/>
          <w:szCs w:val="20"/>
        </w:rPr>
        <w:t xml:space="preserve">”), which includes but is not limited to the following individual policies: </w:t>
      </w:r>
    </w:p>
    <w:p w14:paraId="13D791DB" w14:textId="77777777" w:rsidR="00FF527C" w:rsidRPr="007B73E6" w:rsidRDefault="00FF527C" w:rsidP="00F42A0C">
      <w:pPr>
        <w:pStyle w:val="FWBL31"/>
        <w:numPr>
          <w:ilvl w:val="2"/>
          <w:numId w:val="16"/>
        </w:numPr>
        <w:rPr>
          <w:sz w:val="20"/>
        </w:rPr>
      </w:pPr>
      <w:r w:rsidRPr="007B73E6">
        <w:rPr>
          <w:sz w:val="20"/>
        </w:rPr>
        <w:t>Child Safeguarding policy;</w:t>
      </w:r>
    </w:p>
    <w:p w14:paraId="50032885" w14:textId="53F1F362" w:rsidR="00FF527C" w:rsidRPr="007B73E6" w:rsidRDefault="00FF527C" w:rsidP="00F42A0C">
      <w:pPr>
        <w:pStyle w:val="FWBL31"/>
        <w:numPr>
          <w:ilvl w:val="2"/>
          <w:numId w:val="16"/>
        </w:numPr>
        <w:rPr>
          <w:sz w:val="20"/>
        </w:rPr>
      </w:pPr>
      <w:r w:rsidRPr="007B73E6">
        <w:rPr>
          <w:sz w:val="20"/>
        </w:rPr>
        <w:t xml:space="preserve">Fraud, Bribery and Corruption policy and procedure; </w:t>
      </w:r>
    </w:p>
    <w:p w14:paraId="09E96F20" w14:textId="77777777" w:rsidR="00725A3F" w:rsidRPr="007B73E6" w:rsidRDefault="00FF527C" w:rsidP="00F42A0C">
      <w:pPr>
        <w:pStyle w:val="FWBL31"/>
        <w:numPr>
          <w:ilvl w:val="2"/>
          <w:numId w:val="16"/>
        </w:numPr>
        <w:rPr>
          <w:sz w:val="20"/>
        </w:rPr>
      </w:pPr>
      <w:r w:rsidRPr="007B73E6">
        <w:rPr>
          <w:sz w:val="20"/>
        </w:rPr>
        <w:t>Human Trafficking and Modern Slavery policy</w:t>
      </w:r>
      <w:r w:rsidR="00725A3F" w:rsidRPr="007B73E6">
        <w:rPr>
          <w:sz w:val="20"/>
        </w:rPr>
        <w:t>;</w:t>
      </w:r>
    </w:p>
    <w:p w14:paraId="3E83DF8C" w14:textId="77777777" w:rsidR="00725A3F" w:rsidRPr="007B73E6" w:rsidRDefault="00725A3F" w:rsidP="00F42A0C">
      <w:pPr>
        <w:pStyle w:val="FWBL31"/>
        <w:numPr>
          <w:ilvl w:val="2"/>
          <w:numId w:val="16"/>
        </w:numPr>
        <w:rPr>
          <w:sz w:val="20"/>
        </w:rPr>
      </w:pPr>
      <w:r w:rsidRPr="007B73E6">
        <w:rPr>
          <w:sz w:val="20"/>
        </w:rPr>
        <w:t>Protection from Sexual Exploitation and Abuse (PSEA) policy</w:t>
      </w:r>
    </w:p>
    <w:p w14:paraId="2436455E" w14:textId="6423D526" w:rsidR="00FF527C" w:rsidRPr="007B73E6" w:rsidRDefault="00725A3F" w:rsidP="00F42A0C">
      <w:pPr>
        <w:pStyle w:val="FWBL31"/>
        <w:numPr>
          <w:ilvl w:val="2"/>
          <w:numId w:val="16"/>
        </w:numPr>
        <w:rPr>
          <w:sz w:val="20"/>
        </w:rPr>
      </w:pPr>
      <w:r w:rsidRPr="007B73E6">
        <w:rPr>
          <w:sz w:val="20"/>
        </w:rPr>
        <w:t>Anti-Harassment, Intimidation and Bullying policy</w:t>
      </w:r>
      <w:r w:rsidR="00FF527C" w:rsidRPr="007B73E6">
        <w:rPr>
          <w:sz w:val="20"/>
        </w:rPr>
        <w:t>,</w:t>
      </w:r>
    </w:p>
    <w:p w14:paraId="510FF2D3" w14:textId="0552F0E2" w:rsidR="00FF527C" w:rsidRPr="007B73E6" w:rsidRDefault="00FF527C" w:rsidP="00FF527C">
      <w:pPr>
        <w:ind w:left="720"/>
        <w:rPr>
          <w:color w:val="000000"/>
          <w:sz w:val="20"/>
          <w:szCs w:val="20"/>
        </w:rPr>
      </w:pPr>
      <w:r w:rsidRPr="007B73E6">
        <w:rPr>
          <w:sz w:val="20"/>
          <w:szCs w:val="20"/>
        </w:rPr>
        <w:t>(</w:t>
      </w:r>
      <w:r w:rsidR="00D66B96">
        <w:rPr>
          <w:color w:val="000000"/>
          <w:sz w:val="20"/>
          <w:szCs w:val="20"/>
        </w:rPr>
        <w:t>The Supplier</w:t>
      </w:r>
      <w:r w:rsidR="00D66B96" w:rsidRPr="00D66B96">
        <w:rPr>
          <w:color w:val="000000"/>
          <w:sz w:val="20"/>
          <w:szCs w:val="20"/>
        </w:rPr>
        <w:t xml:space="preserve"> Sustainability Policy and the policies listed under Clauses 10.2.1 to 10.2.5 together, are the “</w:t>
      </w:r>
      <w:r w:rsidR="00D66B96" w:rsidRPr="00D66B96">
        <w:rPr>
          <w:b/>
          <w:color w:val="000000"/>
          <w:sz w:val="20"/>
          <w:szCs w:val="20"/>
        </w:rPr>
        <w:t>Mandatory Policies</w:t>
      </w:r>
      <w:r w:rsidR="00D66B96" w:rsidRPr="00D66B96">
        <w:rPr>
          <w:color w:val="000000"/>
          <w:sz w:val="20"/>
          <w:szCs w:val="20"/>
        </w:rPr>
        <w:t xml:space="preserve">”), as may be updated from time to time.  </w:t>
      </w:r>
    </w:p>
    <w:p w14:paraId="3A61004A" w14:textId="0806938E" w:rsidR="00ED23B0" w:rsidRPr="007B73E6" w:rsidRDefault="00FF527C" w:rsidP="00F42A0C">
      <w:pPr>
        <w:pStyle w:val="FWBL2"/>
        <w:numPr>
          <w:ilvl w:val="1"/>
          <w:numId w:val="16"/>
        </w:numPr>
        <w:ind w:left="720"/>
        <w:rPr>
          <w:color w:val="000000"/>
          <w:sz w:val="20"/>
        </w:rPr>
      </w:pPr>
      <w:bookmarkStart w:id="24" w:name="_Ref24034911"/>
      <w:r w:rsidRPr="007B73E6">
        <w:rPr>
          <w:sz w:val="20"/>
        </w:rPr>
        <w:t>SCI reserves the right to provide training on the Mandatory Policies for members of the Service Provider Team who will have direct responsibility for delivering the Services. The Service Provider shall ensure those members of its Service Provider Team attend any such training.</w:t>
      </w:r>
      <w:bookmarkEnd w:id="24"/>
    </w:p>
    <w:p w14:paraId="1C742BBA" w14:textId="77777777" w:rsidR="00C07209" w:rsidRPr="007B73E6" w:rsidRDefault="00C07209" w:rsidP="00E310A9">
      <w:pPr>
        <w:keepNext/>
        <w:rPr>
          <w:b/>
          <w:sz w:val="20"/>
          <w:szCs w:val="20"/>
        </w:rPr>
      </w:pPr>
      <w:r w:rsidRPr="007B73E6">
        <w:rPr>
          <w:b/>
          <w:sz w:val="20"/>
          <w:szCs w:val="20"/>
        </w:rPr>
        <w:lastRenderedPageBreak/>
        <w:t xml:space="preserve">Fraud, bribery and corruption </w:t>
      </w:r>
    </w:p>
    <w:p w14:paraId="32DFB680" w14:textId="6266D5AF" w:rsidR="00C07209" w:rsidRPr="007B73E6" w:rsidRDefault="00DE7482" w:rsidP="00F42A0C">
      <w:pPr>
        <w:pStyle w:val="FWBL2"/>
        <w:numPr>
          <w:ilvl w:val="1"/>
          <w:numId w:val="16"/>
        </w:numPr>
        <w:ind w:left="720"/>
        <w:rPr>
          <w:sz w:val="20"/>
        </w:rPr>
      </w:pPr>
      <w:r w:rsidRPr="007B73E6">
        <w:rPr>
          <w:sz w:val="20"/>
        </w:rPr>
        <w:t xml:space="preserve">The </w:t>
      </w:r>
      <w:r w:rsidR="00C07209" w:rsidRPr="007B73E6">
        <w:rPr>
          <w:sz w:val="20"/>
        </w:rPr>
        <w:t xml:space="preserve">Service Provider shall (and will ensure that each member of </w:t>
      </w:r>
      <w:r w:rsidR="00DF4DD8" w:rsidRPr="007B73E6">
        <w:rPr>
          <w:sz w:val="20"/>
        </w:rPr>
        <w:t xml:space="preserve">its </w:t>
      </w:r>
      <w:r w:rsidR="00C07209" w:rsidRPr="007B73E6">
        <w:rPr>
          <w:sz w:val="20"/>
        </w:rPr>
        <w:t>Service Provider Team shall)</w:t>
      </w:r>
      <w:r w:rsidR="00E64E0E" w:rsidRPr="007B73E6">
        <w:rPr>
          <w:sz w:val="20"/>
        </w:rPr>
        <w:t xml:space="preserve"> in connection with this Agreement</w:t>
      </w:r>
      <w:r w:rsidR="00C07209" w:rsidRPr="007B73E6">
        <w:rPr>
          <w:sz w:val="20"/>
        </w:rPr>
        <w:t>:</w:t>
      </w:r>
    </w:p>
    <w:p w14:paraId="4B69206B" w14:textId="40670014" w:rsidR="00C07209" w:rsidRPr="007B73E6" w:rsidRDefault="00C07209" w:rsidP="00F42A0C">
      <w:pPr>
        <w:pStyle w:val="FWBL31"/>
        <w:numPr>
          <w:ilvl w:val="2"/>
          <w:numId w:val="16"/>
        </w:numPr>
        <w:rPr>
          <w:sz w:val="20"/>
        </w:rPr>
      </w:pPr>
      <w:r w:rsidRPr="007B73E6">
        <w:rPr>
          <w:sz w:val="20"/>
        </w:rPr>
        <w:t>comply with all applicable laws, statutes, regulations and codes relating to fraud, bribery and corruption;</w:t>
      </w:r>
      <w:r w:rsidR="00FF527C" w:rsidRPr="007B73E6">
        <w:rPr>
          <w:sz w:val="20"/>
        </w:rPr>
        <w:t xml:space="preserve"> and</w:t>
      </w:r>
    </w:p>
    <w:p w14:paraId="72E034D1" w14:textId="2E1D3E14" w:rsidR="00C07209" w:rsidRPr="007B73E6" w:rsidRDefault="00C07209" w:rsidP="00F42A0C">
      <w:pPr>
        <w:pStyle w:val="FWBL31"/>
        <w:numPr>
          <w:ilvl w:val="2"/>
          <w:numId w:val="16"/>
        </w:numPr>
        <w:rPr>
          <w:sz w:val="20"/>
        </w:rPr>
      </w:pPr>
      <w:r w:rsidRPr="007B73E6">
        <w:rPr>
          <w:sz w:val="20"/>
        </w:rPr>
        <w:t>ensure that all funds associated with the Agreement (including but not limited to the Beneficiary Funds) are protected from all fraud, corruption, loss, misappropriation and misuse.</w:t>
      </w:r>
    </w:p>
    <w:p w14:paraId="1E573348" w14:textId="77777777" w:rsidR="00C07209" w:rsidRPr="007B73E6" w:rsidRDefault="00C07209" w:rsidP="00C07209">
      <w:pPr>
        <w:rPr>
          <w:b/>
          <w:sz w:val="20"/>
          <w:szCs w:val="20"/>
        </w:rPr>
      </w:pPr>
      <w:r w:rsidRPr="007B73E6">
        <w:rPr>
          <w:b/>
          <w:sz w:val="20"/>
          <w:szCs w:val="20"/>
        </w:rPr>
        <w:t>Terrorism and money laundering</w:t>
      </w:r>
    </w:p>
    <w:p w14:paraId="4DF47031" w14:textId="5F7C7DB5" w:rsidR="004451F9" w:rsidRPr="007B73E6" w:rsidRDefault="00DE7482" w:rsidP="00F42A0C">
      <w:pPr>
        <w:pStyle w:val="FWBL2"/>
        <w:numPr>
          <w:ilvl w:val="1"/>
          <w:numId w:val="16"/>
        </w:numPr>
        <w:ind w:left="720"/>
        <w:rPr>
          <w:sz w:val="20"/>
        </w:rPr>
      </w:pPr>
      <w:bookmarkStart w:id="25" w:name="_Ref75454064"/>
      <w:r w:rsidRPr="007B73E6">
        <w:rPr>
          <w:sz w:val="20"/>
        </w:rPr>
        <w:t xml:space="preserve">The </w:t>
      </w:r>
      <w:r w:rsidR="00C07209" w:rsidRPr="007B73E6">
        <w:rPr>
          <w:sz w:val="20"/>
        </w:rPr>
        <w:t>Service Provider</w:t>
      </w:r>
      <w:r w:rsidR="004451F9" w:rsidRPr="007B73E6">
        <w:rPr>
          <w:sz w:val="20"/>
        </w:rPr>
        <w:t>, and its suppliers and sub-contractors, shall not in any way:</w:t>
      </w:r>
      <w:bookmarkEnd w:id="25"/>
    </w:p>
    <w:p w14:paraId="3580DA99" w14:textId="1E207CE2" w:rsidR="004451F9" w:rsidRPr="007B73E6" w:rsidRDefault="004451F9" w:rsidP="00F42A0C">
      <w:pPr>
        <w:pStyle w:val="FWBL31"/>
        <w:numPr>
          <w:ilvl w:val="2"/>
          <w:numId w:val="16"/>
        </w:numPr>
        <w:rPr>
          <w:sz w:val="20"/>
        </w:rPr>
      </w:pPr>
      <w:r w:rsidRPr="007B73E6">
        <w:rPr>
          <w:sz w:val="20"/>
        </w:rPr>
        <w:t xml:space="preserve">engage in transactions with, or provide resources or support to armed groups, individuals and entities which are sanctioned, or individuals and </w:t>
      </w:r>
      <w:r w:rsidR="007C4F1F" w:rsidRPr="007B73E6">
        <w:rPr>
          <w:sz w:val="20"/>
        </w:rPr>
        <w:t xml:space="preserve">organisations </w:t>
      </w:r>
      <w:r w:rsidRPr="007B73E6">
        <w:rPr>
          <w:sz w:val="20"/>
        </w:rPr>
        <w:t xml:space="preserve">associated with terrorism or otherwise be involved directly or indirectly with terrorism; </w:t>
      </w:r>
    </w:p>
    <w:p w14:paraId="2B4EEE68" w14:textId="6116DFBF" w:rsidR="004451F9" w:rsidRPr="007B73E6" w:rsidRDefault="004451F9" w:rsidP="00F42A0C">
      <w:pPr>
        <w:pStyle w:val="FWBL31"/>
        <w:numPr>
          <w:ilvl w:val="2"/>
          <w:numId w:val="16"/>
        </w:numPr>
        <w:rPr>
          <w:sz w:val="20"/>
        </w:rPr>
      </w:pPr>
      <w:r w:rsidRPr="007B73E6">
        <w:rPr>
          <w:sz w:val="20"/>
        </w:rPr>
        <w:t xml:space="preserve">be involved directly or indirectly in the manufacture or sale of arms; </w:t>
      </w:r>
    </w:p>
    <w:p w14:paraId="0E1CE8EC" w14:textId="1F2E0D40" w:rsidR="004451F9" w:rsidRPr="007B73E6" w:rsidRDefault="004451F9" w:rsidP="00F42A0C">
      <w:pPr>
        <w:pStyle w:val="FWBL31"/>
        <w:numPr>
          <w:ilvl w:val="2"/>
          <w:numId w:val="16"/>
        </w:numPr>
        <w:rPr>
          <w:sz w:val="20"/>
        </w:rPr>
      </w:pPr>
      <w:r w:rsidRPr="007B73E6">
        <w:rPr>
          <w:sz w:val="20"/>
        </w:rPr>
        <w:t xml:space="preserve">have any business relations with governments for any war related purpose; </w:t>
      </w:r>
    </w:p>
    <w:p w14:paraId="062050BF" w14:textId="46F7C1F9" w:rsidR="004451F9" w:rsidRPr="007B73E6" w:rsidRDefault="004451F9" w:rsidP="00F42A0C">
      <w:pPr>
        <w:pStyle w:val="FWBL31"/>
        <w:numPr>
          <w:ilvl w:val="2"/>
          <w:numId w:val="16"/>
        </w:numPr>
        <w:rPr>
          <w:sz w:val="20"/>
        </w:rPr>
      </w:pPr>
      <w:r w:rsidRPr="007B73E6">
        <w:rPr>
          <w:sz w:val="20"/>
        </w:rPr>
        <w:t xml:space="preserve">transport </w:t>
      </w:r>
      <w:r w:rsidR="00CF7E16" w:rsidRPr="007B73E6">
        <w:rPr>
          <w:sz w:val="20"/>
        </w:rPr>
        <w:t xml:space="preserve">any </w:t>
      </w:r>
      <w:r w:rsidR="00C6440A" w:rsidRPr="007B73E6">
        <w:rPr>
          <w:sz w:val="20"/>
        </w:rPr>
        <w:t>goods</w:t>
      </w:r>
      <w:r w:rsidR="00CF7E16" w:rsidRPr="007B73E6">
        <w:rPr>
          <w:sz w:val="20"/>
        </w:rPr>
        <w:t xml:space="preserve"> related to this Agreement</w:t>
      </w:r>
      <w:r w:rsidR="00C6440A" w:rsidRPr="007B73E6">
        <w:rPr>
          <w:sz w:val="20"/>
        </w:rPr>
        <w:t xml:space="preserve"> </w:t>
      </w:r>
      <w:r w:rsidRPr="007B73E6">
        <w:rPr>
          <w:sz w:val="20"/>
        </w:rPr>
        <w:t>together with any military equipment</w:t>
      </w:r>
      <w:r w:rsidR="00C6440A" w:rsidRPr="007B73E6">
        <w:rPr>
          <w:sz w:val="20"/>
        </w:rPr>
        <w:t>, where applicable</w:t>
      </w:r>
      <w:r w:rsidRPr="007B73E6">
        <w:rPr>
          <w:sz w:val="20"/>
        </w:rPr>
        <w:t>; or</w:t>
      </w:r>
    </w:p>
    <w:p w14:paraId="347291CF" w14:textId="6F64EDFE" w:rsidR="00C07209" w:rsidRPr="007B73E6" w:rsidRDefault="004451F9" w:rsidP="00F42A0C">
      <w:pPr>
        <w:pStyle w:val="FWBL31"/>
        <w:numPr>
          <w:ilvl w:val="2"/>
          <w:numId w:val="16"/>
        </w:numPr>
        <w:rPr>
          <w:sz w:val="20"/>
        </w:rPr>
      </w:pPr>
      <w:r w:rsidRPr="007B73E6">
        <w:rPr>
          <w:sz w:val="20"/>
        </w:rPr>
        <w:t>knowingly allow the Services and/or the Beneficiary Funds to be utilised for the purpose of directly or indirectly supporting terrorism, or transacting with Prohibited Parties or armed groups or those known or suspected to be associated with such parties</w:t>
      </w:r>
      <w:r w:rsidR="00C07209" w:rsidRPr="007B73E6">
        <w:rPr>
          <w:sz w:val="20"/>
        </w:rPr>
        <w:t>.</w:t>
      </w:r>
    </w:p>
    <w:p w14:paraId="7B65CB26" w14:textId="29D95469" w:rsidR="004451F9" w:rsidRPr="007B73E6" w:rsidRDefault="00E64E0E" w:rsidP="00F42A0C">
      <w:pPr>
        <w:pStyle w:val="FWBL2"/>
        <w:numPr>
          <w:ilvl w:val="1"/>
          <w:numId w:val="16"/>
        </w:numPr>
        <w:ind w:left="720"/>
        <w:rPr>
          <w:sz w:val="20"/>
        </w:rPr>
      </w:pPr>
      <w:bookmarkStart w:id="26" w:name="_Ref75452249"/>
      <w:r w:rsidRPr="007B73E6">
        <w:rPr>
          <w:sz w:val="20"/>
        </w:rPr>
        <w:t xml:space="preserve">The </w:t>
      </w:r>
      <w:r w:rsidR="00C07209" w:rsidRPr="007B73E6">
        <w:rPr>
          <w:sz w:val="20"/>
        </w:rPr>
        <w:t>Service Provider shall</w:t>
      </w:r>
      <w:r w:rsidR="004451F9" w:rsidRPr="007B73E6">
        <w:rPr>
          <w:sz w:val="20"/>
        </w:rPr>
        <w:t xml:space="preserve"> (and shall require that all of its directors, officers, employees, affiliates, agents, suppliers and subcontractors shall):</w:t>
      </w:r>
      <w:bookmarkEnd w:id="26"/>
    </w:p>
    <w:p w14:paraId="0B2F58E2" w14:textId="0DE8730E" w:rsidR="004451F9" w:rsidRPr="007B73E6" w:rsidRDefault="004451F9" w:rsidP="00F42A0C">
      <w:pPr>
        <w:pStyle w:val="FWBL31"/>
        <w:numPr>
          <w:ilvl w:val="2"/>
          <w:numId w:val="16"/>
        </w:numPr>
        <w:rPr>
          <w:sz w:val="20"/>
        </w:rPr>
      </w:pPr>
      <w:r w:rsidRPr="007B73E6">
        <w:rPr>
          <w:sz w:val="20"/>
        </w:rPr>
        <w:t>comply with all sanctions, export control, embargo, or similar laws, regulations, rules, measures, restrictions, restricted or designated party lists, licences, orders, or requirements, in force from time to time, including without limit those of the EU, the UK, the US and the UN (</w:t>
      </w:r>
      <w:r w:rsidR="006C4003" w:rsidRPr="007B73E6">
        <w:rPr>
          <w:sz w:val="20"/>
        </w:rPr>
        <w:t>“</w:t>
      </w:r>
      <w:r w:rsidRPr="007B73E6">
        <w:rPr>
          <w:b/>
          <w:bCs/>
          <w:sz w:val="20"/>
        </w:rPr>
        <w:t>Sanctions and Export Control Laws</w:t>
      </w:r>
      <w:r w:rsidR="006C4003" w:rsidRPr="007B73E6">
        <w:rPr>
          <w:sz w:val="20"/>
        </w:rPr>
        <w:t>”</w:t>
      </w:r>
      <w:r w:rsidRPr="007B73E6">
        <w:rPr>
          <w:sz w:val="20"/>
        </w:rPr>
        <w:t>), as applicable, and maintain policies and procedures designed to ensure continued compliance with such Sanctions and Export Control Laws;</w:t>
      </w:r>
    </w:p>
    <w:p w14:paraId="3271951E" w14:textId="5EF08C02" w:rsidR="004451F9" w:rsidRPr="007B73E6" w:rsidRDefault="004451F9" w:rsidP="00F42A0C">
      <w:pPr>
        <w:pStyle w:val="FWBL31"/>
        <w:numPr>
          <w:ilvl w:val="2"/>
          <w:numId w:val="16"/>
        </w:numPr>
        <w:rPr>
          <w:sz w:val="20"/>
        </w:rPr>
      </w:pPr>
      <w:r w:rsidRPr="007B73E6">
        <w:rPr>
          <w:sz w:val="20"/>
        </w:rPr>
        <w:t>obtain any licences, authorisations or permissions required under the Sanctions and Export Control Laws or other applicable laws that are required to export, import, supply, sell, transport, or broker any hardware, software, technology, support or assistance or service that is provided by or on behalf of the Service Provider under this Agreement (including, but not limited to, obtaining any required export licences required for the export of goods by or on behalf of the Service Provider to SCI or its agents at the relevant delivery address), and shall further inform SCI where any such hardware, software, technology, support or assistance or service provided is subject to controls or restrictions under the Sanctions and Export Control Laws and shall provide all relevant information that may be required by SCI to apply for or obtain any further licences, authorisations or permissions;</w:t>
      </w:r>
    </w:p>
    <w:p w14:paraId="4A727085" w14:textId="50704E6E" w:rsidR="004451F9" w:rsidRPr="007B73E6" w:rsidRDefault="004451F9" w:rsidP="00F42A0C">
      <w:pPr>
        <w:pStyle w:val="FWBL31"/>
        <w:numPr>
          <w:ilvl w:val="2"/>
          <w:numId w:val="16"/>
        </w:numPr>
        <w:rPr>
          <w:sz w:val="20"/>
        </w:rPr>
      </w:pPr>
      <w:r w:rsidRPr="007B73E6">
        <w:rPr>
          <w:sz w:val="20"/>
        </w:rPr>
        <w:t>not make any funds or economic resources available, directly or indirectly, to or for the benefit of, any person or entity that is currently listed under or otherwise directly or indirectly targeted by any Sanctions and Export Control Laws (including any funds or economic resources paid by the Service Provider on behalf of SCI or received by the Service Provider from SCI in accordance with this Agreement);</w:t>
      </w:r>
    </w:p>
    <w:p w14:paraId="2353893E" w14:textId="2AE7066A" w:rsidR="004451F9" w:rsidRPr="007B73E6" w:rsidRDefault="004451F9" w:rsidP="00F42A0C">
      <w:pPr>
        <w:pStyle w:val="FWBL31"/>
        <w:numPr>
          <w:ilvl w:val="2"/>
          <w:numId w:val="16"/>
        </w:numPr>
        <w:rPr>
          <w:sz w:val="20"/>
        </w:rPr>
      </w:pPr>
      <w:r w:rsidRPr="007B73E6">
        <w:rPr>
          <w:sz w:val="20"/>
        </w:rPr>
        <w:t>the Service Provider must ensure that it provides to SCI the names and dates of birth of its key staff in order that SCI can screen these names against sanctions lists, using SCI</w:t>
      </w:r>
      <w:r w:rsidR="006C4003" w:rsidRPr="007B73E6">
        <w:rPr>
          <w:sz w:val="20"/>
        </w:rPr>
        <w:t>’</w:t>
      </w:r>
      <w:r w:rsidRPr="007B73E6">
        <w:rPr>
          <w:sz w:val="20"/>
        </w:rPr>
        <w:t xml:space="preserve">s third party </w:t>
      </w:r>
      <w:r w:rsidRPr="007B73E6">
        <w:rPr>
          <w:sz w:val="20"/>
        </w:rPr>
        <w:lastRenderedPageBreak/>
        <w:t>screening provider. Before providing the names to SCI, the Service Provider must ensure that all its key staff have been informed that their names</w:t>
      </w:r>
      <w:r w:rsidR="00CF7E16" w:rsidRPr="007B73E6">
        <w:rPr>
          <w:sz w:val="20"/>
        </w:rPr>
        <w:t xml:space="preserve"> and dates of birth</w:t>
      </w:r>
      <w:r w:rsidRPr="007B73E6">
        <w:rPr>
          <w:sz w:val="20"/>
        </w:rPr>
        <w:t xml:space="preserve"> will be provided to SCI for screening using a third party provider, and, if necessary, the Service Provider has </w:t>
      </w:r>
      <w:r w:rsidR="001A6340">
        <w:rPr>
          <w:sz w:val="20"/>
        </w:rPr>
        <w:t>obtained</w:t>
      </w:r>
      <w:r w:rsidR="001A6340" w:rsidRPr="007B73E6">
        <w:rPr>
          <w:sz w:val="20"/>
        </w:rPr>
        <w:t xml:space="preserve"> </w:t>
      </w:r>
      <w:r w:rsidRPr="007B73E6">
        <w:rPr>
          <w:sz w:val="20"/>
        </w:rPr>
        <w:t>their consent;</w:t>
      </w:r>
    </w:p>
    <w:p w14:paraId="56C4CAB7" w14:textId="28DB83C2" w:rsidR="004451F9" w:rsidRPr="007B73E6" w:rsidRDefault="004451F9" w:rsidP="00F42A0C">
      <w:pPr>
        <w:pStyle w:val="FWBL31"/>
        <w:numPr>
          <w:ilvl w:val="2"/>
          <w:numId w:val="16"/>
        </w:numPr>
        <w:rPr>
          <w:sz w:val="20"/>
        </w:rPr>
      </w:pPr>
      <w:r w:rsidRPr="007B73E6">
        <w:rPr>
          <w:sz w:val="20"/>
        </w:rPr>
        <w:t xml:space="preserve">the Service Provider must ensure that it </w:t>
      </w:r>
      <w:r w:rsidRPr="001A6340">
        <w:t>regularly</w:t>
      </w:r>
      <w:r w:rsidRPr="007B73E6">
        <w:rPr>
          <w:sz w:val="20"/>
        </w:rPr>
        <w:t xml:space="preserve"> checks its staff, suppliers and sub-contractors against sanctions lists and must immediately inform SCI of any apparent correlation;</w:t>
      </w:r>
      <w:r w:rsidR="00ED1A34" w:rsidRPr="007B73E6">
        <w:rPr>
          <w:sz w:val="20"/>
        </w:rPr>
        <w:t xml:space="preserve"> and</w:t>
      </w:r>
    </w:p>
    <w:p w14:paraId="6CC8DE94" w14:textId="10176B68" w:rsidR="00C07209" w:rsidRPr="007B73E6" w:rsidRDefault="004451F9" w:rsidP="00F42A0C">
      <w:pPr>
        <w:pStyle w:val="FWBL31"/>
        <w:numPr>
          <w:ilvl w:val="2"/>
          <w:numId w:val="16"/>
        </w:numPr>
        <w:rPr>
          <w:sz w:val="20"/>
        </w:rPr>
      </w:pPr>
      <w:r w:rsidRPr="007B73E6">
        <w:rPr>
          <w:sz w:val="20"/>
        </w:rPr>
        <w:t>not do anything which would cause SCI to be in breach of any Sanctions and Export Control Laws (including but not limited to supplying items from country of origin which would mean that any conceivable supply or use of these items would be restricted under the Sanctions and Export Control Laws)</w:t>
      </w:r>
      <w:r w:rsidR="00C07209" w:rsidRPr="007B73E6">
        <w:rPr>
          <w:sz w:val="20"/>
        </w:rPr>
        <w:t xml:space="preserve">. </w:t>
      </w:r>
    </w:p>
    <w:p w14:paraId="5C1DF1B1" w14:textId="3D6E035B" w:rsidR="004451F9" w:rsidRPr="007B73E6" w:rsidRDefault="004451F9" w:rsidP="00F42A0C">
      <w:pPr>
        <w:pStyle w:val="FWBL2"/>
        <w:numPr>
          <w:ilvl w:val="1"/>
          <w:numId w:val="16"/>
        </w:numPr>
        <w:ind w:left="720"/>
        <w:rPr>
          <w:sz w:val="20"/>
        </w:rPr>
      </w:pPr>
      <w:bookmarkStart w:id="27" w:name="_Ref24034928"/>
      <w:r w:rsidRPr="007B73E6">
        <w:rPr>
          <w:sz w:val="20"/>
        </w:rPr>
        <w:t>No provision of this Agreement shall give rise to an obligation on either party that would constitute a breach of Council Regulation (EC) No 2271/96 (as amended) or other equivalent blocking or anti-boycott laws applicable from time to time.</w:t>
      </w:r>
      <w:bookmarkEnd w:id="27"/>
    </w:p>
    <w:p w14:paraId="710FC222" w14:textId="2A55ECE6" w:rsidR="00C07209" w:rsidRPr="007B73E6" w:rsidRDefault="00C07209" w:rsidP="00B4243C">
      <w:pPr>
        <w:pStyle w:val="FWBL2"/>
        <w:numPr>
          <w:ilvl w:val="0"/>
          <w:numId w:val="0"/>
        </w:numPr>
        <w:rPr>
          <w:b/>
          <w:sz w:val="20"/>
        </w:rPr>
      </w:pPr>
      <w:r w:rsidRPr="007B73E6">
        <w:rPr>
          <w:b/>
          <w:sz w:val="20"/>
        </w:rPr>
        <w:t xml:space="preserve">Reporting </w:t>
      </w:r>
      <w:r w:rsidR="00E64E0E" w:rsidRPr="007B73E6">
        <w:rPr>
          <w:b/>
          <w:sz w:val="20"/>
        </w:rPr>
        <w:t xml:space="preserve">and actions </w:t>
      </w:r>
    </w:p>
    <w:p w14:paraId="1389E0BE" w14:textId="7BEDD391" w:rsidR="004451F9" w:rsidRPr="007B73E6" w:rsidRDefault="004451F9" w:rsidP="00F42A0C">
      <w:pPr>
        <w:pStyle w:val="FWBL2"/>
        <w:numPr>
          <w:ilvl w:val="1"/>
          <w:numId w:val="16"/>
        </w:numPr>
        <w:ind w:left="721" w:hanging="403"/>
        <w:rPr>
          <w:sz w:val="20"/>
        </w:rPr>
      </w:pPr>
      <w:r w:rsidRPr="007B73E6">
        <w:rPr>
          <w:sz w:val="20"/>
        </w:rPr>
        <w:t xml:space="preserve">The Service Provider </w:t>
      </w:r>
      <w:r w:rsidR="00ED1A34" w:rsidRPr="007B73E6">
        <w:rPr>
          <w:sz w:val="20"/>
        </w:rPr>
        <w:t>is and shall take</w:t>
      </w:r>
      <w:r w:rsidRPr="007B73E6">
        <w:rPr>
          <w:sz w:val="20"/>
        </w:rPr>
        <w:t xml:space="preserve"> reasonable steps (including but not limited to having in place adequate policies and procedures) to ensure it conducts its business (including its relationship with any contractor, employee, or other agent of the Service Provider) in such a way as to comply with the Mandatory Policies, and shall upon request provide SCI with information confirming its compliance.</w:t>
      </w:r>
    </w:p>
    <w:p w14:paraId="4354808F" w14:textId="27CFB896" w:rsidR="00C07209" w:rsidRPr="007B73E6" w:rsidRDefault="00473DF3" w:rsidP="00F42A0C">
      <w:pPr>
        <w:pStyle w:val="FWBL2"/>
        <w:numPr>
          <w:ilvl w:val="1"/>
          <w:numId w:val="16"/>
        </w:numPr>
        <w:ind w:left="720"/>
        <w:rPr>
          <w:sz w:val="20"/>
        </w:rPr>
      </w:pPr>
      <w:r w:rsidRPr="007B73E6">
        <w:rPr>
          <w:sz w:val="20"/>
        </w:rPr>
        <w:t>The</w:t>
      </w:r>
      <w:r w:rsidR="00DF4DD8" w:rsidRPr="007B73E6">
        <w:rPr>
          <w:sz w:val="20"/>
        </w:rPr>
        <w:t xml:space="preserve"> </w:t>
      </w:r>
      <w:r w:rsidR="00C07209" w:rsidRPr="007B73E6">
        <w:rPr>
          <w:sz w:val="20"/>
        </w:rPr>
        <w:t xml:space="preserve">Service Provider shall (and will ensure that each member of </w:t>
      </w:r>
      <w:r w:rsidRPr="007B73E6">
        <w:rPr>
          <w:sz w:val="20"/>
        </w:rPr>
        <w:t xml:space="preserve">the </w:t>
      </w:r>
      <w:r w:rsidR="00C07209" w:rsidRPr="007B73E6">
        <w:rPr>
          <w:sz w:val="20"/>
        </w:rPr>
        <w:t xml:space="preserve">Service Provider Team shall) </w:t>
      </w:r>
      <w:r w:rsidR="004451F9" w:rsidRPr="007B73E6">
        <w:rPr>
          <w:sz w:val="20"/>
        </w:rPr>
        <w:t>notify</w:t>
      </w:r>
      <w:r w:rsidR="00C07209" w:rsidRPr="007B73E6">
        <w:rPr>
          <w:sz w:val="20"/>
        </w:rPr>
        <w:t xml:space="preserve"> </w:t>
      </w:r>
      <w:r w:rsidR="007960B6" w:rsidRPr="007B73E6">
        <w:rPr>
          <w:sz w:val="20"/>
        </w:rPr>
        <w:t>SCI</w:t>
      </w:r>
      <w:r w:rsidR="00C07209" w:rsidRPr="007B73E6">
        <w:rPr>
          <w:sz w:val="20"/>
        </w:rPr>
        <w:t xml:space="preserve"> </w:t>
      </w:r>
      <w:r w:rsidR="004451F9" w:rsidRPr="007B73E6">
        <w:rPr>
          <w:sz w:val="20"/>
        </w:rPr>
        <w:t>as soon as</w:t>
      </w:r>
      <w:r w:rsidR="00C07209" w:rsidRPr="007B73E6">
        <w:rPr>
          <w:sz w:val="20"/>
        </w:rPr>
        <w:t xml:space="preserve"> it becomes aware of</w:t>
      </w:r>
      <w:r w:rsidR="004451F9" w:rsidRPr="007B73E6">
        <w:rPr>
          <w:sz w:val="20"/>
        </w:rPr>
        <w:t xml:space="preserve"> any breach, or suspected or attempted breach, of the Mandatory Policies, and shall inform SCI of full details of any action taken in relation to the reported breaches. Such breaches include, but are not limited to</w:t>
      </w:r>
      <w:r w:rsidR="00C07209" w:rsidRPr="007B73E6">
        <w:rPr>
          <w:sz w:val="20"/>
        </w:rPr>
        <w:t>:</w:t>
      </w:r>
    </w:p>
    <w:p w14:paraId="1BD4D8F3" w14:textId="77777777" w:rsidR="00C07209" w:rsidRPr="007B73E6" w:rsidRDefault="00C07209" w:rsidP="00F42A0C">
      <w:pPr>
        <w:pStyle w:val="FWBL31"/>
        <w:numPr>
          <w:ilvl w:val="2"/>
          <w:numId w:val="16"/>
        </w:numPr>
        <w:rPr>
          <w:sz w:val="20"/>
        </w:rPr>
      </w:pPr>
      <w:r w:rsidRPr="007B73E6">
        <w:rPr>
          <w:sz w:val="20"/>
        </w:rPr>
        <w:t xml:space="preserve">any forgery, fraud, misappropriation or diversion of funds, assets or resources; </w:t>
      </w:r>
    </w:p>
    <w:p w14:paraId="4F93A470" w14:textId="32F5F467" w:rsidR="00C07209" w:rsidRPr="007B73E6" w:rsidRDefault="00C07209" w:rsidP="00F42A0C">
      <w:pPr>
        <w:pStyle w:val="FWBL31"/>
        <w:numPr>
          <w:ilvl w:val="2"/>
          <w:numId w:val="16"/>
        </w:numPr>
        <w:rPr>
          <w:sz w:val="20"/>
        </w:rPr>
      </w:pPr>
      <w:r w:rsidRPr="007B73E6">
        <w:rPr>
          <w:sz w:val="20"/>
        </w:rPr>
        <w:t xml:space="preserve">possible breaches of </w:t>
      </w:r>
      <w:r w:rsidR="007960B6" w:rsidRPr="007B73E6">
        <w:rPr>
          <w:sz w:val="20"/>
        </w:rPr>
        <w:t>SCI</w:t>
      </w:r>
      <w:r w:rsidR="006C4003" w:rsidRPr="007B73E6">
        <w:rPr>
          <w:sz w:val="20"/>
        </w:rPr>
        <w:t>’</w:t>
      </w:r>
      <w:r w:rsidR="007C2528" w:rsidRPr="007B73E6">
        <w:rPr>
          <w:sz w:val="20"/>
        </w:rPr>
        <w:t>s</w:t>
      </w:r>
      <w:r w:rsidRPr="007B73E6">
        <w:rPr>
          <w:sz w:val="20"/>
        </w:rPr>
        <w:t xml:space="preserve"> Child Safeguarding Policy</w:t>
      </w:r>
      <w:r w:rsidR="00A67284" w:rsidRPr="007B73E6">
        <w:rPr>
          <w:sz w:val="20"/>
        </w:rPr>
        <w:t xml:space="preserve"> and SCI</w:t>
      </w:r>
      <w:r w:rsidR="006C4003" w:rsidRPr="007B73E6">
        <w:rPr>
          <w:sz w:val="20"/>
        </w:rPr>
        <w:t>’</w:t>
      </w:r>
      <w:r w:rsidR="00A67284" w:rsidRPr="007B73E6">
        <w:rPr>
          <w:sz w:val="20"/>
        </w:rPr>
        <w:t>s Modern Slavery and Human Trafficking Policy</w:t>
      </w:r>
      <w:r w:rsidRPr="007B73E6">
        <w:rPr>
          <w:sz w:val="20"/>
        </w:rPr>
        <w:t xml:space="preserve">; </w:t>
      </w:r>
    </w:p>
    <w:p w14:paraId="6E18456F" w14:textId="16151B91" w:rsidR="00C07209" w:rsidRPr="007B73E6" w:rsidRDefault="00C07209" w:rsidP="00F42A0C">
      <w:pPr>
        <w:pStyle w:val="FWBL31"/>
        <w:numPr>
          <w:ilvl w:val="2"/>
          <w:numId w:val="16"/>
        </w:numPr>
        <w:rPr>
          <w:sz w:val="20"/>
        </w:rPr>
      </w:pPr>
      <w:r w:rsidRPr="007B73E6">
        <w:rPr>
          <w:sz w:val="20"/>
        </w:rPr>
        <w:t xml:space="preserve">any request or demand for any undue financial or other advantage of any kind received by the Service Provider or any member of the Service Provider Team in connection with the performance of the Agreement and/or any other incidences of bribery or corruption; and </w:t>
      </w:r>
    </w:p>
    <w:p w14:paraId="342CB0FB" w14:textId="2771C46A" w:rsidR="00C07209" w:rsidRPr="007B73E6" w:rsidRDefault="00C07209" w:rsidP="00F42A0C">
      <w:pPr>
        <w:pStyle w:val="FWBL31"/>
        <w:numPr>
          <w:ilvl w:val="2"/>
          <w:numId w:val="16"/>
        </w:numPr>
        <w:rPr>
          <w:sz w:val="20"/>
        </w:rPr>
      </w:pPr>
      <w:r w:rsidRPr="007B73E6">
        <w:rPr>
          <w:sz w:val="20"/>
        </w:rPr>
        <w:t xml:space="preserve">any link whatsoever between the Service Provider and/or any member of the Service Provider Team and any organisation or individual who may be perceived to be linked in any way to terrorism or who appears on any sanctions list, including but not limited to any detected, suspected or attempted: </w:t>
      </w:r>
    </w:p>
    <w:p w14:paraId="318E5830" w14:textId="77777777" w:rsidR="00C07209" w:rsidRPr="007B73E6" w:rsidRDefault="00C07209" w:rsidP="00F42A0C">
      <w:pPr>
        <w:pStyle w:val="FWBL4"/>
        <w:numPr>
          <w:ilvl w:val="3"/>
          <w:numId w:val="16"/>
        </w:numPr>
        <w:rPr>
          <w:sz w:val="20"/>
        </w:rPr>
      </w:pPr>
      <w:r w:rsidRPr="007B73E6">
        <w:rPr>
          <w:sz w:val="20"/>
        </w:rPr>
        <w:t>financial transaction or other dealing with a Prohibited Party or terrorist group or those known or suspected to be associated with such parties; and</w:t>
      </w:r>
    </w:p>
    <w:p w14:paraId="3CD9FC75" w14:textId="341B6802" w:rsidR="00C07209" w:rsidRPr="007B73E6" w:rsidRDefault="00C07209" w:rsidP="00F42A0C">
      <w:pPr>
        <w:pStyle w:val="FWBL4"/>
        <w:numPr>
          <w:ilvl w:val="3"/>
          <w:numId w:val="16"/>
        </w:numPr>
        <w:rPr>
          <w:sz w:val="20"/>
        </w:rPr>
      </w:pPr>
      <w:r w:rsidRPr="007B73E6">
        <w:rPr>
          <w:sz w:val="20"/>
        </w:rPr>
        <w:t xml:space="preserve">diversion of assets, funds or resources to a Prohibited Party or terrorist group or those known or suspected to be associated with such parties. </w:t>
      </w:r>
    </w:p>
    <w:p w14:paraId="1A71D34B" w14:textId="2DA7BC02" w:rsidR="004451F9" w:rsidRPr="007B73E6" w:rsidRDefault="004451F9" w:rsidP="00F42A0C">
      <w:pPr>
        <w:pStyle w:val="FWBL2"/>
        <w:numPr>
          <w:ilvl w:val="1"/>
          <w:numId w:val="16"/>
        </w:numPr>
        <w:ind w:left="720"/>
        <w:rPr>
          <w:sz w:val="20"/>
        </w:rPr>
      </w:pPr>
      <w:r w:rsidRPr="007B73E6">
        <w:rPr>
          <w:color w:val="000000"/>
          <w:sz w:val="20"/>
        </w:rPr>
        <w:t>The Service Provider agrees to allow SCI employees, agents, professional advisers or other duly authorised representatives to inspect and audit all the Service Provider</w:t>
      </w:r>
      <w:r w:rsidR="006C4003" w:rsidRPr="007B73E6">
        <w:rPr>
          <w:color w:val="000000"/>
          <w:sz w:val="20"/>
        </w:rPr>
        <w:t>’</w:t>
      </w:r>
      <w:r w:rsidRPr="007B73E6">
        <w:rPr>
          <w:color w:val="000000"/>
          <w:sz w:val="20"/>
        </w:rPr>
        <w:t>s books, documents, papers and records and</w:t>
      </w:r>
      <w:r w:rsidRPr="007B73E6">
        <w:rPr>
          <w:sz w:val="20"/>
        </w:rPr>
        <w:t xml:space="preserve"> other information, including information in electronic </w:t>
      </w:r>
      <w:r w:rsidRPr="007B73E6">
        <w:rPr>
          <w:color w:val="000000"/>
          <w:sz w:val="20"/>
        </w:rPr>
        <w:t>format, and including information regarding the Service Provider</w:t>
      </w:r>
      <w:r w:rsidR="006C4003" w:rsidRPr="007B73E6">
        <w:rPr>
          <w:color w:val="000000"/>
          <w:sz w:val="20"/>
        </w:rPr>
        <w:t>’</w:t>
      </w:r>
      <w:r w:rsidRPr="007B73E6">
        <w:rPr>
          <w:color w:val="000000"/>
          <w:sz w:val="20"/>
        </w:rPr>
        <w:t>s current and former personnel and other relevant personal data held by the Service Provider, for</w:t>
      </w:r>
      <w:r w:rsidRPr="007B73E6">
        <w:rPr>
          <w:sz w:val="20"/>
        </w:rPr>
        <w:t xml:space="preserve"> the purpose of making audits, examinations, excerpts and transcriptions and for the purpose of verifying compliance with the requirements of Clause </w:t>
      </w:r>
      <w:r w:rsidR="00EC69EB" w:rsidRPr="00CA16F9">
        <w:rPr>
          <w:sz w:val="20"/>
        </w:rPr>
        <w:fldChar w:fldCharType="begin"/>
      </w:r>
      <w:r w:rsidR="00EC69EB" w:rsidRPr="007B73E6">
        <w:rPr>
          <w:sz w:val="20"/>
        </w:rPr>
        <w:instrText xml:space="preserve"> REF _Ref372908593 \n \h </w:instrText>
      </w:r>
      <w:r w:rsidR="007B73E6">
        <w:rPr>
          <w:sz w:val="20"/>
        </w:rPr>
        <w:instrText xml:space="preserve"> \* MERGEFORMAT </w:instrText>
      </w:r>
      <w:r w:rsidR="00EC69EB" w:rsidRPr="00CA16F9">
        <w:rPr>
          <w:sz w:val="20"/>
        </w:rPr>
      </w:r>
      <w:r w:rsidR="00EC69EB" w:rsidRPr="00CA16F9">
        <w:rPr>
          <w:sz w:val="20"/>
        </w:rPr>
        <w:fldChar w:fldCharType="separate"/>
      </w:r>
      <w:r w:rsidR="00EC69EB" w:rsidRPr="007B73E6">
        <w:rPr>
          <w:sz w:val="20"/>
        </w:rPr>
        <w:t>10</w:t>
      </w:r>
      <w:r w:rsidR="00EC69EB" w:rsidRPr="00CA16F9">
        <w:rPr>
          <w:sz w:val="20"/>
        </w:rPr>
        <w:fldChar w:fldCharType="end"/>
      </w:r>
      <w:r w:rsidRPr="007B73E6">
        <w:rPr>
          <w:sz w:val="20"/>
        </w:rPr>
        <w:t xml:space="preserve">. The Service Provider agrees </w:t>
      </w:r>
      <w:r w:rsidR="00E14EEF" w:rsidRPr="007B73E6">
        <w:rPr>
          <w:sz w:val="20"/>
        </w:rPr>
        <w:t xml:space="preserve">to </w:t>
      </w:r>
      <w:r w:rsidRPr="007B73E6">
        <w:rPr>
          <w:sz w:val="20"/>
        </w:rPr>
        <w:t xml:space="preserve">the extension of such rights to duly authorised representatives of the European Commission, the European Court of Auditors and the European Anti-Fraud Office (OLAF), the United States Government, the Controller General of the United States and any other such representatives </w:t>
      </w:r>
      <w:r w:rsidRPr="007B73E6">
        <w:rPr>
          <w:sz w:val="20"/>
        </w:rPr>
        <w:lastRenderedPageBreak/>
        <w:t>instructed by a donor organisation of SCI to carry an audit of the Service Provider</w:t>
      </w:r>
      <w:r w:rsidR="006C4003" w:rsidRPr="007B73E6">
        <w:rPr>
          <w:sz w:val="20"/>
        </w:rPr>
        <w:t>’</w:t>
      </w:r>
      <w:r w:rsidRPr="007B73E6">
        <w:rPr>
          <w:sz w:val="20"/>
        </w:rPr>
        <w:t xml:space="preserve">s operations. The Service Provider shall ensure that, it has informed each person whose personal data is being provided to/accessed by any person or entity pursuant to this </w:t>
      </w:r>
      <w:r w:rsidR="009B38A0" w:rsidRPr="007B73E6">
        <w:rPr>
          <w:sz w:val="20"/>
        </w:rPr>
        <w:t>C</w:t>
      </w:r>
      <w:r w:rsidRPr="007B73E6">
        <w:rPr>
          <w:sz w:val="20"/>
        </w:rPr>
        <w:t>lause</w:t>
      </w:r>
      <w:r w:rsidR="009B38A0" w:rsidRPr="007B73E6">
        <w:rPr>
          <w:sz w:val="20"/>
        </w:rPr>
        <w:t xml:space="preserve"> </w:t>
      </w:r>
      <w:r w:rsidR="00E14EEF" w:rsidRPr="00CA16F9">
        <w:rPr>
          <w:sz w:val="20"/>
        </w:rPr>
        <w:fldChar w:fldCharType="begin"/>
      </w:r>
      <w:r w:rsidR="00E14EEF" w:rsidRPr="007B73E6">
        <w:rPr>
          <w:sz w:val="20"/>
        </w:rPr>
        <w:instrText xml:space="preserve"> REF _Ref372908593 \n \h </w:instrText>
      </w:r>
      <w:r w:rsidR="007B73E6">
        <w:rPr>
          <w:sz w:val="20"/>
        </w:rPr>
        <w:instrText xml:space="preserve"> \* MERGEFORMAT </w:instrText>
      </w:r>
      <w:r w:rsidR="00E14EEF" w:rsidRPr="00CA16F9">
        <w:rPr>
          <w:sz w:val="20"/>
        </w:rPr>
      </w:r>
      <w:r w:rsidR="00E14EEF" w:rsidRPr="00CA16F9">
        <w:rPr>
          <w:sz w:val="20"/>
        </w:rPr>
        <w:fldChar w:fldCharType="separate"/>
      </w:r>
      <w:r w:rsidR="00E14EEF" w:rsidRPr="007B73E6">
        <w:rPr>
          <w:sz w:val="20"/>
        </w:rPr>
        <w:t>10</w:t>
      </w:r>
      <w:r w:rsidR="00E14EEF" w:rsidRPr="00CA16F9">
        <w:rPr>
          <w:sz w:val="20"/>
        </w:rPr>
        <w:fldChar w:fldCharType="end"/>
      </w:r>
      <w:r w:rsidRPr="007B73E6">
        <w:rPr>
          <w:sz w:val="20"/>
        </w:rPr>
        <w:t>, of the information shared and the purpose of sharing such data before providing/allowing access to the data and, where necessary, obtained such person</w:t>
      </w:r>
      <w:r w:rsidR="006C4003" w:rsidRPr="007B73E6">
        <w:rPr>
          <w:sz w:val="20"/>
        </w:rPr>
        <w:t>’</w:t>
      </w:r>
      <w:r w:rsidRPr="007B73E6">
        <w:rPr>
          <w:sz w:val="20"/>
        </w:rPr>
        <w:t>s consent.</w:t>
      </w:r>
    </w:p>
    <w:p w14:paraId="11B6F83D" w14:textId="77777777" w:rsidR="00C07209" w:rsidRPr="007B73E6" w:rsidRDefault="00C07209" w:rsidP="00C07209">
      <w:pPr>
        <w:rPr>
          <w:b/>
          <w:sz w:val="20"/>
          <w:szCs w:val="20"/>
        </w:rPr>
      </w:pPr>
      <w:r w:rsidRPr="007B73E6">
        <w:rPr>
          <w:b/>
          <w:sz w:val="20"/>
          <w:szCs w:val="20"/>
        </w:rPr>
        <w:t>Internal policies</w:t>
      </w:r>
    </w:p>
    <w:p w14:paraId="34634189" w14:textId="16E474D1" w:rsidR="00C07209" w:rsidRPr="007B73E6" w:rsidRDefault="00473DF3" w:rsidP="00F42A0C">
      <w:pPr>
        <w:pStyle w:val="FWBL2"/>
        <w:numPr>
          <w:ilvl w:val="1"/>
          <w:numId w:val="16"/>
        </w:numPr>
        <w:ind w:left="720"/>
        <w:rPr>
          <w:sz w:val="20"/>
        </w:rPr>
      </w:pPr>
      <w:bookmarkStart w:id="28" w:name="_Ref373149995"/>
      <w:r w:rsidRPr="007B73E6">
        <w:rPr>
          <w:sz w:val="20"/>
        </w:rPr>
        <w:t xml:space="preserve">The </w:t>
      </w:r>
      <w:r w:rsidR="00C07209" w:rsidRPr="007B73E6">
        <w:rPr>
          <w:sz w:val="20"/>
        </w:rPr>
        <w:t xml:space="preserve">Service Provider shall maintain in place throughout the term of the Agreement internal policies and procedures (including training) to ensure compliance with this Clause </w:t>
      </w:r>
      <w:r w:rsidR="00E14EEF" w:rsidRPr="00CA16F9">
        <w:rPr>
          <w:sz w:val="20"/>
        </w:rPr>
        <w:fldChar w:fldCharType="begin"/>
      </w:r>
      <w:r w:rsidR="00E14EEF" w:rsidRPr="007B73E6">
        <w:rPr>
          <w:sz w:val="20"/>
        </w:rPr>
        <w:instrText xml:space="preserve"> REF _Ref372908593 \n \h </w:instrText>
      </w:r>
      <w:r w:rsidR="007B73E6">
        <w:rPr>
          <w:sz w:val="20"/>
        </w:rPr>
        <w:instrText xml:space="preserve"> \* MERGEFORMAT </w:instrText>
      </w:r>
      <w:r w:rsidR="00E14EEF" w:rsidRPr="00CA16F9">
        <w:rPr>
          <w:sz w:val="20"/>
        </w:rPr>
      </w:r>
      <w:r w:rsidR="00E14EEF" w:rsidRPr="00CA16F9">
        <w:rPr>
          <w:sz w:val="20"/>
        </w:rPr>
        <w:fldChar w:fldCharType="separate"/>
      </w:r>
      <w:r w:rsidR="00E14EEF" w:rsidRPr="007B73E6">
        <w:rPr>
          <w:sz w:val="20"/>
        </w:rPr>
        <w:t>10</w:t>
      </w:r>
      <w:r w:rsidR="00E14EEF" w:rsidRPr="00CA16F9">
        <w:rPr>
          <w:sz w:val="20"/>
        </w:rPr>
        <w:fldChar w:fldCharType="end"/>
      </w:r>
      <w:r w:rsidR="00C07209" w:rsidRPr="007B73E6">
        <w:rPr>
          <w:sz w:val="20"/>
        </w:rPr>
        <w:t>, in particular internal policies and procedures on:</w:t>
      </w:r>
      <w:bookmarkEnd w:id="28"/>
      <w:r w:rsidR="00C07209" w:rsidRPr="007B73E6">
        <w:rPr>
          <w:sz w:val="20"/>
        </w:rPr>
        <w:t xml:space="preserve"> </w:t>
      </w:r>
    </w:p>
    <w:p w14:paraId="5ED5FE15" w14:textId="55623278" w:rsidR="00C07209" w:rsidRPr="007B73E6" w:rsidRDefault="00C07209" w:rsidP="00F42A0C">
      <w:pPr>
        <w:pStyle w:val="FWBL31"/>
        <w:numPr>
          <w:ilvl w:val="2"/>
          <w:numId w:val="16"/>
        </w:numPr>
        <w:rPr>
          <w:sz w:val="20"/>
        </w:rPr>
      </w:pPr>
      <w:r w:rsidRPr="007B73E6">
        <w:rPr>
          <w:sz w:val="20"/>
        </w:rPr>
        <w:t xml:space="preserve">fraud prevention, detection and investigation (and where agreed by the </w:t>
      </w:r>
      <w:r w:rsidR="00E14EEF" w:rsidRPr="007B73E6">
        <w:rPr>
          <w:sz w:val="20"/>
        </w:rPr>
        <w:t>P</w:t>
      </w:r>
      <w:r w:rsidRPr="007B73E6">
        <w:rPr>
          <w:sz w:val="20"/>
        </w:rPr>
        <w:t xml:space="preserve">arties, the Service Provider shall implement specific fraud management processes); </w:t>
      </w:r>
    </w:p>
    <w:p w14:paraId="52815940" w14:textId="3E796CE0" w:rsidR="00C07209" w:rsidRPr="007B73E6" w:rsidRDefault="00C07209" w:rsidP="00F42A0C">
      <w:pPr>
        <w:pStyle w:val="FWBL31"/>
        <w:numPr>
          <w:ilvl w:val="2"/>
          <w:numId w:val="16"/>
        </w:numPr>
        <w:rPr>
          <w:sz w:val="20"/>
        </w:rPr>
      </w:pPr>
      <w:r w:rsidRPr="007B73E6">
        <w:rPr>
          <w:sz w:val="20"/>
        </w:rPr>
        <w:t xml:space="preserve">compliance with applicable </w:t>
      </w:r>
      <w:r w:rsidR="00E14EEF" w:rsidRPr="007B73E6">
        <w:rPr>
          <w:sz w:val="20"/>
        </w:rPr>
        <w:t>anti-</w:t>
      </w:r>
      <w:r w:rsidRPr="007B73E6">
        <w:rPr>
          <w:sz w:val="20"/>
        </w:rPr>
        <w:t xml:space="preserve">bribery and anti-corruption laws; </w:t>
      </w:r>
    </w:p>
    <w:p w14:paraId="4749BC20" w14:textId="77777777" w:rsidR="00C07209" w:rsidRPr="007B73E6" w:rsidRDefault="00C07209" w:rsidP="00F42A0C">
      <w:pPr>
        <w:pStyle w:val="FWBL31"/>
        <w:numPr>
          <w:ilvl w:val="2"/>
          <w:numId w:val="16"/>
        </w:numPr>
        <w:rPr>
          <w:sz w:val="20"/>
        </w:rPr>
      </w:pPr>
      <w:r w:rsidRPr="007B73E6">
        <w:rPr>
          <w:sz w:val="20"/>
        </w:rPr>
        <w:t xml:space="preserve">anti-terrorism </w:t>
      </w:r>
      <w:r w:rsidR="00E64E0E" w:rsidRPr="007B73E6">
        <w:rPr>
          <w:sz w:val="20"/>
        </w:rPr>
        <w:t xml:space="preserve">financing </w:t>
      </w:r>
      <w:r w:rsidRPr="007B73E6">
        <w:rPr>
          <w:sz w:val="20"/>
        </w:rPr>
        <w:t>and money laundering; and</w:t>
      </w:r>
    </w:p>
    <w:p w14:paraId="72C2E33A" w14:textId="77777777" w:rsidR="00C07209" w:rsidRPr="007B73E6" w:rsidRDefault="00C07209" w:rsidP="00F42A0C">
      <w:pPr>
        <w:pStyle w:val="FWBL31"/>
        <w:numPr>
          <w:ilvl w:val="2"/>
          <w:numId w:val="16"/>
        </w:numPr>
        <w:rPr>
          <w:sz w:val="20"/>
        </w:rPr>
      </w:pPr>
      <w:r w:rsidRPr="007B73E6">
        <w:rPr>
          <w:sz w:val="20"/>
        </w:rPr>
        <w:t>whistle-blowing by employees, agents and customers including Beneficiaries,</w:t>
      </w:r>
    </w:p>
    <w:p w14:paraId="39940C7A" w14:textId="67295E27" w:rsidR="00C07209" w:rsidRPr="007B73E6" w:rsidRDefault="00C07209" w:rsidP="00C07209">
      <w:pPr>
        <w:ind w:left="720"/>
        <w:jc w:val="both"/>
        <w:rPr>
          <w:sz w:val="20"/>
          <w:szCs w:val="20"/>
        </w:rPr>
      </w:pPr>
      <w:r w:rsidRPr="007B73E6">
        <w:rPr>
          <w:sz w:val="20"/>
          <w:szCs w:val="20"/>
        </w:rPr>
        <w:t>in each case in accordance with</w:t>
      </w:r>
      <w:r w:rsidR="00917AD4" w:rsidRPr="007B73E6">
        <w:rPr>
          <w:sz w:val="20"/>
          <w:szCs w:val="20"/>
        </w:rPr>
        <w:t xml:space="preserve"> all</w:t>
      </w:r>
      <w:r w:rsidRPr="007B73E6">
        <w:rPr>
          <w:sz w:val="20"/>
          <w:szCs w:val="20"/>
        </w:rPr>
        <w:t xml:space="preserve"> applicable laws, regulatory guidelines and industry standards. </w:t>
      </w:r>
      <w:r w:rsidR="00E64E0E" w:rsidRPr="007B73E6">
        <w:rPr>
          <w:sz w:val="20"/>
          <w:szCs w:val="20"/>
        </w:rPr>
        <w:t xml:space="preserve">The </w:t>
      </w:r>
      <w:r w:rsidRPr="007B73E6">
        <w:rPr>
          <w:sz w:val="20"/>
          <w:szCs w:val="20"/>
        </w:rPr>
        <w:t xml:space="preserve">Service Provider shall ensure the members of </w:t>
      </w:r>
      <w:r w:rsidR="00DF4DD8" w:rsidRPr="007B73E6">
        <w:rPr>
          <w:sz w:val="20"/>
          <w:szCs w:val="20"/>
        </w:rPr>
        <w:t xml:space="preserve">its </w:t>
      </w:r>
      <w:r w:rsidRPr="007B73E6">
        <w:rPr>
          <w:sz w:val="20"/>
          <w:szCs w:val="20"/>
        </w:rPr>
        <w:t>Service Provider Team are aware of and comply with such policies and procedures and shall enforce them where appropriate.</w:t>
      </w:r>
    </w:p>
    <w:p w14:paraId="07E7FE30" w14:textId="697F11F4" w:rsidR="00AA3B25" w:rsidRPr="007B73E6" w:rsidRDefault="00E75357" w:rsidP="00F42A0C">
      <w:pPr>
        <w:pStyle w:val="FWBL1"/>
        <w:numPr>
          <w:ilvl w:val="0"/>
          <w:numId w:val="16"/>
        </w:numPr>
        <w:rPr>
          <w:sz w:val="20"/>
        </w:rPr>
      </w:pPr>
      <w:bookmarkStart w:id="29" w:name="_Ref438727033"/>
      <w:bookmarkStart w:id="30" w:name="_Toc443574264"/>
      <w:bookmarkEnd w:id="22"/>
      <w:r w:rsidRPr="007B73E6">
        <w:rPr>
          <w:sz w:val="20"/>
        </w:rPr>
        <w:t>Audit</w:t>
      </w:r>
      <w:r w:rsidR="001C3D8B" w:rsidRPr="007B73E6">
        <w:rPr>
          <w:sz w:val="20"/>
        </w:rPr>
        <w:t>,</w:t>
      </w:r>
      <w:r w:rsidR="00160D94" w:rsidRPr="007B73E6">
        <w:rPr>
          <w:sz w:val="20"/>
        </w:rPr>
        <w:t xml:space="preserve"> </w:t>
      </w:r>
      <w:r w:rsidR="00A94003" w:rsidRPr="007B73E6">
        <w:rPr>
          <w:sz w:val="20"/>
        </w:rPr>
        <w:t>r</w:t>
      </w:r>
      <w:r w:rsidR="001043A5" w:rsidRPr="007B73E6">
        <w:rPr>
          <w:sz w:val="20"/>
        </w:rPr>
        <w:t xml:space="preserve">ecord </w:t>
      </w:r>
      <w:r w:rsidR="00A94003" w:rsidRPr="007B73E6">
        <w:rPr>
          <w:sz w:val="20"/>
        </w:rPr>
        <w:t>k</w:t>
      </w:r>
      <w:r w:rsidR="001043A5" w:rsidRPr="007B73E6">
        <w:rPr>
          <w:sz w:val="20"/>
        </w:rPr>
        <w:t>eeping</w:t>
      </w:r>
      <w:r w:rsidR="001C3D8B" w:rsidRPr="007B73E6">
        <w:rPr>
          <w:sz w:val="20"/>
        </w:rPr>
        <w:t xml:space="preserve">, </w:t>
      </w:r>
      <w:r w:rsidR="00A94003" w:rsidRPr="007B73E6">
        <w:rPr>
          <w:sz w:val="20"/>
        </w:rPr>
        <w:t>a</w:t>
      </w:r>
      <w:r w:rsidR="001C3D8B" w:rsidRPr="007B73E6">
        <w:rPr>
          <w:sz w:val="20"/>
        </w:rPr>
        <w:t xml:space="preserve">ccess to </w:t>
      </w:r>
      <w:r w:rsidR="00A94003" w:rsidRPr="007B73E6">
        <w:rPr>
          <w:sz w:val="20"/>
        </w:rPr>
        <w:t>i</w:t>
      </w:r>
      <w:r w:rsidR="001C3D8B" w:rsidRPr="007B73E6">
        <w:rPr>
          <w:sz w:val="20"/>
        </w:rPr>
        <w:t xml:space="preserve">nformation and </w:t>
      </w:r>
      <w:r w:rsidR="00A94003" w:rsidRPr="007B73E6">
        <w:rPr>
          <w:sz w:val="20"/>
        </w:rPr>
        <w:t>r</w:t>
      </w:r>
      <w:r w:rsidR="001C3D8B" w:rsidRPr="007B73E6">
        <w:rPr>
          <w:sz w:val="20"/>
        </w:rPr>
        <w:t>eporting</w:t>
      </w:r>
      <w:bookmarkEnd w:id="29"/>
      <w:bookmarkEnd w:id="30"/>
    </w:p>
    <w:p w14:paraId="6A0F296A" w14:textId="52AFF76C" w:rsidR="00E75357" w:rsidRPr="007B73E6" w:rsidRDefault="00E64E0E" w:rsidP="00F42A0C">
      <w:pPr>
        <w:pStyle w:val="FWBL2"/>
        <w:numPr>
          <w:ilvl w:val="1"/>
          <w:numId w:val="16"/>
        </w:numPr>
        <w:ind w:left="720"/>
        <w:rPr>
          <w:sz w:val="20"/>
        </w:rPr>
      </w:pPr>
      <w:bookmarkStart w:id="31" w:name="_Ref370808131"/>
      <w:r w:rsidRPr="007B73E6">
        <w:rPr>
          <w:sz w:val="20"/>
        </w:rPr>
        <w:t xml:space="preserve">The </w:t>
      </w:r>
      <w:r w:rsidR="00E75357" w:rsidRPr="007B73E6">
        <w:rPr>
          <w:sz w:val="20"/>
        </w:rPr>
        <w:t xml:space="preserve">Service Provider shall fully cooperate </w:t>
      </w:r>
      <w:r w:rsidR="00101ED4" w:rsidRPr="007B73E6">
        <w:rPr>
          <w:sz w:val="20"/>
        </w:rPr>
        <w:t>(and shall ensure member</w:t>
      </w:r>
      <w:r w:rsidR="00E14EEF" w:rsidRPr="007B73E6">
        <w:rPr>
          <w:sz w:val="20"/>
        </w:rPr>
        <w:t>s</w:t>
      </w:r>
      <w:r w:rsidR="00101ED4" w:rsidRPr="007B73E6">
        <w:rPr>
          <w:sz w:val="20"/>
        </w:rPr>
        <w:t xml:space="preserve"> of the Service Provider Team fully cooperate) </w:t>
      </w:r>
      <w:r w:rsidR="00E75357" w:rsidRPr="007B73E6">
        <w:rPr>
          <w:sz w:val="20"/>
        </w:rPr>
        <w:t xml:space="preserve">with and allow </w:t>
      </w:r>
      <w:r w:rsidR="0095183F" w:rsidRPr="007B73E6">
        <w:rPr>
          <w:sz w:val="20"/>
        </w:rPr>
        <w:t>SCI</w:t>
      </w:r>
      <w:r w:rsidR="00D541D8" w:rsidRPr="007B73E6">
        <w:rPr>
          <w:sz w:val="20"/>
        </w:rPr>
        <w:t>, the</w:t>
      </w:r>
      <w:r w:rsidR="00DF4DD8" w:rsidRPr="007B73E6">
        <w:rPr>
          <w:sz w:val="20"/>
        </w:rPr>
        <w:t xml:space="preserve"> Donor</w:t>
      </w:r>
      <w:r w:rsidR="00D541D8" w:rsidRPr="007B73E6">
        <w:rPr>
          <w:sz w:val="20"/>
        </w:rPr>
        <w:t xml:space="preserve"> or any of their respective representatives and appointed organisations</w:t>
      </w:r>
      <w:r w:rsidR="00E75357" w:rsidRPr="007B73E6">
        <w:rPr>
          <w:sz w:val="20"/>
        </w:rPr>
        <w:t xml:space="preserve"> access to (or facilitate </w:t>
      </w:r>
      <w:r w:rsidR="00D541D8" w:rsidRPr="007B73E6">
        <w:rPr>
          <w:sz w:val="20"/>
        </w:rPr>
        <w:t>their</w:t>
      </w:r>
      <w:r w:rsidR="00E75357" w:rsidRPr="007B73E6">
        <w:rPr>
          <w:sz w:val="20"/>
        </w:rPr>
        <w:t xml:space="preserve"> access to) </w:t>
      </w:r>
      <w:r w:rsidR="00433224" w:rsidRPr="007B73E6">
        <w:rPr>
          <w:sz w:val="20"/>
        </w:rPr>
        <w:t>Programme</w:t>
      </w:r>
      <w:r w:rsidR="00D541D8" w:rsidRPr="007B73E6">
        <w:rPr>
          <w:sz w:val="20"/>
        </w:rPr>
        <w:t xml:space="preserve"> sites, </w:t>
      </w:r>
      <w:r w:rsidR="00E75357" w:rsidRPr="007B73E6">
        <w:rPr>
          <w:sz w:val="20"/>
        </w:rPr>
        <w:t>agents, relevant books, documents, papers, records and other information (including information in electronic format</w:t>
      </w:r>
      <w:r w:rsidR="004451F9" w:rsidRPr="007B73E6">
        <w:rPr>
          <w:sz w:val="20"/>
        </w:rPr>
        <w:t xml:space="preserve"> and including information regarding the Service Provider</w:t>
      </w:r>
      <w:r w:rsidR="006C4003" w:rsidRPr="007B73E6">
        <w:rPr>
          <w:sz w:val="20"/>
        </w:rPr>
        <w:t>’</w:t>
      </w:r>
      <w:r w:rsidR="004451F9" w:rsidRPr="007B73E6">
        <w:rPr>
          <w:sz w:val="20"/>
        </w:rPr>
        <w:t>s current and former personnel and other relevant personal data held by the Service Provider</w:t>
      </w:r>
      <w:r w:rsidR="00E75357" w:rsidRPr="007B73E6">
        <w:rPr>
          <w:sz w:val="20"/>
        </w:rPr>
        <w:t>) for the purpose of:</w:t>
      </w:r>
      <w:bookmarkEnd w:id="31"/>
    </w:p>
    <w:p w14:paraId="62B4A744" w14:textId="4FF08F33" w:rsidR="00E75357" w:rsidRPr="007B73E6" w:rsidRDefault="00E75357" w:rsidP="00F42A0C">
      <w:pPr>
        <w:pStyle w:val="FWBL31"/>
        <w:numPr>
          <w:ilvl w:val="2"/>
          <w:numId w:val="16"/>
        </w:numPr>
        <w:rPr>
          <w:sz w:val="20"/>
        </w:rPr>
      </w:pPr>
      <w:r w:rsidRPr="007B73E6">
        <w:rPr>
          <w:sz w:val="20"/>
        </w:rPr>
        <w:t xml:space="preserve">inspecting, monitoring, evaluating and auditing the provision of the Services (including an independent closure audit </w:t>
      </w:r>
      <w:r w:rsidR="00A93744" w:rsidRPr="007B73E6">
        <w:rPr>
          <w:sz w:val="20"/>
        </w:rPr>
        <w:t xml:space="preserve">on or </w:t>
      </w:r>
      <w:r w:rsidRPr="007B73E6">
        <w:rPr>
          <w:sz w:val="20"/>
        </w:rPr>
        <w:t xml:space="preserve">after the </w:t>
      </w:r>
      <w:r w:rsidR="009131CA" w:rsidRPr="007B73E6">
        <w:rPr>
          <w:sz w:val="20"/>
        </w:rPr>
        <w:t>d</w:t>
      </w:r>
      <w:r w:rsidR="00A93744" w:rsidRPr="007B73E6">
        <w:rPr>
          <w:sz w:val="20"/>
        </w:rPr>
        <w:t>ate</w:t>
      </w:r>
      <w:r w:rsidR="009131CA" w:rsidRPr="007B73E6">
        <w:rPr>
          <w:sz w:val="20"/>
        </w:rPr>
        <w:t xml:space="preserve"> </w:t>
      </w:r>
      <w:r w:rsidR="00E14EEF" w:rsidRPr="007B73E6">
        <w:rPr>
          <w:sz w:val="20"/>
        </w:rPr>
        <w:t xml:space="preserve">of termination of </w:t>
      </w:r>
      <w:r w:rsidR="009131CA" w:rsidRPr="007B73E6">
        <w:rPr>
          <w:sz w:val="20"/>
        </w:rPr>
        <w:t>this Agreement</w:t>
      </w:r>
      <w:r w:rsidRPr="007B73E6">
        <w:rPr>
          <w:sz w:val="20"/>
        </w:rPr>
        <w:t xml:space="preserve">); </w:t>
      </w:r>
      <w:r w:rsidR="00E14EEF" w:rsidRPr="007B73E6">
        <w:rPr>
          <w:sz w:val="20"/>
        </w:rPr>
        <w:t>and/</w:t>
      </w:r>
      <w:r w:rsidRPr="007B73E6">
        <w:rPr>
          <w:sz w:val="20"/>
        </w:rPr>
        <w:t xml:space="preserve">or </w:t>
      </w:r>
    </w:p>
    <w:p w14:paraId="4781BAC9" w14:textId="3AA94547" w:rsidR="00E75357" w:rsidRPr="007B73E6" w:rsidRDefault="00E75357" w:rsidP="00F42A0C">
      <w:pPr>
        <w:pStyle w:val="FWBL31"/>
        <w:numPr>
          <w:ilvl w:val="2"/>
          <w:numId w:val="16"/>
        </w:numPr>
        <w:rPr>
          <w:sz w:val="20"/>
        </w:rPr>
      </w:pPr>
      <w:bookmarkStart w:id="32" w:name="_Ref24034976"/>
      <w:r w:rsidRPr="007B73E6">
        <w:rPr>
          <w:sz w:val="20"/>
        </w:rPr>
        <w:t>investigating any suspected fraud, corruption, misappropriation or diversion of funds</w:t>
      </w:r>
      <w:r w:rsidR="008F77D0" w:rsidRPr="007B73E6">
        <w:rPr>
          <w:sz w:val="20"/>
        </w:rPr>
        <w:t>, dealings with Prohibited Parties</w:t>
      </w:r>
      <w:r w:rsidRPr="007B73E6">
        <w:rPr>
          <w:sz w:val="20"/>
        </w:rPr>
        <w:t xml:space="preserve"> and other incidents.</w:t>
      </w:r>
      <w:bookmarkEnd w:id="32"/>
      <w:r w:rsidRPr="007B73E6">
        <w:rPr>
          <w:sz w:val="20"/>
        </w:rPr>
        <w:t xml:space="preserve">  </w:t>
      </w:r>
    </w:p>
    <w:p w14:paraId="56E79E1D" w14:textId="03D315D8" w:rsidR="00E75357" w:rsidRPr="007B73E6" w:rsidRDefault="00E64E0E" w:rsidP="00F42A0C">
      <w:pPr>
        <w:pStyle w:val="FWBL2"/>
        <w:numPr>
          <w:ilvl w:val="1"/>
          <w:numId w:val="16"/>
        </w:numPr>
        <w:ind w:left="720"/>
        <w:rPr>
          <w:sz w:val="20"/>
        </w:rPr>
      </w:pPr>
      <w:bookmarkStart w:id="33" w:name="_Ref56413329"/>
      <w:r w:rsidRPr="007B73E6">
        <w:rPr>
          <w:sz w:val="20"/>
        </w:rPr>
        <w:t xml:space="preserve">The </w:t>
      </w:r>
      <w:r w:rsidR="00E75357" w:rsidRPr="007B73E6">
        <w:rPr>
          <w:sz w:val="20"/>
        </w:rPr>
        <w:t xml:space="preserve">Service Provider shall </w:t>
      </w:r>
      <w:r w:rsidR="009E75F5" w:rsidRPr="007B73E6">
        <w:rPr>
          <w:sz w:val="20"/>
        </w:rPr>
        <w:t xml:space="preserve">maintain or cause to be maintained in accordance with sound accounting practices </w:t>
      </w:r>
      <w:r w:rsidR="00E75357" w:rsidRPr="007B73E6">
        <w:rPr>
          <w:sz w:val="20"/>
        </w:rPr>
        <w:t>detailed, accurate and up to date records and books of account showing all payments</w:t>
      </w:r>
      <w:r w:rsidR="00946AA6" w:rsidRPr="007B73E6">
        <w:rPr>
          <w:sz w:val="20"/>
        </w:rPr>
        <w:t>,</w:t>
      </w:r>
      <w:r w:rsidR="00E75357" w:rsidRPr="007B73E6">
        <w:rPr>
          <w:sz w:val="20"/>
        </w:rPr>
        <w:t xml:space="preserve"> </w:t>
      </w:r>
      <w:r w:rsidR="009C15ED" w:rsidRPr="007B73E6">
        <w:rPr>
          <w:sz w:val="20"/>
        </w:rPr>
        <w:t>transfers</w:t>
      </w:r>
      <w:r w:rsidR="004C056E" w:rsidRPr="007B73E6">
        <w:rPr>
          <w:sz w:val="20"/>
        </w:rPr>
        <w:t xml:space="preserve"> </w:t>
      </w:r>
      <w:r w:rsidR="00076A4E" w:rsidRPr="007B73E6">
        <w:rPr>
          <w:sz w:val="20"/>
        </w:rPr>
        <w:t>and</w:t>
      </w:r>
      <w:r w:rsidR="00296994" w:rsidRPr="007B73E6">
        <w:rPr>
          <w:sz w:val="20"/>
        </w:rPr>
        <w:t xml:space="preserve"> </w:t>
      </w:r>
      <w:r w:rsidR="00076A4E" w:rsidRPr="007B73E6">
        <w:rPr>
          <w:sz w:val="20"/>
        </w:rPr>
        <w:t>withdrawals</w:t>
      </w:r>
      <w:r w:rsidR="004C056E" w:rsidRPr="007B73E6">
        <w:rPr>
          <w:sz w:val="20"/>
        </w:rPr>
        <w:t xml:space="preserve"> (where applicable),</w:t>
      </w:r>
      <w:r w:rsidR="00946AA6" w:rsidRPr="007B73E6">
        <w:rPr>
          <w:sz w:val="20"/>
        </w:rPr>
        <w:t xml:space="preserve"> </w:t>
      </w:r>
      <w:r w:rsidR="009C15ED" w:rsidRPr="007B73E6">
        <w:rPr>
          <w:sz w:val="20"/>
        </w:rPr>
        <w:t xml:space="preserve">effected </w:t>
      </w:r>
      <w:r w:rsidR="00E75357" w:rsidRPr="007B73E6">
        <w:rPr>
          <w:sz w:val="20"/>
        </w:rPr>
        <w:t xml:space="preserve">by the </w:t>
      </w:r>
      <w:r w:rsidR="009C15ED" w:rsidRPr="007B73E6">
        <w:rPr>
          <w:sz w:val="20"/>
        </w:rPr>
        <w:t xml:space="preserve">Service Provider </w:t>
      </w:r>
      <w:r w:rsidR="00E75357" w:rsidRPr="007B73E6">
        <w:rPr>
          <w:sz w:val="20"/>
        </w:rPr>
        <w:t xml:space="preserve">in connection with this </w:t>
      </w:r>
      <w:r w:rsidR="006C2A5C" w:rsidRPr="007B73E6">
        <w:rPr>
          <w:sz w:val="20"/>
        </w:rPr>
        <w:t>A</w:t>
      </w:r>
      <w:r w:rsidR="00E75357" w:rsidRPr="007B73E6">
        <w:rPr>
          <w:sz w:val="20"/>
        </w:rPr>
        <w:t xml:space="preserve">greement and the steps taken by the </w:t>
      </w:r>
      <w:r w:rsidR="006C2A5C" w:rsidRPr="007B73E6">
        <w:rPr>
          <w:sz w:val="20"/>
        </w:rPr>
        <w:t xml:space="preserve">Service Provider </w:t>
      </w:r>
      <w:r w:rsidR="00E75357" w:rsidRPr="007B73E6">
        <w:rPr>
          <w:sz w:val="20"/>
        </w:rPr>
        <w:t xml:space="preserve">to comply with </w:t>
      </w:r>
      <w:r w:rsidR="002956FA" w:rsidRPr="007B73E6">
        <w:rPr>
          <w:sz w:val="20"/>
        </w:rPr>
        <w:t>Clause</w:t>
      </w:r>
      <w:r w:rsidR="00393E36" w:rsidRPr="007B73E6">
        <w:rPr>
          <w:sz w:val="20"/>
        </w:rPr>
        <w:t xml:space="preserve"> </w:t>
      </w:r>
      <w:r w:rsidR="00E14EEF" w:rsidRPr="00CA16F9">
        <w:rPr>
          <w:sz w:val="20"/>
        </w:rPr>
        <w:fldChar w:fldCharType="begin"/>
      </w:r>
      <w:r w:rsidR="00E14EEF" w:rsidRPr="007B73E6">
        <w:rPr>
          <w:sz w:val="20"/>
        </w:rPr>
        <w:instrText xml:space="preserve"> REF _Ref372908593 \n \h </w:instrText>
      </w:r>
      <w:r w:rsidR="007B73E6">
        <w:rPr>
          <w:sz w:val="20"/>
        </w:rPr>
        <w:instrText xml:space="preserve"> \* MERGEFORMAT </w:instrText>
      </w:r>
      <w:r w:rsidR="00E14EEF" w:rsidRPr="00CA16F9">
        <w:rPr>
          <w:sz w:val="20"/>
        </w:rPr>
      </w:r>
      <w:r w:rsidR="00E14EEF" w:rsidRPr="00CA16F9">
        <w:rPr>
          <w:sz w:val="20"/>
        </w:rPr>
        <w:fldChar w:fldCharType="separate"/>
      </w:r>
      <w:r w:rsidR="00E14EEF" w:rsidRPr="007B73E6">
        <w:rPr>
          <w:sz w:val="20"/>
        </w:rPr>
        <w:t>10</w:t>
      </w:r>
      <w:r w:rsidR="00E14EEF" w:rsidRPr="00CA16F9">
        <w:rPr>
          <w:sz w:val="20"/>
        </w:rPr>
        <w:fldChar w:fldCharType="end"/>
      </w:r>
      <w:r w:rsidR="001616B4" w:rsidRPr="007B73E6">
        <w:rPr>
          <w:sz w:val="20"/>
        </w:rPr>
        <w:t xml:space="preserve"> </w:t>
      </w:r>
      <w:r w:rsidR="008263C3" w:rsidRPr="007B73E6">
        <w:rPr>
          <w:sz w:val="20"/>
        </w:rPr>
        <w:t xml:space="preserve">for </w:t>
      </w:r>
      <w:r w:rsidR="006C2A5C" w:rsidRPr="007B73E6">
        <w:rPr>
          <w:sz w:val="20"/>
        </w:rPr>
        <w:t>ten (10)</w:t>
      </w:r>
      <w:r w:rsidR="00E75357" w:rsidRPr="007B73E6">
        <w:rPr>
          <w:sz w:val="20"/>
        </w:rPr>
        <w:t xml:space="preserve"> years. The </w:t>
      </w:r>
      <w:r w:rsidR="006C2A5C" w:rsidRPr="007B73E6">
        <w:rPr>
          <w:sz w:val="20"/>
        </w:rPr>
        <w:t xml:space="preserve">Service Provider </w:t>
      </w:r>
      <w:r w:rsidR="00E75357" w:rsidRPr="007B73E6">
        <w:rPr>
          <w:sz w:val="20"/>
        </w:rPr>
        <w:t>shall ensure that such records and books of accounts</w:t>
      </w:r>
      <w:r w:rsidR="00076A4E" w:rsidRPr="007B73E6">
        <w:rPr>
          <w:sz w:val="20"/>
        </w:rPr>
        <w:t xml:space="preserve"> </w:t>
      </w:r>
      <w:r w:rsidR="00E75357" w:rsidRPr="007B73E6">
        <w:rPr>
          <w:sz w:val="20"/>
        </w:rPr>
        <w:t xml:space="preserve">are sufficient to enable </w:t>
      </w:r>
      <w:r w:rsidR="0095183F" w:rsidRPr="007B73E6">
        <w:rPr>
          <w:sz w:val="20"/>
        </w:rPr>
        <w:t>SCI</w:t>
      </w:r>
      <w:r w:rsidR="006C2A5C" w:rsidRPr="007B73E6">
        <w:rPr>
          <w:sz w:val="20"/>
        </w:rPr>
        <w:t xml:space="preserve"> </w:t>
      </w:r>
      <w:r w:rsidR="00E75357" w:rsidRPr="007B73E6">
        <w:rPr>
          <w:sz w:val="20"/>
        </w:rPr>
        <w:t xml:space="preserve">to verify the </w:t>
      </w:r>
      <w:r w:rsidR="006C2A5C" w:rsidRPr="007B73E6">
        <w:rPr>
          <w:sz w:val="20"/>
        </w:rPr>
        <w:t>Service Provider</w:t>
      </w:r>
      <w:r w:rsidR="006C4003" w:rsidRPr="007B73E6">
        <w:rPr>
          <w:sz w:val="20"/>
        </w:rPr>
        <w:t>’</w:t>
      </w:r>
      <w:r w:rsidR="006C2A5C" w:rsidRPr="007B73E6">
        <w:rPr>
          <w:sz w:val="20"/>
        </w:rPr>
        <w:t xml:space="preserve">s </w:t>
      </w:r>
      <w:r w:rsidR="00E75357" w:rsidRPr="007B73E6">
        <w:rPr>
          <w:sz w:val="20"/>
        </w:rPr>
        <w:t xml:space="preserve">compliance with its obligations under this </w:t>
      </w:r>
      <w:r w:rsidR="001616B4" w:rsidRPr="007B73E6">
        <w:rPr>
          <w:sz w:val="20"/>
        </w:rPr>
        <w:t>Clause</w:t>
      </w:r>
      <w:r w:rsidR="000F5018">
        <w:rPr>
          <w:sz w:val="20"/>
        </w:rPr>
        <w:t>11</w:t>
      </w:r>
      <w:r w:rsidR="00E75357" w:rsidRPr="007B73E6">
        <w:rPr>
          <w:sz w:val="20"/>
        </w:rPr>
        <w:t>.</w:t>
      </w:r>
      <w:bookmarkEnd w:id="33"/>
    </w:p>
    <w:p w14:paraId="788C3EF9" w14:textId="469B61AE" w:rsidR="00EC0B50" w:rsidRPr="007B73E6" w:rsidRDefault="00E64E0E" w:rsidP="00F42A0C">
      <w:pPr>
        <w:pStyle w:val="FWBL2"/>
        <w:numPr>
          <w:ilvl w:val="1"/>
          <w:numId w:val="16"/>
        </w:numPr>
        <w:ind w:left="720"/>
        <w:rPr>
          <w:sz w:val="20"/>
        </w:rPr>
      </w:pPr>
      <w:bookmarkStart w:id="34" w:name="_Ref24034953"/>
      <w:bookmarkStart w:id="35" w:name="_Ref438223222"/>
      <w:r w:rsidRPr="007B73E6">
        <w:rPr>
          <w:sz w:val="20"/>
        </w:rPr>
        <w:t xml:space="preserve">The </w:t>
      </w:r>
      <w:r w:rsidR="008B7864" w:rsidRPr="007B73E6">
        <w:rPr>
          <w:sz w:val="20"/>
        </w:rPr>
        <w:t>Service Provider shall provide</w:t>
      </w:r>
      <w:r w:rsidR="00AA53C2" w:rsidRPr="007B73E6">
        <w:rPr>
          <w:sz w:val="20"/>
        </w:rPr>
        <w:t xml:space="preserve"> </w:t>
      </w:r>
      <w:r w:rsidR="000A131A" w:rsidRPr="007B73E6">
        <w:rPr>
          <w:sz w:val="20"/>
        </w:rPr>
        <w:t>regular</w:t>
      </w:r>
      <w:r w:rsidR="008B7864" w:rsidRPr="007B73E6">
        <w:rPr>
          <w:sz w:val="20"/>
        </w:rPr>
        <w:t xml:space="preserve"> reports to SCI </w:t>
      </w:r>
      <w:r w:rsidR="000A131A" w:rsidRPr="007B73E6">
        <w:rPr>
          <w:sz w:val="20"/>
        </w:rPr>
        <w:t>on the Services</w:t>
      </w:r>
      <w:r w:rsidR="00101ED4" w:rsidRPr="007B73E6">
        <w:rPr>
          <w:sz w:val="20"/>
        </w:rPr>
        <w:t xml:space="preserve"> and other information in relation to the </w:t>
      </w:r>
      <w:r w:rsidR="00433224" w:rsidRPr="007B73E6">
        <w:rPr>
          <w:sz w:val="20"/>
        </w:rPr>
        <w:t>Programme</w:t>
      </w:r>
      <w:r w:rsidR="00101ED4" w:rsidRPr="007B73E6">
        <w:rPr>
          <w:sz w:val="20"/>
        </w:rPr>
        <w:t xml:space="preserve"> which SCI shall reasonably request.</w:t>
      </w:r>
      <w:bookmarkEnd w:id="34"/>
      <w:r w:rsidR="00101ED4" w:rsidRPr="007B73E6">
        <w:rPr>
          <w:sz w:val="20"/>
        </w:rPr>
        <w:t xml:space="preserve"> </w:t>
      </w:r>
      <w:bookmarkStart w:id="36" w:name="_Toc443574265"/>
      <w:bookmarkStart w:id="37" w:name="_Ref24539533"/>
      <w:bookmarkStart w:id="38" w:name="_Ref24539603"/>
      <w:bookmarkStart w:id="39" w:name="_Ref55210835"/>
      <w:bookmarkStart w:id="40" w:name="_Ref370120377"/>
      <w:bookmarkEnd w:id="35"/>
      <w:bookmarkEnd w:id="36"/>
      <w:bookmarkEnd w:id="37"/>
      <w:bookmarkEnd w:id="38"/>
      <w:bookmarkEnd w:id="39"/>
      <w:bookmarkEnd w:id="40"/>
    </w:p>
    <w:p w14:paraId="15B42537" w14:textId="6E88EBD2" w:rsidR="00C91407" w:rsidRPr="007B73E6" w:rsidRDefault="00E14EEF" w:rsidP="00F42A0C">
      <w:pPr>
        <w:pStyle w:val="FWBL1"/>
        <w:numPr>
          <w:ilvl w:val="0"/>
          <w:numId w:val="16"/>
        </w:numPr>
        <w:rPr>
          <w:sz w:val="20"/>
        </w:rPr>
      </w:pPr>
      <w:bookmarkStart w:id="41" w:name="_Ref75463492"/>
      <w:bookmarkStart w:id="42" w:name="_Ref370805969"/>
      <w:bookmarkStart w:id="43" w:name="_Toc443574267"/>
      <w:r w:rsidRPr="007B73E6">
        <w:rPr>
          <w:sz w:val="20"/>
        </w:rPr>
        <w:t>Data Protection</w:t>
      </w:r>
      <w:bookmarkEnd w:id="41"/>
      <w:r w:rsidRPr="007B73E6">
        <w:rPr>
          <w:sz w:val="20"/>
        </w:rPr>
        <w:t xml:space="preserve"> </w:t>
      </w:r>
    </w:p>
    <w:p w14:paraId="3B045F03" w14:textId="597347D0" w:rsidR="00C91407" w:rsidRPr="007B73E6" w:rsidRDefault="00C91407" w:rsidP="00F42A0C">
      <w:pPr>
        <w:pStyle w:val="FWBL2"/>
        <w:numPr>
          <w:ilvl w:val="1"/>
          <w:numId w:val="16"/>
        </w:numPr>
        <w:ind w:left="709" w:hanging="709"/>
        <w:rPr>
          <w:sz w:val="20"/>
        </w:rPr>
      </w:pPr>
      <w:r w:rsidRPr="007B73E6">
        <w:rPr>
          <w:sz w:val="20"/>
        </w:rPr>
        <w:t xml:space="preserve">The Parties acknowledge that, in providing the Services, the </w:t>
      </w:r>
      <w:r w:rsidR="00E14EEF" w:rsidRPr="007B73E6">
        <w:rPr>
          <w:sz w:val="20"/>
        </w:rPr>
        <w:t xml:space="preserve">Service Provider </w:t>
      </w:r>
      <w:r w:rsidRPr="007B73E6">
        <w:rPr>
          <w:sz w:val="20"/>
        </w:rPr>
        <w:t>will process data that identifies individuals (</w:t>
      </w:r>
      <w:r w:rsidR="00E14EEF" w:rsidRPr="007B73E6">
        <w:rPr>
          <w:sz w:val="20"/>
        </w:rPr>
        <w:t>“</w:t>
      </w:r>
      <w:r w:rsidRPr="001A6340">
        <w:rPr>
          <w:b/>
          <w:bCs/>
          <w:sz w:val="20"/>
        </w:rPr>
        <w:t>Personal Data</w:t>
      </w:r>
      <w:r w:rsidR="00E14EEF" w:rsidRPr="007B73E6">
        <w:rPr>
          <w:sz w:val="20"/>
        </w:rPr>
        <w:t>”</w:t>
      </w:r>
      <w:r w:rsidRPr="007B73E6">
        <w:rPr>
          <w:sz w:val="20"/>
        </w:rPr>
        <w:t xml:space="preserve">) that has been made available by </w:t>
      </w:r>
      <w:r w:rsidR="000F5018">
        <w:rPr>
          <w:sz w:val="20"/>
        </w:rPr>
        <w:t>SCI</w:t>
      </w:r>
      <w:r w:rsidRPr="007B73E6">
        <w:rPr>
          <w:sz w:val="20"/>
        </w:rPr>
        <w:t xml:space="preserve"> to the </w:t>
      </w:r>
      <w:r w:rsidR="00E14EEF" w:rsidRPr="007B73E6">
        <w:rPr>
          <w:sz w:val="20"/>
        </w:rPr>
        <w:t>Service Provider</w:t>
      </w:r>
      <w:r w:rsidRPr="007B73E6">
        <w:rPr>
          <w:sz w:val="20"/>
        </w:rPr>
        <w:t xml:space="preserve">, and/or collected by the </w:t>
      </w:r>
      <w:r w:rsidR="00E14EEF" w:rsidRPr="007B73E6">
        <w:rPr>
          <w:sz w:val="20"/>
        </w:rPr>
        <w:t xml:space="preserve">Service Provider </w:t>
      </w:r>
      <w:r w:rsidRPr="007B73E6">
        <w:rPr>
          <w:sz w:val="20"/>
        </w:rPr>
        <w:t xml:space="preserve">on </w:t>
      </w:r>
      <w:r w:rsidR="000F5018">
        <w:rPr>
          <w:sz w:val="20"/>
        </w:rPr>
        <w:t>SCI</w:t>
      </w:r>
      <w:r w:rsidRPr="007B73E6">
        <w:rPr>
          <w:sz w:val="20"/>
        </w:rPr>
        <w:t>’s behalf, for the purposes of the Programme (</w:t>
      </w:r>
      <w:r w:rsidR="00E14EEF" w:rsidRPr="007B73E6">
        <w:rPr>
          <w:sz w:val="20"/>
        </w:rPr>
        <w:t>“</w:t>
      </w:r>
      <w:r w:rsidRPr="001A6340">
        <w:rPr>
          <w:b/>
          <w:bCs/>
          <w:sz w:val="20"/>
        </w:rPr>
        <w:t>Beneficiary Personal Data</w:t>
      </w:r>
      <w:r w:rsidR="00E14EEF" w:rsidRPr="007B73E6">
        <w:rPr>
          <w:sz w:val="20"/>
        </w:rPr>
        <w:t>”</w:t>
      </w:r>
      <w:r w:rsidRPr="007B73E6">
        <w:rPr>
          <w:sz w:val="20"/>
        </w:rPr>
        <w:t xml:space="preserve">). Clause </w:t>
      </w:r>
      <w:r w:rsidR="00E14EEF" w:rsidRPr="00CA16F9">
        <w:rPr>
          <w:sz w:val="20"/>
        </w:rPr>
        <w:fldChar w:fldCharType="begin"/>
      </w:r>
      <w:r w:rsidR="00E14EEF" w:rsidRPr="007B73E6">
        <w:rPr>
          <w:sz w:val="20"/>
        </w:rPr>
        <w:instrText xml:space="preserve"> REF _Ref75463192 \n \h </w:instrText>
      </w:r>
      <w:r w:rsidR="007B73E6">
        <w:rPr>
          <w:sz w:val="20"/>
        </w:rPr>
        <w:instrText xml:space="preserve"> \* MERGEFORMAT </w:instrText>
      </w:r>
      <w:r w:rsidR="00E14EEF" w:rsidRPr="00CA16F9">
        <w:rPr>
          <w:sz w:val="20"/>
        </w:rPr>
      </w:r>
      <w:r w:rsidR="00E14EEF" w:rsidRPr="00CA16F9">
        <w:rPr>
          <w:sz w:val="20"/>
        </w:rPr>
        <w:fldChar w:fldCharType="separate"/>
      </w:r>
      <w:r w:rsidR="00E14EEF" w:rsidRPr="007B73E6">
        <w:rPr>
          <w:sz w:val="20"/>
        </w:rPr>
        <w:t>12.12</w:t>
      </w:r>
      <w:r w:rsidR="00E14EEF" w:rsidRPr="00CA16F9">
        <w:rPr>
          <w:sz w:val="20"/>
        </w:rPr>
        <w:fldChar w:fldCharType="end"/>
      </w:r>
      <w:r w:rsidRPr="007B73E6">
        <w:rPr>
          <w:sz w:val="20"/>
        </w:rPr>
        <w:t xml:space="preserve"> describes the Beneficiary Personal Data that will be processed by the </w:t>
      </w:r>
      <w:r w:rsidR="00E14EEF" w:rsidRPr="007B73E6">
        <w:rPr>
          <w:sz w:val="20"/>
        </w:rPr>
        <w:t xml:space="preserve">Service Provider </w:t>
      </w:r>
      <w:r w:rsidRPr="007B73E6">
        <w:rPr>
          <w:sz w:val="20"/>
        </w:rPr>
        <w:t>under th</w:t>
      </w:r>
      <w:r w:rsidR="00E14EEF" w:rsidRPr="007B73E6">
        <w:rPr>
          <w:sz w:val="20"/>
        </w:rPr>
        <w:t>is</w:t>
      </w:r>
      <w:r w:rsidRPr="007B73E6">
        <w:rPr>
          <w:sz w:val="20"/>
        </w:rPr>
        <w:t xml:space="preserve"> Agreement.</w:t>
      </w:r>
    </w:p>
    <w:p w14:paraId="31BDC5A1" w14:textId="638AF0F7" w:rsidR="00C91407" w:rsidRPr="007B73E6" w:rsidRDefault="00C91407" w:rsidP="00F42A0C">
      <w:pPr>
        <w:pStyle w:val="FWBL2"/>
        <w:numPr>
          <w:ilvl w:val="1"/>
          <w:numId w:val="16"/>
        </w:numPr>
        <w:ind w:left="720"/>
        <w:rPr>
          <w:sz w:val="20"/>
        </w:rPr>
      </w:pPr>
      <w:r w:rsidRPr="007B73E6">
        <w:rPr>
          <w:sz w:val="20"/>
        </w:rPr>
        <w:lastRenderedPageBreak/>
        <w:t>The S</w:t>
      </w:r>
      <w:r w:rsidR="00E14EEF" w:rsidRPr="007B73E6">
        <w:rPr>
          <w:sz w:val="20"/>
        </w:rPr>
        <w:t>ervice Provider</w:t>
      </w:r>
      <w:r w:rsidRPr="007B73E6">
        <w:rPr>
          <w:sz w:val="20"/>
        </w:rPr>
        <w:t xml:space="preserve"> shall process Beneficiary Personal Data only to the extent, and in such a manner, as is necessary to provide the Services and shall not process Beneficiary Personal Data for any other purpose except insofar as processing is required by law applicable to the </w:t>
      </w:r>
      <w:r w:rsidR="00E14EEF" w:rsidRPr="007B73E6">
        <w:rPr>
          <w:sz w:val="20"/>
        </w:rPr>
        <w:t>Service Provider</w:t>
      </w:r>
      <w:r w:rsidRPr="007B73E6">
        <w:rPr>
          <w:sz w:val="20"/>
        </w:rPr>
        <w:t xml:space="preserve">, and the </w:t>
      </w:r>
      <w:r w:rsidR="00E14EEF" w:rsidRPr="007B73E6">
        <w:rPr>
          <w:sz w:val="20"/>
        </w:rPr>
        <w:t xml:space="preserve">Service Provider </w:t>
      </w:r>
      <w:r w:rsidRPr="007B73E6">
        <w:rPr>
          <w:sz w:val="20"/>
        </w:rPr>
        <w:t xml:space="preserve">has informed </w:t>
      </w:r>
      <w:r w:rsidR="000F5018">
        <w:rPr>
          <w:sz w:val="20"/>
        </w:rPr>
        <w:t>SCI</w:t>
      </w:r>
      <w:r w:rsidRPr="007B73E6">
        <w:rPr>
          <w:sz w:val="20"/>
        </w:rPr>
        <w:t xml:space="preserve"> of this legal requirement. </w:t>
      </w:r>
    </w:p>
    <w:p w14:paraId="585370E0" w14:textId="4726126F" w:rsidR="00C91407" w:rsidRPr="007B73E6" w:rsidRDefault="00C91407" w:rsidP="00F42A0C">
      <w:pPr>
        <w:pStyle w:val="FWBL2"/>
        <w:numPr>
          <w:ilvl w:val="1"/>
          <w:numId w:val="16"/>
        </w:numPr>
        <w:ind w:left="720"/>
        <w:rPr>
          <w:sz w:val="20"/>
        </w:rPr>
      </w:pPr>
      <w:r w:rsidRPr="007B73E6">
        <w:rPr>
          <w:sz w:val="20"/>
        </w:rPr>
        <w:t xml:space="preserve">The </w:t>
      </w:r>
      <w:r w:rsidR="00E14EEF" w:rsidRPr="007B73E6">
        <w:rPr>
          <w:sz w:val="20"/>
        </w:rPr>
        <w:t xml:space="preserve">Service Provider </w:t>
      </w:r>
      <w:r w:rsidRPr="007B73E6">
        <w:rPr>
          <w:sz w:val="20"/>
        </w:rPr>
        <w:t xml:space="preserve">shall have in place appropriate technical and organisational measures to prevent unauthorised access to, or accidental disclosure, loss or alteration of, the Beneficiary Personal Data having regard to the nature of the data and the harm that might result from such unauthorised access or loss. </w:t>
      </w:r>
    </w:p>
    <w:p w14:paraId="141E34D8" w14:textId="656AE006" w:rsidR="00C91407" w:rsidRPr="007B73E6" w:rsidRDefault="00C91407" w:rsidP="00F42A0C">
      <w:pPr>
        <w:pStyle w:val="FWBL2"/>
        <w:numPr>
          <w:ilvl w:val="1"/>
          <w:numId w:val="16"/>
        </w:numPr>
        <w:ind w:left="720"/>
        <w:rPr>
          <w:sz w:val="20"/>
        </w:rPr>
      </w:pPr>
      <w:r w:rsidRPr="007B73E6">
        <w:rPr>
          <w:sz w:val="20"/>
        </w:rPr>
        <w:t xml:space="preserve">The </w:t>
      </w:r>
      <w:r w:rsidR="00E14EEF" w:rsidRPr="007B73E6">
        <w:rPr>
          <w:sz w:val="20"/>
        </w:rPr>
        <w:t xml:space="preserve">Service Provider </w:t>
      </w:r>
      <w:r w:rsidRPr="007B73E6">
        <w:rPr>
          <w:sz w:val="20"/>
        </w:rPr>
        <w:t xml:space="preserve">shall take reasonable steps to ensure the reliability of </w:t>
      </w:r>
      <w:r w:rsidR="00E14EEF" w:rsidRPr="007B73E6">
        <w:rPr>
          <w:sz w:val="20"/>
        </w:rPr>
        <w:t>members of the Service Provider Team</w:t>
      </w:r>
      <w:r w:rsidRPr="007B73E6">
        <w:rPr>
          <w:sz w:val="20"/>
        </w:rPr>
        <w:t xml:space="preserve"> who have access to Beneficiary Personal Data and that such </w:t>
      </w:r>
      <w:r w:rsidR="00E14EEF" w:rsidRPr="007B73E6">
        <w:rPr>
          <w:sz w:val="20"/>
        </w:rPr>
        <w:t xml:space="preserve">persons </w:t>
      </w:r>
      <w:r w:rsidRPr="007B73E6">
        <w:rPr>
          <w:sz w:val="20"/>
        </w:rPr>
        <w:t>will treat this data with confidentiality.</w:t>
      </w:r>
    </w:p>
    <w:p w14:paraId="65DDF26C" w14:textId="3249B721" w:rsidR="00C91407" w:rsidRPr="007B73E6" w:rsidRDefault="00C91407" w:rsidP="00F42A0C">
      <w:pPr>
        <w:pStyle w:val="FWBL2"/>
        <w:numPr>
          <w:ilvl w:val="1"/>
          <w:numId w:val="16"/>
        </w:numPr>
        <w:ind w:left="720"/>
        <w:rPr>
          <w:sz w:val="20"/>
        </w:rPr>
      </w:pPr>
      <w:r w:rsidRPr="007B73E6">
        <w:rPr>
          <w:sz w:val="20"/>
        </w:rPr>
        <w:t xml:space="preserve">If the </w:t>
      </w:r>
      <w:r w:rsidR="00E14EEF" w:rsidRPr="007B73E6">
        <w:rPr>
          <w:sz w:val="20"/>
        </w:rPr>
        <w:t xml:space="preserve">Service Provider </w:t>
      </w:r>
      <w:r w:rsidRPr="007B73E6">
        <w:rPr>
          <w:sz w:val="20"/>
        </w:rPr>
        <w:t xml:space="preserve">collects Beneficiary Personal Data on behalf of </w:t>
      </w:r>
      <w:r w:rsidR="000F5018">
        <w:rPr>
          <w:sz w:val="20"/>
        </w:rPr>
        <w:t>SCI</w:t>
      </w:r>
      <w:r w:rsidRPr="007B73E6">
        <w:rPr>
          <w:sz w:val="20"/>
        </w:rPr>
        <w:t xml:space="preserve">, it will confirm with </w:t>
      </w:r>
      <w:r w:rsidR="000F5018">
        <w:rPr>
          <w:sz w:val="20"/>
        </w:rPr>
        <w:t>SCI</w:t>
      </w:r>
      <w:r w:rsidRPr="007B73E6">
        <w:rPr>
          <w:sz w:val="20"/>
        </w:rPr>
        <w:t xml:space="preserve"> the content of the data protection notice and/ or consent provided to the Beneficiary when collecting the data. </w:t>
      </w:r>
    </w:p>
    <w:p w14:paraId="0EA9FCAB" w14:textId="28C58066" w:rsidR="00C91407" w:rsidRPr="007B73E6" w:rsidRDefault="00C91407" w:rsidP="00F42A0C">
      <w:pPr>
        <w:pStyle w:val="FWBL2"/>
        <w:numPr>
          <w:ilvl w:val="1"/>
          <w:numId w:val="16"/>
        </w:numPr>
        <w:ind w:left="720"/>
        <w:rPr>
          <w:sz w:val="20"/>
        </w:rPr>
      </w:pPr>
      <w:r w:rsidRPr="007B73E6">
        <w:rPr>
          <w:sz w:val="20"/>
        </w:rPr>
        <w:t xml:space="preserve">If the </w:t>
      </w:r>
      <w:r w:rsidR="00E14EEF" w:rsidRPr="007B73E6">
        <w:rPr>
          <w:sz w:val="20"/>
        </w:rPr>
        <w:t xml:space="preserve">Service Provider </w:t>
      </w:r>
      <w:r w:rsidRPr="007B73E6">
        <w:rPr>
          <w:sz w:val="20"/>
        </w:rPr>
        <w:t xml:space="preserve">becomes aware of any unauthorised access, disclosure, loss or alteration to the Beneficiary Personal Data it will notify </w:t>
      </w:r>
      <w:r w:rsidR="000F5018">
        <w:rPr>
          <w:sz w:val="20"/>
        </w:rPr>
        <w:t>SCI</w:t>
      </w:r>
      <w:r w:rsidRPr="007B73E6">
        <w:rPr>
          <w:sz w:val="20"/>
        </w:rPr>
        <w:t xml:space="preserve"> without undue delay and provide such information as </w:t>
      </w:r>
      <w:r w:rsidR="000F5018">
        <w:rPr>
          <w:sz w:val="20"/>
        </w:rPr>
        <w:t>SCI</w:t>
      </w:r>
      <w:r w:rsidRPr="007B73E6">
        <w:rPr>
          <w:sz w:val="20"/>
        </w:rPr>
        <w:t xml:space="preserve"> requires to understand the nature of the breach, the number of </w:t>
      </w:r>
      <w:r w:rsidR="009A4890" w:rsidRPr="007B73E6">
        <w:rPr>
          <w:sz w:val="20"/>
        </w:rPr>
        <w:t xml:space="preserve">Beneficiaries </w:t>
      </w:r>
      <w:r w:rsidRPr="007B73E6">
        <w:rPr>
          <w:sz w:val="20"/>
        </w:rPr>
        <w:t xml:space="preserve">affected, and the steps taken by the </w:t>
      </w:r>
      <w:r w:rsidR="009A4890" w:rsidRPr="007B73E6">
        <w:rPr>
          <w:sz w:val="20"/>
        </w:rPr>
        <w:t xml:space="preserve">Service Provider </w:t>
      </w:r>
      <w:r w:rsidRPr="007B73E6">
        <w:rPr>
          <w:sz w:val="20"/>
        </w:rPr>
        <w:t xml:space="preserve">to mitigate the impacts of the breach on </w:t>
      </w:r>
      <w:r w:rsidR="009A4890" w:rsidRPr="007B73E6">
        <w:rPr>
          <w:sz w:val="20"/>
        </w:rPr>
        <w:t>Beneficiaries</w:t>
      </w:r>
      <w:r w:rsidRPr="007B73E6">
        <w:rPr>
          <w:sz w:val="20"/>
        </w:rPr>
        <w:t xml:space="preserve">.  </w:t>
      </w:r>
    </w:p>
    <w:p w14:paraId="2A4EE106" w14:textId="6C7CA61D" w:rsidR="00C91407" w:rsidRPr="007B73E6" w:rsidRDefault="00C91407" w:rsidP="00F42A0C">
      <w:pPr>
        <w:pStyle w:val="FWBL2"/>
        <w:numPr>
          <w:ilvl w:val="1"/>
          <w:numId w:val="16"/>
        </w:numPr>
        <w:ind w:left="720"/>
        <w:rPr>
          <w:sz w:val="20"/>
        </w:rPr>
      </w:pPr>
      <w:r w:rsidRPr="007B73E6">
        <w:rPr>
          <w:sz w:val="20"/>
        </w:rPr>
        <w:t xml:space="preserve">If the </w:t>
      </w:r>
      <w:r w:rsidR="009A4890" w:rsidRPr="007B73E6">
        <w:rPr>
          <w:sz w:val="20"/>
        </w:rPr>
        <w:t xml:space="preserve">Service Provider </w:t>
      </w:r>
      <w:r w:rsidRPr="007B73E6">
        <w:rPr>
          <w:sz w:val="20"/>
        </w:rPr>
        <w:t xml:space="preserve">receives any complaint, notice or communication related to the Beneficiary Personal Data in connection with the Services (including, without limitation, a request from a Beneficiary, or from a third party) it shall promptly notify </w:t>
      </w:r>
      <w:r w:rsidR="000F5018">
        <w:rPr>
          <w:sz w:val="20"/>
        </w:rPr>
        <w:t>SCI</w:t>
      </w:r>
      <w:r w:rsidRPr="007B73E6">
        <w:rPr>
          <w:sz w:val="20"/>
        </w:rPr>
        <w:t xml:space="preserve"> and provide </w:t>
      </w:r>
      <w:r w:rsidR="000F5018">
        <w:rPr>
          <w:sz w:val="20"/>
        </w:rPr>
        <w:t>SCI</w:t>
      </w:r>
      <w:r w:rsidRPr="007B73E6">
        <w:rPr>
          <w:sz w:val="20"/>
        </w:rPr>
        <w:t xml:space="preserve"> with co-operation and assistance in relation to such complaint, notice or communication to enable </w:t>
      </w:r>
      <w:r w:rsidR="000F5018">
        <w:rPr>
          <w:sz w:val="20"/>
        </w:rPr>
        <w:t>SCI</w:t>
      </w:r>
      <w:r w:rsidRPr="007B73E6">
        <w:rPr>
          <w:sz w:val="20"/>
        </w:rPr>
        <w:t xml:space="preserve"> to comply with the data protection laws that apply to it.</w:t>
      </w:r>
    </w:p>
    <w:p w14:paraId="2F1B5FCC" w14:textId="17CA026F" w:rsidR="00C91407" w:rsidRPr="007B73E6" w:rsidRDefault="00C91407" w:rsidP="00F42A0C">
      <w:pPr>
        <w:pStyle w:val="FWBL2"/>
        <w:numPr>
          <w:ilvl w:val="1"/>
          <w:numId w:val="16"/>
        </w:numPr>
        <w:ind w:left="720"/>
        <w:rPr>
          <w:sz w:val="20"/>
        </w:rPr>
      </w:pPr>
      <w:r w:rsidRPr="007B73E6">
        <w:rPr>
          <w:sz w:val="20"/>
        </w:rPr>
        <w:t xml:space="preserve">The </w:t>
      </w:r>
      <w:r w:rsidR="009A4890" w:rsidRPr="007B73E6">
        <w:rPr>
          <w:sz w:val="20"/>
        </w:rPr>
        <w:t xml:space="preserve">Service Provider </w:t>
      </w:r>
      <w:r w:rsidRPr="007B73E6">
        <w:rPr>
          <w:sz w:val="20"/>
        </w:rPr>
        <w:t xml:space="preserve">may not authorise any third party or sub-contractor to process the Beneficiary Personal Data, unless: (i) </w:t>
      </w:r>
      <w:r w:rsidR="000F5018">
        <w:rPr>
          <w:sz w:val="20"/>
        </w:rPr>
        <w:t>SCI</w:t>
      </w:r>
      <w:r w:rsidRPr="007B73E6">
        <w:rPr>
          <w:sz w:val="20"/>
        </w:rPr>
        <w:t xml:space="preserve"> has given its prior written consent; and (ii) the </w:t>
      </w:r>
      <w:r w:rsidR="009A4890" w:rsidRPr="007B73E6">
        <w:rPr>
          <w:sz w:val="20"/>
        </w:rPr>
        <w:t xml:space="preserve">Service Provider </w:t>
      </w:r>
      <w:r w:rsidRPr="007B73E6">
        <w:rPr>
          <w:sz w:val="20"/>
        </w:rPr>
        <w:t>enters into a written contract with the third party or sub-contractor which include terms substantially equivalent to those set out in this clause</w:t>
      </w:r>
      <w:r w:rsidR="009A4890" w:rsidRPr="007B73E6">
        <w:rPr>
          <w:sz w:val="20"/>
        </w:rPr>
        <w:t xml:space="preserve"> </w:t>
      </w:r>
      <w:r w:rsidR="009A4890" w:rsidRPr="00CA16F9">
        <w:rPr>
          <w:sz w:val="20"/>
        </w:rPr>
        <w:fldChar w:fldCharType="begin"/>
      </w:r>
      <w:r w:rsidR="009A4890" w:rsidRPr="007B73E6">
        <w:rPr>
          <w:sz w:val="20"/>
        </w:rPr>
        <w:instrText xml:space="preserve"> REF _Ref75463492 \n \h </w:instrText>
      </w:r>
      <w:r w:rsidR="007B73E6">
        <w:rPr>
          <w:sz w:val="20"/>
        </w:rPr>
        <w:instrText xml:space="preserve"> \* MERGEFORMAT </w:instrText>
      </w:r>
      <w:r w:rsidR="009A4890" w:rsidRPr="00CA16F9">
        <w:rPr>
          <w:sz w:val="20"/>
        </w:rPr>
      </w:r>
      <w:r w:rsidR="009A4890" w:rsidRPr="00CA16F9">
        <w:rPr>
          <w:sz w:val="20"/>
        </w:rPr>
        <w:fldChar w:fldCharType="separate"/>
      </w:r>
      <w:r w:rsidR="009A4890" w:rsidRPr="007B73E6">
        <w:rPr>
          <w:sz w:val="20"/>
        </w:rPr>
        <w:t>12</w:t>
      </w:r>
      <w:r w:rsidR="009A4890" w:rsidRPr="00CA16F9">
        <w:rPr>
          <w:sz w:val="20"/>
        </w:rPr>
        <w:fldChar w:fldCharType="end"/>
      </w:r>
      <w:r w:rsidRPr="007B73E6">
        <w:rPr>
          <w:sz w:val="20"/>
        </w:rPr>
        <w:t>.</w:t>
      </w:r>
    </w:p>
    <w:p w14:paraId="4836ECED" w14:textId="3015A254" w:rsidR="00C91407" w:rsidRPr="007B73E6" w:rsidRDefault="00C91407" w:rsidP="00F42A0C">
      <w:pPr>
        <w:pStyle w:val="FWBL2"/>
        <w:numPr>
          <w:ilvl w:val="1"/>
          <w:numId w:val="16"/>
        </w:numPr>
        <w:ind w:left="720"/>
        <w:rPr>
          <w:sz w:val="20"/>
        </w:rPr>
      </w:pPr>
      <w:r w:rsidRPr="007B73E6">
        <w:rPr>
          <w:sz w:val="20"/>
        </w:rPr>
        <w:t xml:space="preserve">The </w:t>
      </w:r>
      <w:r w:rsidR="009A4890" w:rsidRPr="007B73E6">
        <w:rPr>
          <w:sz w:val="20"/>
        </w:rPr>
        <w:t xml:space="preserve">Service Provider </w:t>
      </w:r>
      <w:r w:rsidRPr="007B73E6">
        <w:rPr>
          <w:sz w:val="20"/>
        </w:rPr>
        <w:t xml:space="preserve">shall not export any Beneficiary Personal Data outside the country where </w:t>
      </w:r>
      <w:r w:rsidR="000F5018">
        <w:rPr>
          <w:sz w:val="20"/>
        </w:rPr>
        <w:t>SCI</w:t>
      </w:r>
      <w:r w:rsidRPr="007B73E6">
        <w:rPr>
          <w:sz w:val="20"/>
        </w:rPr>
        <w:t xml:space="preserve"> has requested the Services be provided under th</w:t>
      </w:r>
      <w:r w:rsidR="009A4890" w:rsidRPr="007B73E6">
        <w:rPr>
          <w:sz w:val="20"/>
        </w:rPr>
        <w:t>is</w:t>
      </w:r>
      <w:r w:rsidRPr="007B73E6">
        <w:rPr>
          <w:sz w:val="20"/>
        </w:rPr>
        <w:t xml:space="preserve"> Agreement except with the express written consent of </w:t>
      </w:r>
      <w:r w:rsidR="000F5018">
        <w:rPr>
          <w:sz w:val="20"/>
        </w:rPr>
        <w:t>SCI</w:t>
      </w:r>
      <w:r w:rsidRPr="007B73E6">
        <w:rPr>
          <w:sz w:val="20"/>
        </w:rPr>
        <w:t xml:space="preserve">, and subject to agreement with </w:t>
      </w:r>
      <w:r w:rsidR="000F5018">
        <w:rPr>
          <w:sz w:val="20"/>
        </w:rPr>
        <w:t>SCI</w:t>
      </w:r>
      <w:r w:rsidRPr="007B73E6">
        <w:rPr>
          <w:sz w:val="20"/>
        </w:rPr>
        <w:t xml:space="preserve"> as to any additional steps required for lawful export of the data. </w:t>
      </w:r>
    </w:p>
    <w:p w14:paraId="7E2C1570" w14:textId="7EFE567F" w:rsidR="00C91407" w:rsidRPr="007B73E6" w:rsidRDefault="00C91407" w:rsidP="00F42A0C">
      <w:pPr>
        <w:pStyle w:val="FWBL2"/>
        <w:numPr>
          <w:ilvl w:val="1"/>
          <w:numId w:val="16"/>
        </w:numPr>
        <w:ind w:left="720"/>
        <w:rPr>
          <w:sz w:val="20"/>
        </w:rPr>
      </w:pPr>
      <w:r w:rsidRPr="007B73E6">
        <w:rPr>
          <w:sz w:val="20"/>
        </w:rPr>
        <w:t xml:space="preserve">The </w:t>
      </w:r>
      <w:r w:rsidR="009A4890" w:rsidRPr="007B73E6">
        <w:rPr>
          <w:sz w:val="20"/>
        </w:rPr>
        <w:t xml:space="preserve">Service Provider </w:t>
      </w:r>
      <w:r w:rsidRPr="007B73E6">
        <w:rPr>
          <w:sz w:val="20"/>
        </w:rPr>
        <w:t xml:space="preserve">will make available to </w:t>
      </w:r>
      <w:r w:rsidR="000F5018">
        <w:rPr>
          <w:sz w:val="20"/>
        </w:rPr>
        <w:t>SCI</w:t>
      </w:r>
      <w:r w:rsidRPr="007B73E6">
        <w:rPr>
          <w:sz w:val="20"/>
        </w:rPr>
        <w:t>, on request, all information necessary to demonstrate compliance with this clause</w:t>
      </w:r>
      <w:r w:rsidR="009A4890" w:rsidRPr="007B73E6">
        <w:rPr>
          <w:sz w:val="20"/>
        </w:rPr>
        <w:t xml:space="preserve"> </w:t>
      </w:r>
      <w:r w:rsidR="009A4890" w:rsidRPr="00CA16F9">
        <w:rPr>
          <w:sz w:val="20"/>
        </w:rPr>
        <w:fldChar w:fldCharType="begin"/>
      </w:r>
      <w:r w:rsidR="009A4890" w:rsidRPr="007B73E6">
        <w:rPr>
          <w:sz w:val="20"/>
        </w:rPr>
        <w:instrText xml:space="preserve"> REF _Ref75463492 \n \h </w:instrText>
      </w:r>
      <w:r w:rsidR="007B73E6">
        <w:rPr>
          <w:sz w:val="20"/>
        </w:rPr>
        <w:instrText xml:space="preserve"> \* MERGEFORMAT </w:instrText>
      </w:r>
      <w:r w:rsidR="009A4890" w:rsidRPr="00CA16F9">
        <w:rPr>
          <w:sz w:val="20"/>
        </w:rPr>
      </w:r>
      <w:r w:rsidR="009A4890" w:rsidRPr="00CA16F9">
        <w:rPr>
          <w:sz w:val="20"/>
        </w:rPr>
        <w:fldChar w:fldCharType="separate"/>
      </w:r>
      <w:r w:rsidR="009A4890" w:rsidRPr="007B73E6">
        <w:rPr>
          <w:sz w:val="20"/>
        </w:rPr>
        <w:t>12</w:t>
      </w:r>
      <w:r w:rsidR="009A4890" w:rsidRPr="00CA16F9">
        <w:rPr>
          <w:sz w:val="20"/>
        </w:rPr>
        <w:fldChar w:fldCharType="end"/>
      </w:r>
      <w:r w:rsidRPr="007B73E6">
        <w:rPr>
          <w:sz w:val="20"/>
        </w:rPr>
        <w:t xml:space="preserve">, including allowing for, and contributing to, audits by </w:t>
      </w:r>
      <w:r w:rsidR="000F5018">
        <w:rPr>
          <w:sz w:val="20"/>
        </w:rPr>
        <w:t>SCI</w:t>
      </w:r>
      <w:r w:rsidRPr="007B73E6">
        <w:rPr>
          <w:sz w:val="20"/>
        </w:rPr>
        <w:t xml:space="preserve"> (or</w:t>
      </w:r>
      <w:r w:rsidR="00497A73" w:rsidRPr="007B73E6">
        <w:rPr>
          <w:sz w:val="20"/>
        </w:rPr>
        <w:t xml:space="preserve"> its authorised representative)</w:t>
      </w:r>
    </w:p>
    <w:p w14:paraId="272A4906" w14:textId="455EC383" w:rsidR="00C91407" w:rsidRPr="007B73E6" w:rsidRDefault="00C91407" w:rsidP="00F42A0C">
      <w:pPr>
        <w:pStyle w:val="FWBL2"/>
        <w:numPr>
          <w:ilvl w:val="1"/>
          <w:numId w:val="16"/>
        </w:numPr>
        <w:ind w:left="720"/>
        <w:rPr>
          <w:sz w:val="20"/>
        </w:rPr>
      </w:pPr>
      <w:r w:rsidRPr="007B73E6">
        <w:rPr>
          <w:sz w:val="20"/>
        </w:rPr>
        <w:t xml:space="preserve">In processing the Beneficiary Personal Data, the </w:t>
      </w:r>
      <w:r w:rsidR="009A4890" w:rsidRPr="007B73E6">
        <w:rPr>
          <w:sz w:val="20"/>
        </w:rPr>
        <w:t xml:space="preserve">Service Provider </w:t>
      </w:r>
      <w:r w:rsidRPr="007B73E6">
        <w:rPr>
          <w:sz w:val="20"/>
        </w:rPr>
        <w:t xml:space="preserve">shall comply with any other relevant requirements under Privacy Laws applicable to the </w:t>
      </w:r>
      <w:r w:rsidR="009A4890" w:rsidRPr="007B73E6">
        <w:rPr>
          <w:sz w:val="20"/>
        </w:rPr>
        <w:t>Service Provider</w:t>
      </w:r>
      <w:r w:rsidRPr="007B73E6">
        <w:rPr>
          <w:sz w:val="20"/>
        </w:rPr>
        <w:t xml:space="preserve">. The </w:t>
      </w:r>
      <w:r w:rsidR="009A4890" w:rsidRPr="007B73E6">
        <w:rPr>
          <w:sz w:val="20"/>
        </w:rPr>
        <w:t xml:space="preserve">Service Provider </w:t>
      </w:r>
      <w:r w:rsidRPr="007B73E6">
        <w:rPr>
          <w:sz w:val="20"/>
        </w:rPr>
        <w:t>confirms that no requirement under this Agreement is inconsistent with its obligations under Privacy Laws applicable to it.</w:t>
      </w:r>
    </w:p>
    <w:p w14:paraId="1C4030F1" w14:textId="5F7F4BE9" w:rsidR="00C91407" w:rsidRPr="007B73E6" w:rsidRDefault="00C91407" w:rsidP="00F42A0C">
      <w:pPr>
        <w:pStyle w:val="FWBL2"/>
        <w:numPr>
          <w:ilvl w:val="1"/>
          <w:numId w:val="16"/>
        </w:numPr>
        <w:ind w:left="720"/>
        <w:rPr>
          <w:sz w:val="20"/>
        </w:rPr>
      </w:pPr>
      <w:bookmarkStart w:id="44" w:name="_Ref75463192"/>
      <w:r w:rsidRPr="007B73E6">
        <w:rPr>
          <w:sz w:val="20"/>
        </w:rPr>
        <w:t xml:space="preserve">The particulars of Personal Data to be processed by the </w:t>
      </w:r>
      <w:r w:rsidR="009A4890" w:rsidRPr="007B73E6">
        <w:rPr>
          <w:sz w:val="20"/>
        </w:rPr>
        <w:t>Service Provider</w:t>
      </w:r>
      <w:r w:rsidR="00C229C3" w:rsidRPr="007B73E6">
        <w:rPr>
          <w:rStyle w:val="FootnoteReference"/>
          <w:sz w:val="20"/>
        </w:rPr>
        <w:footnoteReference w:id="2"/>
      </w:r>
      <w:r w:rsidRPr="007B73E6">
        <w:rPr>
          <w:sz w:val="20"/>
        </w:rPr>
        <w:t>:</w:t>
      </w:r>
      <w:bookmarkEnd w:id="44"/>
    </w:p>
    <w:p w14:paraId="65A24525" w14:textId="77777777" w:rsidR="00C91407" w:rsidRPr="007B73E6" w:rsidRDefault="00C91407" w:rsidP="00C91407">
      <w:pPr>
        <w:spacing w:before="160" w:after="160"/>
        <w:ind w:left="360"/>
        <w:jc w:val="both"/>
        <w:rPr>
          <w:rFonts w:eastAsia="MS Mincho"/>
          <w:sz w:val="20"/>
          <w:szCs w:val="20"/>
          <w:lang w:eastAsia="zh-CN"/>
        </w:rPr>
      </w:pPr>
      <w:r w:rsidRPr="007B73E6">
        <w:rPr>
          <w:rFonts w:eastAsia="MS Mincho"/>
          <w:b/>
          <w:bCs/>
          <w:sz w:val="20"/>
          <w:szCs w:val="20"/>
          <w:lang w:eastAsia="zh-CN"/>
        </w:rPr>
        <w:t>Data Subjects:</w:t>
      </w:r>
      <w:r w:rsidRPr="007B73E6">
        <w:rPr>
          <w:rFonts w:eastAsia="MS Mincho"/>
          <w:sz w:val="20"/>
          <w:szCs w:val="20"/>
          <w:lang w:eastAsia="zh-CN"/>
        </w:rPr>
        <w:t xml:space="preserve">  Beneficiaries (as defined in this Agreement) </w:t>
      </w:r>
    </w:p>
    <w:p w14:paraId="1D43941B" w14:textId="319002E3" w:rsidR="00C91407" w:rsidRPr="007B73E6" w:rsidRDefault="00C91407" w:rsidP="00C91407">
      <w:pPr>
        <w:spacing w:before="160" w:after="160"/>
        <w:ind w:left="360"/>
        <w:jc w:val="both"/>
        <w:rPr>
          <w:rFonts w:eastAsia="MS Mincho"/>
          <w:sz w:val="20"/>
          <w:szCs w:val="20"/>
          <w:lang w:eastAsia="zh-CN"/>
        </w:rPr>
      </w:pPr>
      <w:r w:rsidRPr="007B73E6">
        <w:rPr>
          <w:rFonts w:eastAsia="MS Mincho"/>
          <w:b/>
          <w:bCs/>
          <w:sz w:val="20"/>
          <w:szCs w:val="20"/>
          <w:lang w:eastAsia="zh-CN"/>
        </w:rPr>
        <w:t xml:space="preserve">Categories of Personal Data: </w:t>
      </w:r>
      <w:r w:rsidR="009A4890" w:rsidRPr="00697CE5">
        <w:rPr>
          <w:rFonts w:eastAsia="MS Mincho"/>
          <w:sz w:val="20"/>
          <w:szCs w:val="20"/>
          <w:highlight w:val="yellow"/>
          <w:lang w:eastAsia="zh-CN"/>
        </w:rPr>
        <w:t>{</w:t>
      </w:r>
      <w:r w:rsidRPr="00697CE5">
        <w:rPr>
          <w:rFonts w:eastAsia="MS Mincho"/>
          <w:sz w:val="20"/>
          <w:szCs w:val="20"/>
          <w:highlight w:val="yellow"/>
          <w:lang w:eastAsia="zh-CN"/>
        </w:rPr>
        <w:t>list e.g. name, DOB, address, payroll number, bank details, etc}</w:t>
      </w:r>
    </w:p>
    <w:p w14:paraId="375033E4" w14:textId="20CA2FDA" w:rsidR="00C91407" w:rsidRPr="001A6340" w:rsidRDefault="00C91407" w:rsidP="002D3584">
      <w:pPr>
        <w:spacing w:before="160" w:after="160"/>
        <w:ind w:left="360"/>
        <w:jc w:val="both"/>
        <w:rPr>
          <w:rFonts w:eastAsia="MS Mincho"/>
          <w:sz w:val="20"/>
          <w:szCs w:val="20"/>
          <w:lang w:eastAsia="zh-CN"/>
        </w:rPr>
      </w:pPr>
      <w:r w:rsidRPr="007B73E6">
        <w:rPr>
          <w:rFonts w:eastAsia="MS Mincho"/>
          <w:b/>
          <w:bCs/>
          <w:sz w:val="20"/>
          <w:szCs w:val="20"/>
          <w:lang w:eastAsia="zh-CN"/>
        </w:rPr>
        <w:lastRenderedPageBreak/>
        <w:t xml:space="preserve">Sensitive Personal Data: </w:t>
      </w:r>
      <w:r w:rsidR="009A4890" w:rsidRPr="001A6340">
        <w:rPr>
          <w:rFonts w:eastAsia="MS Mincho"/>
          <w:sz w:val="20"/>
          <w:szCs w:val="20"/>
          <w:lang w:eastAsia="zh-CN"/>
        </w:rPr>
        <w:t>{</w:t>
      </w:r>
      <w:r w:rsidRPr="0027354F">
        <w:rPr>
          <w:rFonts w:eastAsia="MS Mincho"/>
          <w:sz w:val="20"/>
          <w:szCs w:val="20"/>
          <w:highlight w:val="yellow"/>
          <w:lang w:eastAsia="zh-CN"/>
        </w:rPr>
        <w:t xml:space="preserve">list </w:t>
      </w:r>
      <w:r w:rsidRPr="0027354F">
        <w:rPr>
          <w:rFonts w:eastAsia="MS Mincho"/>
          <w:i/>
          <w:iCs/>
          <w:sz w:val="20"/>
          <w:szCs w:val="20"/>
          <w:highlight w:val="yellow"/>
          <w:lang w:eastAsia="zh-CN"/>
        </w:rPr>
        <w:t xml:space="preserve">here if the </w:t>
      </w:r>
      <w:r w:rsidR="009A4890" w:rsidRPr="0027354F">
        <w:rPr>
          <w:rFonts w:eastAsia="MS Mincho"/>
          <w:i/>
          <w:iCs/>
          <w:sz w:val="20"/>
          <w:szCs w:val="20"/>
          <w:highlight w:val="yellow"/>
          <w:lang w:eastAsia="zh-CN"/>
        </w:rPr>
        <w:t>Service Provider</w:t>
      </w:r>
      <w:r w:rsidRPr="0027354F">
        <w:rPr>
          <w:rFonts w:eastAsia="MS Mincho"/>
          <w:i/>
          <w:iCs/>
          <w:sz w:val="20"/>
          <w:szCs w:val="20"/>
          <w:highlight w:val="yellow"/>
          <w:lang w:eastAsia="zh-CN"/>
        </w:rPr>
        <w:t xml:space="preserve"> will process any sensitive personal data on: e</w:t>
      </w:r>
      <w:r w:rsidR="009A4890" w:rsidRPr="0027354F">
        <w:rPr>
          <w:rFonts w:eastAsia="MS Mincho"/>
          <w:i/>
          <w:iCs/>
          <w:sz w:val="20"/>
          <w:szCs w:val="20"/>
          <w:highlight w:val="yellow"/>
          <w:lang w:eastAsia="zh-CN"/>
        </w:rPr>
        <w:t>.</w:t>
      </w:r>
      <w:r w:rsidRPr="0027354F">
        <w:rPr>
          <w:rFonts w:eastAsia="MS Mincho"/>
          <w:i/>
          <w:iCs/>
          <w:sz w:val="20"/>
          <w:szCs w:val="20"/>
          <w:highlight w:val="yellow"/>
          <w:lang w:eastAsia="zh-CN"/>
        </w:rPr>
        <w:t>g. biometric data (fingerprint data)</w:t>
      </w:r>
      <w:r w:rsidR="009A4890" w:rsidRPr="0027354F">
        <w:rPr>
          <w:rFonts w:eastAsia="MS Mincho"/>
          <w:i/>
          <w:iCs/>
          <w:sz w:val="20"/>
          <w:szCs w:val="20"/>
          <w:highlight w:val="yellow"/>
          <w:lang w:eastAsia="zh-CN"/>
        </w:rPr>
        <w:t>,</w:t>
      </w:r>
      <w:r w:rsidRPr="0027354F">
        <w:rPr>
          <w:rFonts w:eastAsia="MS Mincho"/>
          <w:i/>
          <w:iCs/>
          <w:sz w:val="20"/>
          <w:szCs w:val="20"/>
          <w:highlight w:val="yellow"/>
          <w:lang w:eastAsia="zh-CN"/>
        </w:rPr>
        <w:t xml:space="preserve"> data </w:t>
      </w:r>
      <w:r w:rsidR="009A4890" w:rsidRPr="0027354F">
        <w:rPr>
          <w:rFonts w:eastAsia="MS Mincho"/>
          <w:i/>
          <w:iCs/>
          <w:sz w:val="20"/>
          <w:szCs w:val="20"/>
          <w:highlight w:val="yellow"/>
          <w:lang w:eastAsia="zh-CN"/>
        </w:rPr>
        <w:t xml:space="preserve">on </w:t>
      </w:r>
      <w:r w:rsidRPr="0027354F">
        <w:rPr>
          <w:rFonts w:eastAsia="MS Mincho"/>
          <w:i/>
          <w:iCs/>
          <w:sz w:val="20"/>
          <w:szCs w:val="20"/>
          <w:highlight w:val="yellow"/>
          <w:lang w:eastAsia="zh-CN"/>
        </w:rPr>
        <w:t>race, religion, health, religious beliefs, criminal convictions, genetic data, or Trade Union Membership</w:t>
      </w:r>
      <w:r w:rsidR="009A4890" w:rsidRPr="007B73E6">
        <w:rPr>
          <w:rFonts w:eastAsia="MS Mincho"/>
          <w:sz w:val="20"/>
          <w:szCs w:val="20"/>
          <w:lang w:eastAsia="zh-CN"/>
        </w:rPr>
        <w:t>}</w:t>
      </w:r>
    </w:p>
    <w:p w14:paraId="5BC5DF23" w14:textId="4FCA6E52" w:rsidR="003E2041" w:rsidRPr="007B73E6" w:rsidRDefault="00A94003" w:rsidP="00F42A0C">
      <w:pPr>
        <w:pStyle w:val="FWBL1"/>
        <w:numPr>
          <w:ilvl w:val="0"/>
          <w:numId w:val="16"/>
        </w:numPr>
        <w:rPr>
          <w:sz w:val="20"/>
        </w:rPr>
      </w:pPr>
      <w:bookmarkStart w:id="45" w:name="_Ref75720069"/>
      <w:r w:rsidRPr="007B73E6">
        <w:rPr>
          <w:sz w:val="20"/>
        </w:rPr>
        <w:t>Liabilities a</w:t>
      </w:r>
      <w:r w:rsidR="00397436" w:rsidRPr="007B73E6">
        <w:rPr>
          <w:sz w:val="20"/>
        </w:rPr>
        <w:t xml:space="preserve">nd </w:t>
      </w:r>
      <w:bookmarkEnd w:id="42"/>
      <w:bookmarkEnd w:id="43"/>
      <w:bookmarkEnd w:id="45"/>
      <w:r w:rsidR="007B73E6" w:rsidRPr="007B73E6">
        <w:rPr>
          <w:sz w:val="20"/>
        </w:rPr>
        <w:t>Indemnities</w:t>
      </w:r>
    </w:p>
    <w:p w14:paraId="3C81EE2B" w14:textId="31FB134D" w:rsidR="003512E2" w:rsidRPr="007B73E6" w:rsidRDefault="003512E2" w:rsidP="00F42A0C">
      <w:pPr>
        <w:pStyle w:val="FWBL2"/>
        <w:numPr>
          <w:ilvl w:val="1"/>
          <w:numId w:val="16"/>
        </w:numPr>
        <w:ind w:left="720"/>
        <w:rPr>
          <w:sz w:val="20"/>
        </w:rPr>
      </w:pPr>
      <w:bookmarkStart w:id="46" w:name="_Ref75718962"/>
      <w:r w:rsidRPr="007B73E6">
        <w:rPr>
          <w:sz w:val="20"/>
        </w:rPr>
        <w:t xml:space="preserve">The </w:t>
      </w:r>
      <w:r w:rsidR="009A4890" w:rsidRPr="007B73E6">
        <w:rPr>
          <w:sz w:val="20"/>
        </w:rPr>
        <w:t xml:space="preserve">Service Provider </w:t>
      </w:r>
      <w:r w:rsidRPr="007B73E6">
        <w:rPr>
          <w:sz w:val="20"/>
        </w:rPr>
        <w:t xml:space="preserve">shall keep SCI indemnified in full against all costs, expenses, damages and losses (whether direct or indirect), including </w:t>
      </w:r>
      <w:r w:rsidR="00421D22" w:rsidRPr="007B73E6">
        <w:rPr>
          <w:sz w:val="20"/>
        </w:rPr>
        <w:t xml:space="preserve">but not limited to </w:t>
      </w:r>
      <w:r w:rsidRPr="007B73E6">
        <w:rPr>
          <w:sz w:val="20"/>
        </w:rPr>
        <w:t xml:space="preserve">any </w:t>
      </w:r>
      <w:r w:rsidR="00AC4124">
        <w:rPr>
          <w:sz w:val="20"/>
        </w:rPr>
        <w:t xml:space="preserve">full or partial </w:t>
      </w:r>
      <w:r w:rsidR="00A44A1E" w:rsidRPr="007B73E6">
        <w:rPr>
          <w:sz w:val="20"/>
        </w:rPr>
        <w:t>loss of</w:t>
      </w:r>
      <w:r w:rsidR="00AC4124">
        <w:rPr>
          <w:sz w:val="20"/>
        </w:rPr>
        <w:t xml:space="preserve"> any amount of the</w:t>
      </w:r>
      <w:r w:rsidR="00A44A1E" w:rsidRPr="007B73E6">
        <w:rPr>
          <w:sz w:val="20"/>
        </w:rPr>
        <w:t xml:space="preserve"> Beneficiary Funds, </w:t>
      </w:r>
      <w:r w:rsidRPr="007B73E6">
        <w:rPr>
          <w:sz w:val="20"/>
        </w:rPr>
        <w:t xml:space="preserve">interest, penalties, and legal and other professional fees and expenses awarded against or incurred or paid by </w:t>
      </w:r>
      <w:r w:rsidR="000F5018">
        <w:rPr>
          <w:sz w:val="20"/>
        </w:rPr>
        <w:t>SCI</w:t>
      </w:r>
      <w:r w:rsidRPr="007B73E6">
        <w:rPr>
          <w:sz w:val="20"/>
        </w:rPr>
        <w:t xml:space="preserve"> as a result of or in connection with:</w:t>
      </w:r>
      <w:bookmarkEnd w:id="46"/>
    </w:p>
    <w:p w14:paraId="0D5FC286" w14:textId="39AF46D1" w:rsidR="00D61024" w:rsidRPr="007B73E6" w:rsidRDefault="00D61024" w:rsidP="00F42A0C">
      <w:pPr>
        <w:pStyle w:val="FWBL31"/>
        <w:numPr>
          <w:ilvl w:val="2"/>
          <w:numId w:val="16"/>
        </w:numPr>
        <w:rPr>
          <w:sz w:val="20"/>
        </w:rPr>
      </w:pPr>
      <w:r w:rsidRPr="007B73E6">
        <w:rPr>
          <w:sz w:val="20"/>
        </w:rPr>
        <w:t xml:space="preserve">the Service Provider’s </w:t>
      </w:r>
      <w:r w:rsidR="00A44A1E" w:rsidRPr="007B73E6">
        <w:rPr>
          <w:sz w:val="20"/>
        </w:rPr>
        <w:t xml:space="preserve">and/or its employees, agents or subcontractors’ </w:t>
      </w:r>
      <w:r w:rsidRPr="007B73E6">
        <w:rPr>
          <w:sz w:val="20"/>
        </w:rPr>
        <w:t xml:space="preserve">breach or negligent performance or non-performance of this Agreement; </w:t>
      </w:r>
    </w:p>
    <w:p w14:paraId="025E1025" w14:textId="35588909" w:rsidR="00397436" w:rsidRPr="007B73E6" w:rsidRDefault="00397436" w:rsidP="00F42A0C">
      <w:pPr>
        <w:pStyle w:val="FWBL31"/>
        <w:numPr>
          <w:ilvl w:val="2"/>
          <w:numId w:val="16"/>
        </w:numPr>
        <w:rPr>
          <w:sz w:val="20"/>
        </w:rPr>
      </w:pPr>
      <w:r w:rsidRPr="007B73E6">
        <w:rPr>
          <w:sz w:val="20"/>
        </w:rPr>
        <w:t>any infringement of any third party</w:t>
      </w:r>
      <w:r w:rsidR="006C4003" w:rsidRPr="007B73E6">
        <w:rPr>
          <w:sz w:val="20"/>
        </w:rPr>
        <w:t>’</w:t>
      </w:r>
      <w:r w:rsidRPr="007B73E6">
        <w:rPr>
          <w:sz w:val="20"/>
        </w:rPr>
        <w:t xml:space="preserve">s Intellectual Property Rights or other rights arising out of the use or supply of the products of the Services; </w:t>
      </w:r>
    </w:p>
    <w:p w14:paraId="3CDBC4EB" w14:textId="0246B590" w:rsidR="00D61024" w:rsidRPr="007B73E6" w:rsidRDefault="00D61024" w:rsidP="00F42A0C">
      <w:pPr>
        <w:pStyle w:val="FWBL31"/>
        <w:numPr>
          <w:ilvl w:val="2"/>
          <w:numId w:val="16"/>
        </w:numPr>
        <w:rPr>
          <w:sz w:val="20"/>
        </w:rPr>
      </w:pPr>
      <w:r w:rsidRPr="007B73E6">
        <w:rPr>
          <w:sz w:val="20"/>
        </w:rPr>
        <w:t xml:space="preserve">any claim made against SCI by a third party arising out of or in connection with the provision of </w:t>
      </w:r>
      <w:r w:rsidR="00421D22" w:rsidRPr="007B73E6">
        <w:rPr>
          <w:sz w:val="20"/>
        </w:rPr>
        <w:t xml:space="preserve">the </w:t>
      </w:r>
      <w:r w:rsidRPr="007B73E6">
        <w:rPr>
          <w:sz w:val="20"/>
        </w:rPr>
        <w:t>Services, to the extent that such claim arises out of the breach, negligent performance or failure or delay in performance of this Agreement by the Service Provider, its employees, agents or subcontractors;</w:t>
      </w:r>
    </w:p>
    <w:p w14:paraId="7C104493" w14:textId="1D4ABEA5" w:rsidR="00397436" w:rsidRPr="007B73E6" w:rsidRDefault="00D61024" w:rsidP="00F42A0C">
      <w:pPr>
        <w:pStyle w:val="FWBL31"/>
        <w:numPr>
          <w:ilvl w:val="2"/>
          <w:numId w:val="16"/>
        </w:numPr>
        <w:rPr>
          <w:sz w:val="20"/>
        </w:rPr>
      </w:pPr>
      <w:r w:rsidRPr="007B73E6">
        <w:rPr>
          <w:sz w:val="20"/>
        </w:rPr>
        <w:t xml:space="preserve">any claim made against SCI by a third party for death, personal injury or damage to property arising out of or in connection with the provision of </w:t>
      </w:r>
      <w:r w:rsidR="00421D22" w:rsidRPr="007B73E6">
        <w:rPr>
          <w:sz w:val="20"/>
        </w:rPr>
        <w:t xml:space="preserve">the </w:t>
      </w:r>
      <w:r w:rsidRPr="007B73E6">
        <w:rPr>
          <w:sz w:val="20"/>
        </w:rPr>
        <w:t>Services, to the extent that such claim arises out of the breach, negligent performance or failure or delay in performance of this Agreement by the Service Provider, its employees, agents or subcontractors</w:t>
      </w:r>
      <w:r w:rsidR="00397436" w:rsidRPr="007B73E6">
        <w:rPr>
          <w:sz w:val="20"/>
        </w:rPr>
        <w:t>.</w:t>
      </w:r>
    </w:p>
    <w:p w14:paraId="1723C413" w14:textId="51FA9840" w:rsidR="001B1903" w:rsidRPr="007B73E6" w:rsidRDefault="001B1903" w:rsidP="00F42A0C">
      <w:pPr>
        <w:pStyle w:val="FWBL2"/>
        <w:numPr>
          <w:ilvl w:val="1"/>
          <w:numId w:val="16"/>
        </w:numPr>
        <w:ind w:left="720"/>
        <w:rPr>
          <w:sz w:val="20"/>
        </w:rPr>
      </w:pPr>
      <w:r w:rsidRPr="007B73E6">
        <w:rPr>
          <w:sz w:val="20"/>
        </w:rPr>
        <w:t xml:space="preserve">Notwithstanding </w:t>
      </w:r>
      <w:r w:rsidR="00421D22" w:rsidRPr="007B73E6">
        <w:rPr>
          <w:sz w:val="20"/>
        </w:rPr>
        <w:t>any other provision of this Agreement to the contrary</w:t>
      </w:r>
      <w:r w:rsidRPr="007B73E6">
        <w:rPr>
          <w:sz w:val="20"/>
        </w:rPr>
        <w:t>, in no event shall a Party be liable to the other for any claims arising out of or relating to loss of revenue, loss of profits</w:t>
      </w:r>
      <w:r w:rsidR="000C5974" w:rsidRPr="007B73E6">
        <w:rPr>
          <w:sz w:val="20"/>
        </w:rPr>
        <w:t xml:space="preserve"> or business opportunities</w:t>
      </w:r>
      <w:r w:rsidRPr="007B73E6">
        <w:rPr>
          <w:sz w:val="20"/>
        </w:rPr>
        <w:t>, any incidental, punitive, indirect or consequential damages</w:t>
      </w:r>
      <w:r w:rsidR="00D61024" w:rsidRPr="007B73E6">
        <w:rPr>
          <w:sz w:val="20"/>
        </w:rPr>
        <w:t>, whether under contract, tort or otherwise</w:t>
      </w:r>
      <w:r w:rsidRPr="007B73E6">
        <w:rPr>
          <w:sz w:val="20"/>
        </w:rPr>
        <w:t>.</w:t>
      </w:r>
      <w:r w:rsidR="000C5974" w:rsidRPr="007B73E6">
        <w:rPr>
          <w:sz w:val="20"/>
        </w:rPr>
        <w:t xml:space="preserve"> Nothing in this Agreement shall limit or exclude either Party</w:t>
      </w:r>
      <w:r w:rsidR="006C4003" w:rsidRPr="007B73E6">
        <w:rPr>
          <w:sz w:val="20"/>
        </w:rPr>
        <w:t>’</w:t>
      </w:r>
      <w:r w:rsidR="000C5974" w:rsidRPr="007B73E6">
        <w:rPr>
          <w:sz w:val="20"/>
        </w:rPr>
        <w:t>s liability:</w:t>
      </w:r>
    </w:p>
    <w:p w14:paraId="67494B8E" w14:textId="77777777" w:rsidR="000C5974" w:rsidRPr="007B73E6" w:rsidRDefault="000C5974" w:rsidP="00F42A0C">
      <w:pPr>
        <w:pStyle w:val="FWBL31"/>
        <w:numPr>
          <w:ilvl w:val="2"/>
          <w:numId w:val="16"/>
        </w:numPr>
        <w:rPr>
          <w:sz w:val="20"/>
        </w:rPr>
      </w:pPr>
      <w:r w:rsidRPr="007B73E6">
        <w:rPr>
          <w:sz w:val="20"/>
        </w:rPr>
        <w:t>for any loss to the extent it is caused by fraud, dishonesty or deceit;</w:t>
      </w:r>
    </w:p>
    <w:p w14:paraId="4F8FD48D" w14:textId="55B584F1" w:rsidR="000C5974" w:rsidRPr="007B73E6" w:rsidRDefault="000C5974" w:rsidP="00F42A0C">
      <w:pPr>
        <w:pStyle w:val="FWBL31"/>
        <w:numPr>
          <w:ilvl w:val="2"/>
          <w:numId w:val="16"/>
        </w:numPr>
        <w:rPr>
          <w:sz w:val="20"/>
        </w:rPr>
      </w:pPr>
      <w:r w:rsidRPr="007B73E6">
        <w:rPr>
          <w:sz w:val="20"/>
        </w:rPr>
        <w:t>for death or personal injury caused by its (or its agents</w:t>
      </w:r>
      <w:r w:rsidR="006C4003" w:rsidRPr="007B73E6">
        <w:rPr>
          <w:sz w:val="20"/>
        </w:rPr>
        <w:t>’</w:t>
      </w:r>
      <w:r w:rsidR="002B210C" w:rsidRPr="007B73E6">
        <w:rPr>
          <w:sz w:val="20"/>
        </w:rPr>
        <w:t>)</w:t>
      </w:r>
      <w:r w:rsidRPr="007B73E6">
        <w:rPr>
          <w:sz w:val="20"/>
        </w:rPr>
        <w:t xml:space="preserve"> negligence; or</w:t>
      </w:r>
    </w:p>
    <w:p w14:paraId="5DA72F12" w14:textId="53D8E8F8" w:rsidR="000C5974" w:rsidRPr="007B73E6" w:rsidRDefault="000C5974" w:rsidP="00F42A0C">
      <w:pPr>
        <w:pStyle w:val="FWBL31"/>
        <w:numPr>
          <w:ilvl w:val="2"/>
          <w:numId w:val="16"/>
        </w:numPr>
        <w:rPr>
          <w:sz w:val="20"/>
        </w:rPr>
      </w:pPr>
      <w:r w:rsidRPr="007B73E6">
        <w:rPr>
          <w:sz w:val="20"/>
        </w:rPr>
        <w:t xml:space="preserve">that may not otherwise be limited or excluded by applicable law.  </w:t>
      </w:r>
    </w:p>
    <w:p w14:paraId="5225CC5E" w14:textId="2A77C15F" w:rsidR="00397436" w:rsidRPr="007B73E6" w:rsidRDefault="00397436" w:rsidP="00F42A0C">
      <w:pPr>
        <w:pStyle w:val="FWBL2"/>
        <w:numPr>
          <w:ilvl w:val="1"/>
          <w:numId w:val="16"/>
        </w:numPr>
        <w:ind w:left="720"/>
        <w:rPr>
          <w:sz w:val="20"/>
        </w:rPr>
      </w:pPr>
      <w:r w:rsidRPr="007B73E6">
        <w:rPr>
          <w:sz w:val="20"/>
        </w:rPr>
        <w:t>All indemnities contained within this Agreement shall survive the termination of this Agreement, howsoever occurring.</w:t>
      </w:r>
    </w:p>
    <w:p w14:paraId="4F421C0C" w14:textId="22EB23FB" w:rsidR="00121466" w:rsidRPr="007B73E6" w:rsidRDefault="00121466" w:rsidP="00F42A0C">
      <w:pPr>
        <w:pStyle w:val="FWBL1"/>
        <w:numPr>
          <w:ilvl w:val="0"/>
          <w:numId w:val="16"/>
        </w:numPr>
        <w:rPr>
          <w:sz w:val="20"/>
        </w:rPr>
      </w:pPr>
      <w:r w:rsidRPr="007B73E6">
        <w:rPr>
          <w:sz w:val="20"/>
        </w:rPr>
        <w:t>Insurance</w:t>
      </w:r>
      <w:r w:rsidR="007B226F">
        <w:rPr>
          <w:sz w:val="20"/>
        </w:rPr>
        <w:t xml:space="preserve"> and Guarantee</w:t>
      </w:r>
    </w:p>
    <w:p w14:paraId="033A1D8E" w14:textId="66C5FC59" w:rsidR="00121466" w:rsidRDefault="00121466" w:rsidP="00F42A0C">
      <w:pPr>
        <w:pStyle w:val="FWBL2"/>
        <w:numPr>
          <w:ilvl w:val="1"/>
          <w:numId w:val="16"/>
        </w:numPr>
        <w:ind w:left="720"/>
        <w:rPr>
          <w:sz w:val="20"/>
        </w:rPr>
      </w:pPr>
      <w:r w:rsidRPr="007B73E6">
        <w:rPr>
          <w:sz w:val="20"/>
        </w:rPr>
        <w:t xml:space="preserve">The Service Provider </w:t>
      </w:r>
      <w:r w:rsidR="00973716">
        <w:rPr>
          <w:sz w:val="20"/>
        </w:rPr>
        <w:t>shall</w:t>
      </w:r>
      <w:r w:rsidRPr="007B73E6">
        <w:rPr>
          <w:sz w:val="20"/>
        </w:rPr>
        <w:t xml:space="preserve"> ensure tha</w:t>
      </w:r>
      <w:r w:rsidR="007B226F">
        <w:rPr>
          <w:sz w:val="20"/>
        </w:rPr>
        <w:t xml:space="preserve">t it has in place and maintains for the duration of the Agreement a </w:t>
      </w:r>
      <w:r w:rsidRPr="007B73E6">
        <w:rPr>
          <w:sz w:val="20"/>
        </w:rPr>
        <w:t xml:space="preserve">policy of insurance </w:t>
      </w:r>
      <w:r w:rsidR="007B226F">
        <w:rPr>
          <w:sz w:val="20"/>
        </w:rPr>
        <w:t>compliant with applicable laws which provides</w:t>
      </w:r>
      <w:r w:rsidRPr="007B73E6">
        <w:rPr>
          <w:sz w:val="20"/>
        </w:rPr>
        <w:t xml:space="preserve"> </w:t>
      </w:r>
      <w:r w:rsidR="007B226F">
        <w:rPr>
          <w:sz w:val="20"/>
        </w:rPr>
        <w:t xml:space="preserve">an adequate </w:t>
      </w:r>
      <w:r w:rsidRPr="007B73E6">
        <w:rPr>
          <w:sz w:val="20"/>
        </w:rPr>
        <w:t>level of cover in respect of all risks which may be incurred by the Service Provider arising out of or in connection with the Services</w:t>
      </w:r>
      <w:r w:rsidR="007B226F">
        <w:rPr>
          <w:sz w:val="20"/>
        </w:rPr>
        <w:t xml:space="preserve"> </w:t>
      </w:r>
      <w:r w:rsidR="00973716">
        <w:rPr>
          <w:sz w:val="20"/>
        </w:rPr>
        <w:t>and which is sufficient to fully</w:t>
      </w:r>
      <w:r w:rsidR="007B226F">
        <w:rPr>
          <w:sz w:val="20"/>
        </w:rPr>
        <w:t xml:space="preserve"> indemnify SCI for any full or partial loss of funds. T</w:t>
      </w:r>
      <w:r w:rsidRPr="007B73E6">
        <w:rPr>
          <w:sz w:val="20"/>
        </w:rPr>
        <w:t>he Service Provider shall produce</w:t>
      </w:r>
      <w:r w:rsidR="00421D22" w:rsidRPr="007B73E6">
        <w:rPr>
          <w:sz w:val="20"/>
        </w:rPr>
        <w:t xml:space="preserve"> to SCI</w:t>
      </w:r>
      <w:r w:rsidRPr="007B73E6">
        <w:rPr>
          <w:sz w:val="20"/>
        </w:rPr>
        <w:t>, on demand</w:t>
      </w:r>
      <w:r w:rsidR="007B226F">
        <w:rPr>
          <w:sz w:val="20"/>
        </w:rPr>
        <w:t xml:space="preserve"> evidence of such insurance policy(ies)</w:t>
      </w:r>
      <w:r w:rsidRPr="007B73E6">
        <w:rPr>
          <w:sz w:val="20"/>
        </w:rPr>
        <w:t xml:space="preserve">. In the event that the Service Provider does not hold sufficient insurance, the Service Provider shall notify SCI and SCI may elect to exercise its rights (without prejudice to any other rights) under Clause </w:t>
      </w:r>
      <w:r w:rsidR="00421D22" w:rsidRPr="00CA16F9">
        <w:rPr>
          <w:sz w:val="20"/>
        </w:rPr>
        <w:fldChar w:fldCharType="begin"/>
      </w:r>
      <w:r w:rsidR="00421D22" w:rsidRPr="007B73E6">
        <w:rPr>
          <w:sz w:val="20"/>
        </w:rPr>
        <w:instrText xml:space="preserve"> REF _Ref75718878 \r \h </w:instrText>
      </w:r>
      <w:r w:rsidR="007B73E6">
        <w:rPr>
          <w:sz w:val="20"/>
        </w:rPr>
        <w:instrText xml:space="preserve"> \* MERGEFORMAT </w:instrText>
      </w:r>
      <w:r w:rsidR="00421D22" w:rsidRPr="00CA16F9">
        <w:rPr>
          <w:sz w:val="20"/>
        </w:rPr>
      </w:r>
      <w:r w:rsidR="00421D22" w:rsidRPr="00CA16F9">
        <w:rPr>
          <w:sz w:val="20"/>
        </w:rPr>
        <w:fldChar w:fldCharType="separate"/>
      </w:r>
      <w:r w:rsidR="007471EA" w:rsidRPr="007B73E6">
        <w:rPr>
          <w:sz w:val="20"/>
        </w:rPr>
        <w:t>16</w:t>
      </w:r>
      <w:r w:rsidR="00421D22" w:rsidRPr="00CA16F9">
        <w:rPr>
          <w:sz w:val="20"/>
        </w:rPr>
        <w:fldChar w:fldCharType="end"/>
      </w:r>
      <w:r w:rsidR="00421D22" w:rsidRPr="007B73E6">
        <w:rPr>
          <w:sz w:val="20"/>
        </w:rPr>
        <w:t xml:space="preserve"> (</w:t>
      </w:r>
      <w:r w:rsidR="00421D22" w:rsidRPr="001A6340">
        <w:rPr>
          <w:i/>
          <w:iCs/>
          <w:sz w:val="20"/>
        </w:rPr>
        <w:t>Termination</w:t>
      </w:r>
      <w:r w:rsidR="00421D22" w:rsidRPr="007B73E6">
        <w:rPr>
          <w:sz w:val="20"/>
        </w:rPr>
        <w:t>).</w:t>
      </w:r>
      <w:r w:rsidRPr="007B73E6">
        <w:rPr>
          <w:sz w:val="20"/>
        </w:rPr>
        <w:t xml:space="preserve"> </w:t>
      </w:r>
    </w:p>
    <w:p w14:paraId="546ECB9B" w14:textId="4348326A" w:rsidR="00014D73" w:rsidRPr="007B73E6" w:rsidRDefault="00014D73" w:rsidP="00F42A0C">
      <w:pPr>
        <w:pStyle w:val="FWBL2"/>
        <w:numPr>
          <w:ilvl w:val="1"/>
          <w:numId w:val="16"/>
        </w:numPr>
        <w:ind w:left="720"/>
        <w:rPr>
          <w:sz w:val="20"/>
        </w:rPr>
      </w:pPr>
      <w:r>
        <w:rPr>
          <w:sz w:val="20"/>
        </w:rPr>
        <w:t xml:space="preserve">If requested by SCI, the Service Provider shall provide a third party payment guarantee from an internationally rated bank acceptable to SCI. </w:t>
      </w:r>
    </w:p>
    <w:p w14:paraId="027B9772" w14:textId="135599E3" w:rsidR="00C91407" w:rsidRPr="001A6340" w:rsidRDefault="00C91407" w:rsidP="00F42A0C">
      <w:pPr>
        <w:pStyle w:val="FWBL1"/>
        <w:numPr>
          <w:ilvl w:val="0"/>
          <w:numId w:val="16"/>
        </w:numPr>
        <w:rPr>
          <w:sz w:val="20"/>
        </w:rPr>
      </w:pPr>
      <w:bookmarkStart w:id="47" w:name="_Ref75718905"/>
      <w:bookmarkStart w:id="48" w:name="_Ref370104004"/>
      <w:bookmarkStart w:id="49" w:name="_Toc443574268"/>
      <w:r w:rsidRPr="001A6340">
        <w:rPr>
          <w:sz w:val="20"/>
        </w:rPr>
        <w:t>Confidential Information</w:t>
      </w:r>
      <w:bookmarkEnd w:id="47"/>
    </w:p>
    <w:p w14:paraId="22EE053F" w14:textId="756C3D90" w:rsidR="00EC7F6C" w:rsidRPr="007B73E6" w:rsidRDefault="00EC7F6C" w:rsidP="00F42A0C">
      <w:pPr>
        <w:pStyle w:val="FWBL2"/>
        <w:numPr>
          <w:ilvl w:val="1"/>
          <w:numId w:val="16"/>
        </w:numPr>
        <w:ind w:left="720"/>
        <w:rPr>
          <w:sz w:val="20"/>
        </w:rPr>
      </w:pPr>
      <w:r w:rsidRPr="007B73E6">
        <w:rPr>
          <w:sz w:val="20"/>
        </w:rPr>
        <w:t xml:space="preserve">Except to the extent set out in this Clause </w:t>
      </w:r>
      <w:r w:rsidR="00421D22" w:rsidRPr="00CA16F9">
        <w:rPr>
          <w:sz w:val="20"/>
        </w:rPr>
        <w:fldChar w:fldCharType="begin"/>
      </w:r>
      <w:r w:rsidR="00421D22" w:rsidRPr="007B73E6">
        <w:rPr>
          <w:sz w:val="20"/>
        </w:rPr>
        <w:instrText xml:space="preserve"> REF _Ref75718905 \r \h </w:instrText>
      </w:r>
      <w:r w:rsidR="007B73E6">
        <w:rPr>
          <w:sz w:val="20"/>
        </w:rPr>
        <w:instrText xml:space="preserve"> \* MERGEFORMAT </w:instrText>
      </w:r>
      <w:r w:rsidR="00421D22" w:rsidRPr="00CA16F9">
        <w:rPr>
          <w:sz w:val="20"/>
        </w:rPr>
      </w:r>
      <w:r w:rsidR="00421D22" w:rsidRPr="00CA16F9">
        <w:rPr>
          <w:sz w:val="20"/>
        </w:rPr>
        <w:fldChar w:fldCharType="separate"/>
      </w:r>
      <w:r w:rsidR="00421D22" w:rsidRPr="007B73E6">
        <w:rPr>
          <w:sz w:val="20"/>
        </w:rPr>
        <w:t>15</w:t>
      </w:r>
      <w:r w:rsidR="00421D22" w:rsidRPr="00CA16F9">
        <w:rPr>
          <w:sz w:val="20"/>
        </w:rPr>
        <w:fldChar w:fldCharType="end"/>
      </w:r>
      <w:r w:rsidRPr="007B73E6">
        <w:rPr>
          <w:sz w:val="20"/>
        </w:rPr>
        <w:t xml:space="preserve"> (</w:t>
      </w:r>
      <w:r w:rsidRPr="001A6340">
        <w:rPr>
          <w:i/>
          <w:iCs/>
          <w:sz w:val="20"/>
        </w:rPr>
        <w:t>Confidentiality</w:t>
      </w:r>
      <w:r w:rsidRPr="007B73E6">
        <w:rPr>
          <w:sz w:val="20"/>
        </w:rPr>
        <w:t xml:space="preserve">) or where disclosure is expressly permitted elsewhere in this </w:t>
      </w:r>
      <w:r w:rsidR="00421D22" w:rsidRPr="007B73E6">
        <w:rPr>
          <w:sz w:val="20"/>
        </w:rPr>
        <w:t>Agreement</w:t>
      </w:r>
      <w:r w:rsidRPr="007B73E6">
        <w:rPr>
          <w:sz w:val="20"/>
        </w:rPr>
        <w:t xml:space="preserve">, each </w:t>
      </w:r>
      <w:r w:rsidR="00421D22" w:rsidRPr="007B73E6">
        <w:rPr>
          <w:sz w:val="20"/>
        </w:rPr>
        <w:t>P</w:t>
      </w:r>
      <w:r w:rsidRPr="007B73E6">
        <w:rPr>
          <w:sz w:val="20"/>
        </w:rPr>
        <w:t>arty shall:</w:t>
      </w:r>
    </w:p>
    <w:p w14:paraId="01C17C3B" w14:textId="5482B546" w:rsidR="00EC7F6C" w:rsidRPr="007B73E6" w:rsidRDefault="00EC7F6C" w:rsidP="00F42A0C">
      <w:pPr>
        <w:pStyle w:val="FWBL2"/>
        <w:numPr>
          <w:ilvl w:val="2"/>
          <w:numId w:val="16"/>
        </w:numPr>
        <w:rPr>
          <w:sz w:val="20"/>
        </w:rPr>
      </w:pPr>
      <w:r w:rsidRPr="007B73E6">
        <w:rPr>
          <w:sz w:val="20"/>
        </w:rPr>
        <w:lastRenderedPageBreak/>
        <w:t xml:space="preserve">treat the other </w:t>
      </w:r>
      <w:r w:rsidR="00421D22" w:rsidRPr="007B73E6">
        <w:rPr>
          <w:sz w:val="20"/>
        </w:rPr>
        <w:t>P</w:t>
      </w:r>
      <w:r w:rsidRPr="007B73E6">
        <w:rPr>
          <w:sz w:val="20"/>
        </w:rPr>
        <w:t>arty's Confidential Information as confidential; and</w:t>
      </w:r>
    </w:p>
    <w:p w14:paraId="7EE93151" w14:textId="4DA32D69" w:rsidR="00EC7F6C" w:rsidRPr="007B73E6" w:rsidRDefault="00EC7F6C" w:rsidP="00F42A0C">
      <w:pPr>
        <w:pStyle w:val="FWBL2"/>
        <w:numPr>
          <w:ilvl w:val="2"/>
          <w:numId w:val="16"/>
        </w:numPr>
        <w:rPr>
          <w:sz w:val="20"/>
        </w:rPr>
      </w:pPr>
      <w:r w:rsidRPr="007B73E6">
        <w:rPr>
          <w:sz w:val="20"/>
        </w:rPr>
        <w:t xml:space="preserve">not disclose the other </w:t>
      </w:r>
      <w:r w:rsidR="00421D22" w:rsidRPr="007B73E6">
        <w:rPr>
          <w:sz w:val="20"/>
        </w:rPr>
        <w:t>P</w:t>
      </w:r>
      <w:r w:rsidRPr="007B73E6">
        <w:rPr>
          <w:sz w:val="20"/>
        </w:rPr>
        <w:t xml:space="preserve">arty's Confidential Information to any other person without </w:t>
      </w:r>
      <w:r w:rsidR="00421D22" w:rsidRPr="007B73E6">
        <w:rPr>
          <w:sz w:val="20"/>
        </w:rPr>
        <w:t>that Party’s</w:t>
      </w:r>
      <w:r w:rsidRPr="007B73E6">
        <w:rPr>
          <w:sz w:val="20"/>
        </w:rPr>
        <w:t xml:space="preserve"> prior written consent.</w:t>
      </w:r>
    </w:p>
    <w:p w14:paraId="33A2D25D" w14:textId="081202C5" w:rsidR="00EC7F6C" w:rsidRPr="007B73E6" w:rsidRDefault="00EC7F6C" w:rsidP="00F42A0C">
      <w:pPr>
        <w:pStyle w:val="FWBL2"/>
        <w:numPr>
          <w:ilvl w:val="1"/>
          <w:numId w:val="16"/>
        </w:numPr>
        <w:ind w:left="720"/>
        <w:rPr>
          <w:sz w:val="20"/>
        </w:rPr>
      </w:pPr>
      <w:r w:rsidRPr="007B73E6">
        <w:rPr>
          <w:sz w:val="20"/>
        </w:rPr>
        <w:t>Clause  shall not apply to the extent that:</w:t>
      </w:r>
    </w:p>
    <w:p w14:paraId="363EA48B" w14:textId="3600E914" w:rsidR="00EC7F6C" w:rsidRPr="007B73E6" w:rsidRDefault="00EC7F6C" w:rsidP="00F42A0C">
      <w:pPr>
        <w:pStyle w:val="FWBL2"/>
        <w:numPr>
          <w:ilvl w:val="2"/>
          <w:numId w:val="16"/>
        </w:numPr>
        <w:rPr>
          <w:sz w:val="20"/>
        </w:rPr>
      </w:pPr>
      <w:r w:rsidRPr="007B73E6">
        <w:rPr>
          <w:sz w:val="20"/>
        </w:rPr>
        <w:t xml:space="preserve">such information was in the possession of the </w:t>
      </w:r>
      <w:r w:rsidR="00421D22" w:rsidRPr="007B73E6">
        <w:rPr>
          <w:sz w:val="20"/>
        </w:rPr>
        <w:t>P</w:t>
      </w:r>
      <w:r w:rsidRPr="007B73E6">
        <w:rPr>
          <w:sz w:val="20"/>
        </w:rPr>
        <w:t>arty making the disclosure, without obligation of confidentiality, prior to its disclosure; or</w:t>
      </w:r>
    </w:p>
    <w:p w14:paraId="1C3B3719" w14:textId="48212004" w:rsidR="00EC7F6C" w:rsidRPr="007B73E6" w:rsidRDefault="00EC7F6C" w:rsidP="00F42A0C">
      <w:pPr>
        <w:pStyle w:val="FWBL2"/>
        <w:numPr>
          <w:ilvl w:val="2"/>
          <w:numId w:val="16"/>
        </w:numPr>
        <w:rPr>
          <w:sz w:val="20"/>
        </w:rPr>
      </w:pPr>
      <w:r w:rsidRPr="007B73E6">
        <w:rPr>
          <w:sz w:val="20"/>
        </w:rPr>
        <w:t>such information was obtained from a third party without obligation of confidentiality; or</w:t>
      </w:r>
    </w:p>
    <w:p w14:paraId="57E30455" w14:textId="5BFA6FDE" w:rsidR="00EC7F6C" w:rsidRPr="007B73E6" w:rsidRDefault="00EC7F6C" w:rsidP="00F42A0C">
      <w:pPr>
        <w:pStyle w:val="FWBL2"/>
        <w:numPr>
          <w:ilvl w:val="2"/>
          <w:numId w:val="16"/>
        </w:numPr>
        <w:rPr>
          <w:sz w:val="20"/>
        </w:rPr>
      </w:pPr>
      <w:r w:rsidRPr="007B73E6">
        <w:rPr>
          <w:sz w:val="20"/>
        </w:rPr>
        <w:t xml:space="preserve">such information was already in the public domain at the time of disclosure otherwise than through a breach of this </w:t>
      </w:r>
      <w:r w:rsidR="007471EA" w:rsidRPr="007B73E6">
        <w:rPr>
          <w:sz w:val="20"/>
        </w:rPr>
        <w:t>A</w:t>
      </w:r>
      <w:r w:rsidRPr="007B73E6">
        <w:rPr>
          <w:sz w:val="20"/>
        </w:rPr>
        <w:t>greement; or</w:t>
      </w:r>
    </w:p>
    <w:p w14:paraId="26F87890" w14:textId="31A27C0E" w:rsidR="00EC7F6C" w:rsidRPr="007B73E6" w:rsidRDefault="00EC7F6C" w:rsidP="00F42A0C">
      <w:pPr>
        <w:pStyle w:val="FWBL2"/>
        <w:numPr>
          <w:ilvl w:val="2"/>
          <w:numId w:val="16"/>
        </w:numPr>
        <w:rPr>
          <w:sz w:val="20"/>
        </w:rPr>
      </w:pPr>
      <w:r w:rsidRPr="007B73E6">
        <w:rPr>
          <w:sz w:val="20"/>
        </w:rPr>
        <w:t xml:space="preserve">such information was independently developed without access to the other </w:t>
      </w:r>
      <w:r w:rsidR="007471EA" w:rsidRPr="007B73E6">
        <w:rPr>
          <w:sz w:val="20"/>
        </w:rPr>
        <w:t>P</w:t>
      </w:r>
      <w:r w:rsidRPr="007B73E6">
        <w:rPr>
          <w:sz w:val="20"/>
        </w:rPr>
        <w:t>arty's Confidential Information.</w:t>
      </w:r>
    </w:p>
    <w:p w14:paraId="2467F631" w14:textId="1634439B" w:rsidR="00EC7F6C" w:rsidRPr="007B73E6" w:rsidRDefault="00EC7F6C" w:rsidP="00F42A0C">
      <w:pPr>
        <w:pStyle w:val="FWBL2"/>
        <w:numPr>
          <w:ilvl w:val="1"/>
          <w:numId w:val="16"/>
        </w:numPr>
        <w:ind w:left="720"/>
        <w:rPr>
          <w:sz w:val="20"/>
        </w:rPr>
      </w:pPr>
      <w:r w:rsidRPr="007B73E6">
        <w:rPr>
          <w:sz w:val="20"/>
        </w:rPr>
        <w:t xml:space="preserve">The Service Provider may only disclose SCI’s Confidential Information to the Service Provider’s personnel who are directly involved in the provision of the Services and who need to know the </w:t>
      </w:r>
      <w:r w:rsidR="007471EA" w:rsidRPr="007B73E6">
        <w:rPr>
          <w:sz w:val="20"/>
        </w:rPr>
        <w:t>Confidential I</w:t>
      </w:r>
      <w:r w:rsidRPr="007B73E6">
        <w:rPr>
          <w:sz w:val="20"/>
        </w:rPr>
        <w:t>nformation. The Supplier shall ensure that such Service Provider’s personnel are aware of, and comply with, the confidentiality obligations</w:t>
      </w:r>
      <w:r w:rsidR="007471EA" w:rsidRPr="007B73E6">
        <w:rPr>
          <w:sz w:val="20"/>
        </w:rPr>
        <w:t xml:space="preserve"> set out in this Agreement</w:t>
      </w:r>
      <w:r w:rsidRPr="007B73E6">
        <w:rPr>
          <w:sz w:val="20"/>
        </w:rPr>
        <w:t>.</w:t>
      </w:r>
    </w:p>
    <w:p w14:paraId="27E7DF90" w14:textId="4E52DFC7" w:rsidR="00EC7F6C" w:rsidRPr="007B73E6" w:rsidRDefault="00EC7F6C" w:rsidP="00F42A0C">
      <w:pPr>
        <w:pStyle w:val="FWBL2"/>
        <w:numPr>
          <w:ilvl w:val="1"/>
          <w:numId w:val="16"/>
        </w:numPr>
        <w:ind w:left="720"/>
        <w:rPr>
          <w:sz w:val="20"/>
        </w:rPr>
      </w:pPr>
      <w:r w:rsidRPr="007B73E6">
        <w:rPr>
          <w:sz w:val="20"/>
        </w:rPr>
        <w:t xml:space="preserve">The </w:t>
      </w:r>
      <w:r w:rsidR="007471EA" w:rsidRPr="007B73E6">
        <w:rPr>
          <w:sz w:val="20"/>
        </w:rPr>
        <w:t xml:space="preserve">Service Provider </w:t>
      </w:r>
      <w:r w:rsidRPr="007B73E6">
        <w:rPr>
          <w:sz w:val="20"/>
        </w:rPr>
        <w:t xml:space="preserve">shall not, and shall procure that the Service Provider’s personnel do not, use any of </w:t>
      </w:r>
      <w:r w:rsidR="007471EA" w:rsidRPr="007B73E6">
        <w:rPr>
          <w:sz w:val="20"/>
        </w:rPr>
        <w:t>SCI</w:t>
      </w:r>
      <w:r w:rsidRPr="007B73E6">
        <w:rPr>
          <w:sz w:val="20"/>
        </w:rPr>
        <w:t>'s Confidential Information received otherwise than for the purposes of this Agreement.</w:t>
      </w:r>
    </w:p>
    <w:p w14:paraId="6D44FABE" w14:textId="5D44833B" w:rsidR="00EC7F6C" w:rsidRPr="007B73E6" w:rsidRDefault="00EC7F6C" w:rsidP="00F42A0C">
      <w:pPr>
        <w:pStyle w:val="FWBL2"/>
        <w:numPr>
          <w:ilvl w:val="1"/>
          <w:numId w:val="16"/>
        </w:numPr>
        <w:ind w:left="720"/>
        <w:rPr>
          <w:sz w:val="20"/>
        </w:rPr>
      </w:pPr>
      <w:r w:rsidRPr="007B73E6">
        <w:rPr>
          <w:sz w:val="20"/>
        </w:rPr>
        <w:t xml:space="preserve">A </w:t>
      </w:r>
      <w:r w:rsidR="007471EA" w:rsidRPr="007B73E6">
        <w:rPr>
          <w:sz w:val="20"/>
        </w:rPr>
        <w:t>P</w:t>
      </w:r>
      <w:r w:rsidRPr="007B73E6">
        <w:rPr>
          <w:sz w:val="20"/>
        </w:rPr>
        <w:t xml:space="preserve">arty may disclose Confidential Information to the extent such Confidential Information is required to be disclosed by law, by any governmental or other regulatory authority or by a court or other authority of competent jurisdiction provided that, to the extent it is legally permitted to do so, it gives the other </w:t>
      </w:r>
      <w:r w:rsidR="007471EA" w:rsidRPr="007B73E6">
        <w:rPr>
          <w:sz w:val="20"/>
        </w:rPr>
        <w:t>P</w:t>
      </w:r>
      <w:r w:rsidRPr="007B73E6">
        <w:rPr>
          <w:sz w:val="20"/>
        </w:rPr>
        <w:t>arty as much notice of such disclosure as possible.</w:t>
      </w:r>
    </w:p>
    <w:p w14:paraId="0F1E0639" w14:textId="2D520874" w:rsidR="008A5619" w:rsidRPr="007B73E6" w:rsidRDefault="009948D9" w:rsidP="00F42A0C">
      <w:pPr>
        <w:pStyle w:val="FWBL1"/>
        <w:numPr>
          <w:ilvl w:val="0"/>
          <w:numId w:val="16"/>
        </w:numPr>
        <w:rPr>
          <w:sz w:val="20"/>
        </w:rPr>
      </w:pPr>
      <w:bookmarkStart w:id="50" w:name="_Ref75718878"/>
      <w:r w:rsidRPr="007B73E6">
        <w:rPr>
          <w:sz w:val="20"/>
        </w:rPr>
        <w:t>Termination</w:t>
      </w:r>
      <w:bookmarkEnd w:id="50"/>
      <w:r w:rsidRPr="007B73E6">
        <w:rPr>
          <w:sz w:val="20"/>
        </w:rPr>
        <w:t xml:space="preserve"> </w:t>
      </w:r>
      <w:bookmarkEnd w:id="48"/>
      <w:bookmarkEnd w:id="49"/>
    </w:p>
    <w:p w14:paraId="3A1F9383" w14:textId="563A7D05" w:rsidR="00ED5A11" w:rsidRPr="007B73E6" w:rsidRDefault="00246A3C" w:rsidP="00F42A0C">
      <w:pPr>
        <w:pStyle w:val="FWBL2"/>
        <w:numPr>
          <w:ilvl w:val="1"/>
          <w:numId w:val="16"/>
        </w:numPr>
        <w:ind w:left="720"/>
        <w:rPr>
          <w:sz w:val="20"/>
        </w:rPr>
      </w:pPr>
      <w:bookmarkStart w:id="51" w:name="_Ref370103939"/>
      <w:r w:rsidRPr="007B73E6">
        <w:rPr>
          <w:sz w:val="20"/>
        </w:rPr>
        <w:t xml:space="preserve">Either </w:t>
      </w:r>
      <w:r w:rsidR="007471EA" w:rsidRPr="007B73E6">
        <w:rPr>
          <w:sz w:val="20"/>
        </w:rPr>
        <w:t>P</w:t>
      </w:r>
      <w:r w:rsidRPr="007B73E6">
        <w:rPr>
          <w:sz w:val="20"/>
        </w:rPr>
        <w:t>arty</w:t>
      </w:r>
      <w:r w:rsidR="007A2EA6" w:rsidRPr="007B73E6">
        <w:rPr>
          <w:sz w:val="20"/>
        </w:rPr>
        <w:t xml:space="preserve"> may terminate the </w:t>
      </w:r>
      <w:r w:rsidR="008E0DCE" w:rsidRPr="007B73E6">
        <w:rPr>
          <w:sz w:val="20"/>
        </w:rPr>
        <w:t>Agreement</w:t>
      </w:r>
      <w:r w:rsidRPr="007B73E6">
        <w:rPr>
          <w:sz w:val="20"/>
        </w:rPr>
        <w:t xml:space="preserve"> and/or any Scope of Work</w:t>
      </w:r>
      <w:r w:rsidR="008E0DCE" w:rsidRPr="007B73E6">
        <w:rPr>
          <w:sz w:val="20"/>
        </w:rPr>
        <w:t xml:space="preserve"> </w:t>
      </w:r>
      <w:r w:rsidR="008B52AE" w:rsidRPr="007B73E6">
        <w:rPr>
          <w:sz w:val="20"/>
        </w:rPr>
        <w:t xml:space="preserve">in whole or in part </w:t>
      </w:r>
      <w:r w:rsidR="009131CA" w:rsidRPr="007B73E6">
        <w:rPr>
          <w:sz w:val="20"/>
        </w:rPr>
        <w:t xml:space="preserve">at any time and for any reason </w:t>
      </w:r>
      <w:r w:rsidR="008E0DCE" w:rsidRPr="007B73E6">
        <w:rPr>
          <w:sz w:val="20"/>
        </w:rPr>
        <w:t xml:space="preserve">by giving the </w:t>
      </w:r>
      <w:r w:rsidR="007471EA" w:rsidRPr="007B73E6">
        <w:rPr>
          <w:sz w:val="20"/>
        </w:rPr>
        <w:t xml:space="preserve">other Party </w:t>
      </w:r>
      <w:r w:rsidR="0087666F" w:rsidRPr="007B73E6">
        <w:rPr>
          <w:sz w:val="20"/>
        </w:rPr>
        <w:t xml:space="preserve">at least </w:t>
      </w:r>
      <w:r w:rsidRPr="007B73E6">
        <w:rPr>
          <w:sz w:val="20"/>
        </w:rPr>
        <w:t xml:space="preserve">six </w:t>
      </w:r>
      <w:r w:rsidR="001F1DFA" w:rsidRPr="007B73E6">
        <w:rPr>
          <w:sz w:val="20"/>
        </w:rPr>
        <w:t>(</w:t>
      </w:r>
      <w:r w:rsidRPr="007B73E6">
        <w:rPr>
          <w:sz w:val="20"/>
        </w:rPr>
        <w:t>6</w:t>
      </w:r>
      <w:r w:rsidR="001F1DFA" w:rsidRPr="007B73E6">
        <w:rPr>
          <w:sz w:val="20"/>
        </w:rPr>
        <w:t>)</w:t>
      </w:r>
      <w:r w:rsidR="00DF13CE" w:rsidRPr="007B73E6">
        <w:rPr>
          <w:sz w:val="20"/>
        </w:rPr>
        <w:t xml:space="preserve"> </w:t>
      </w:r>
      <w:r w:rsidR="0087666F" w:rsidRPr="007B73E6">
        <w:rPr>
          <w:sz w:val="20"/>
        </w:rPr>
        <w:t>months</w:t>
      </w:r>
      <w:r w:rsidR="006C4003" w:rsidRPr="007B73E6">
        <w:rPr>
          <w:sz w:val="20"/>
        </w:rPr>
        <w:t>’</w:t>
      </w:r>
      <w:r w:rsidR="0087666F" w:rsidRPr="007B73E6">
        <w:rPr>
          <w:sz w:val="20"/>
        </w:rPr>
        <w:t xml:space="preserve"> </w:t>
      </w:r>
      <w:r w:rsidR="008E0DCE" w:rsidRPr="007B73E6">
        <w:rPr>
          <w:sz w:val="20"/>
        </w:rPr>
        <w:t>prior notice in writing</w:t>
      </w:r>
      <w:bookmarkStart w:id="52" w:name="_Ref370103941"/>
      <w:bookmarkEnd w:id="51"/>
      <w:r w:rsidR="009131CA" w:rsidRPr="007B73E6">
        <w:rPr>
          <w:sz w:val="20"/>
        </w:rPr>
        <w:t xml:space="preserve">. </w:t>
      </w:r>
    </w:p>
    <w:p w14:paraId="5AB3FFED" w14:textId="2DFDC63A" w:rsidR="009948D9" w:rsidRPr="007B73E6" w:rsidRDefault="001B1903" w:rsidP="00F42A0C">
      <w:pPr>
        <w:pStyle w:val="FWBL2"/>
        <w:numPr>
          <w:ilvl w:val="1"/>
          <w:numId w:val="16"/>
        </w:numPr>
        <w:ind w:left="720"/>
        <w:rPr>
          <w:sz w:val="20"/>
        </w:rPr>
      </w:pPr>
      <w:r w:rsidRPr="007B73E6">
        <w:rPr>
          <w:sz w:val="20"/>
        </w:rPr>
        <w:t xml:space="preserve">Either Party </w:t>
      </w:r>
      <w:r w:rsidR="009131CA" w:rsidRPr="007B73E6">
        <w:rPr>
          <w:sz w:val="20"/>
        </w:rPr>
        <w:t xml:space="preserve">may terminate the Agreement </w:t>
      </w:r>
      <w:r w:rsidR="008B52AE" w:rsidRPr="007B73E6">
        <w:rPr>
          <w:sz w:val="20"/>
        </w:rPr>
        <w:t xml:space="preserve">and/or any Scope of Work </w:t>
      </w:r>
      <w:r w:rsidR="009131CA" w:rsidRPr="007B73E6">
        <w:rPr>
          <w:sz w:val="20"/>
        </w:rPr>
        <w:t xml:space="preserve">with immediate effect by giving written notice to the other </w:t>
      </w:r>
      <w:r w:rsidRPr="007B73E6">
        <w:rPr>
          <w:sz w:val="20"/>
        </w:rPr>
        <w:t xml:space="preserve">Party </w:t>
      </w:r>
      <w:r w:rsidR="009131CA" w:rsidRPr="007B73E6">
        <w:rPr>
          <w:sz w:val="20"/>
        </w:rPr>
        <w:t>if</w:t>
      </w:r>
      <w:r w:rsidR="009948D9" w:rsidRPr="007B73E6">
        <w:rPr>
          <w:sz w:val="20"/>
        </w:rPr>
        <w:t>:</w:t>
      </w:r>
      <w:bookmarkEnd w:id="52"/>
    </w:p>
    <w:p w14:paraId="092EBA6F" w14:textId="7BA33D42" w:rsidR="001B1903" w:rsidRPr="007B73E6" w:rsidRDefault="001B1903" w:rsidP="00F42A0C">
      <w:pPr>
        <w:pStyle w:val="FWBL2"/>
        <w:numPr>
          <w:ilvl w:val="2"/>
          <w:numId w:val="16"/>
        </w:numPr>
        <w:rPr>
          <w:sz w:val="20"/>
        </w:rPr>
      </w:pPr>
      <w:r w:rsidRPr="007B73E6">
        <w:rPr>
          <w:sz w:val="20"/>
        </w:rPr>
        <w:t>the other Party commits a material breach of any term of th</w:t>
      </w:r>
      <w:r w:rsidR="007471EA" w:rsidRPr="007B73E6">
        <w:rPr>
          <w:sz w:val="20"/>
        </w:rPr>
        <w:t>is</w:t>
      </w:r>
      <w:r w:rsidRPr="007B73E6">
        <w:rPr>
          <w:sz w:val="20"/>
        </w:rPr>
        <w:t xml:space="preserve"> Agreement</w:t>
      </w:r>
      <w:r w:rsidR="007471EA" w:rsidRPr="007B73E6">
        <w:rPr>
          <w:sz w:val="20"/>
        </w:rPr>
        <w:t>,</w:t>
      </w:r>
      <w:r w:rsidRPr="007B73E6">
        <w:rPr>
          <w:sz w:val="20"/>
        </w:rPr>
        <w:t xml:space="preserve"> which breach is irremediable or (if such breach is remediable) fails to remedy that breach within a period of </w:t>
      </w:r>
      <w:r w:rsidR="001F1DFA" w:rsidRPr="007B73E6">
        <w:rPr>
          <w:sz w:val="20"/>
        </w:rPr>
        <w:t>fourteen (</w:t>
      </w:r>
      <w:r w:rsidRPr="007B73E6">
        <w:rPr>
          <w:sz w:val="20"/>
        </w:rPr>
        <w:t>14</w:t>
      </w:r>
      <w:r w:rsidR="001F1DFA" w:rsidRPr="007B73E6">
        <w:rPr>
          <w:sz w:val="20"/>
        </w:rPr>
        <w:t>)</w:t>
      </w:r>
      <w:r w:rsidRPr="007B73E6">
        <w:rPr>
          <w:sz w:val="20"/>
        </w:rPr>
        <w:t xml:space="preserve"> days after being notified in writing to do so;</w:t>
      </w:r>
      <w:r w:rsidR="00A21308" w:rsidRPr="007B73E6">
        <w:rPr>
          <w:sz w:val="20"/>
        </w:rPr>
        <w:t xml:space="preserve"> or</w:t>
      </w:r>
    </w:p>
    <w:p w14:paraId="60B2F80F" w14:textId="77777777" w:rsidR="009948D9" w:rsidRPr="007B73E6" w:rsidRDefault="00B06AD1" w:rsidP="00F42A0C">
      <w:pPr>
        <w:pStyle w:val="FWBL2"/>
        <w:numPr>
          <w:ilvl w:val="2"/>
          <w:numId w:val="16"/>
        </w:numPr>
        <w:rPr>
          <w:sz w:val="20"/>
        </w:rPr>
      </w:pPr>
      <w:r w:rsidRPr="007B73E6">
        <w:rPr>
          <w:sz w:val="20"/>
        </w:rPr>
        <w:t>the other Party becomes insolvent or makes any voluntary arrangement with its creditors or (being an individual or corporate entity) becomes subject to an administration order or goes into liquidation or the other Party ceases, or threatens to cease, to carr</w:t>
      </w:r>
      <w:r w:rsidR="00D1612C" w:rsidRPr="007B73E6">
        <w:rPr>
          <w:sz w:val="20"/>
        </w:rPr>
        <w:t xml:space="preserve">y on business. </w:t>
      </w:r>
    </w:p>
    <w:p w14:paraId="4CE33915" w14:textId="23C7D71A" w:rsidR="009948D9" w:rsidRPr="007B73E6" w:rsidRDefault="0095183F" w:rsidP="00F42A0C">
      <w:pPr>
        <w:pStyle w:val="FWBL2"/>
        <w:numPr>
          <w:ilvl w:val="1"/>
          <w:numId w:val="16"/>
        </w:numPr>
        <w:ind w:left="720"/>
        <w:rPr>
          <w:sz w:val="20"/>
        </w:rPr>
      </w:pPr>
      <w:bookmarkStart w:id="53" w:name="_Ref370114102"/>
      <w:r w:rsidRPr="007B73E6">
        <w:rPr>
          <w:sz w:val="20"/>
        </w:rPr>
        <w:t>SCI</w:t>
      </w:r>
      <w:r w:rsidR="009948D9" w:rsidRPr="007B73E6">
        <w:rPr>
          <w:sz w:val="20"/>
        </w:rPr>
        <w:t xml:space="preserve"> may terminate the </w:t>
      </w:r>
      <w:r w:rsidR="00E64BFE" w:rsidRPr="007B73E6">
        <w:rPr>
          <w:sz w:val="20"/>
        </w:rPr>
        <w:t>Agreement</w:t>
      </w:r>
      <w:r w:rsidR="0054004F" w:rsidRPr="007B73E6">
        <w:rPr>
          <w:sz w:val="20"/>
        </w:rPr>
        <w:t xml:space="preserve"> and/or any Scope of Work</w:t>
      </w:r>
      <w:r w:rsidR="00E64BFE" w:rsidRPr="007B73E6">
        <w:rPr>
          <w:sz w:val="20"/>
        </w:rPr>
        <w:t xml:space="preserve"> </w:t>
      </w:r>
      <w:r w:rsidR="009948D9" w:rsidRPr="007B73E6">
        <w:rPr>
          <w:sz w:val="20"/>
        </w:rPr>
        <w:t xml:space="preserve">with immediate effect by giving written notice to </w:t>
      </w:r>
      <w:r w:rsidR="00473DF3" w:rsidRPr="007B73E6">
        <w:rPr>
          <w:sz w:val="20"/>
        </w:rPr>
        <w:t>the</w:t>
      </w:r>
      <w:r w:rsidR="00E40B69" w:rsidRPr="007B73E6">
        <w:rPr>
          <w:sz w:val="20"/>
        </w:rPr>
        <w:t xml:space="preserve"> </w:t>
      </w:r>
      <w:r w:rsidR="009948D9" w:rsidRPr="007B73E6">
        <w:rPr>
          <w:sz w:val="20"/>
        </w:rPr>
        <w:t>Service Provider if:</w:t>
      </w:r>
      <w:bookmarkEnd w:id="53"/>
    </w:p>
    <w:p w14:paraId="4411A81B" w14:textId="4DD3C87D" w:rsidR="009948D9" w:rsidRPr="007B73E6" w:rsidRDefault="00E40B69" w:rsidP="00F42A0C">
      <w:pPr>
        <w:pStyle w:val="FWBL2"/>
        <w:numPr>
          <w:ilvl w:val="2"/>
          <w:numId w:val="16"/>
        </w:numPr>
        <w:rPr>
          <w:sz w:val="20"/>
        </w:rPr>
      </w:pPr>
      <w:r w:rsidRPr="007B73E6">
        <w:rPr>
          <w:sz w:val="20"/>
        </w:rPr>
        <w:t xml:space="preserve">the Donor </w:t>
      </w:r>
      <w:r w:rsidR="001572CA" w:rsidRPr="007B73E6">
        <w:rPr>
          <w:sz w:val="20"/>
        </w:rPr>
        <w:t xml:space="preserve">ceases to </w:t>
      </w:r>
      <w:r w:rsidR="003E2CB2" w:rsidRPr="007B73E6">
        <w:rPr>
          <w:sz w:val="20"/>
        </w:rPr>
        <w:t>provide</w:t>
      </w:r>
      <w:r w:rsidR="001572CA" w:rsidRPr="007B73E6">
        <w:rPr>
          <w:sz w:val="20"/>
        </w:rPr>
        <w:t xml:space="preserve"> the necessary funds for the </w:t>
      </w:r>
      <w:r w:rsidR="00433224" w:rsidRPr="007B73E6">
        <w:rPr>
          <w:sz w:val="20"/>
        </w:rPr>
        <w:t>Programme</w:t>
      </w:r>
      <w:r w:rsidR="001572CA" w:rsidRPr="007B73E6">
        <w:rPr>
          <w:sz w:val="20"/>
        </w:rPr>
        <w:t xml:space="preserve"> </w:t>
      </w:r>
      <w:r w:rsidR="0054004F" w:rsidRPr="007B73E6">
        <w:rPr>
          <w:sz w:val="20"/>
        </w:rPr>
        <w:t xml:space="preserve">in the case of </w:t>
      </w:r>
      <w:r w:rsidR="00D33E26" w:rsidRPr="007B73E6">
        <w:rPr>
          <w:sz w:val="20"/>
        </w:rPr>
        <w:t xml:space="preserve">an </w:t>
      </w:r>
      <w:r w:rsidR="0065151F">
        <w:rPr>
          <w:sz w:val="20"/>
        </w:rPr>
        <w:t>Scope of Work</w:t>
      </w:r>
      <w:r w:rsidR="0054004F" w:rsidRPr="007B73E6">
        <w:rPr>
          <w:sz w:val="20"/>
        </w:rPr>
        <w:t xml:space="preserve"> </w:t>
      </w:r>
      <w:r w:rsidR="001572CA" w:rsidRPr="007B73E6">
        <w:rPr>
          <w:sz w:val="20"/>
        </w:rPr>
        <w:t>or</w:t>
      </w:r>
      <w:r w:rsidR="009948D9" w:rsidRPr="007B73E6">
        <w:rPr>
          <w:sz w:val="20"/>
        </w:rPr>
        <w:t xml:space="preserve"> requires </w:t>
      </w:r>
      <w:r w:rsidR="0095183F" w:rsidRPr="007B73E6">
        <w:rPr>
          <w:sz w:val="20"/>
        </w:rPr>
        <w:t>SCI</w:t>
      </w:r>
      <w:r w:rsidR="009948D9" w:rsidRPr="007B73E6">
        <w:rPr>
          <w:sz w:val="20"/>
        </w:rPr>
        <w:t xml:space="preserve"> in writing to terminate the </w:t>
      </w:r>
      <w:r w:rsidR="00E64BFE" w:rsidRPr="007B73E6">
        <w:rPr>
          <w:sz w:val="20"/>
        </w:rPr>
        <w:t>Agreement</w:t>
      </w:r>
      <w:r w:rsidR="0054004F" w:rsidRPr="007B73E6">
        <w:rPr>
          <w:sz w:val="20"/>
        </w:rPr>
        <w:t xml:space="preserve"> and/or any Scope of Work</w:t>
      </w:r>
      <w:r w:rsidR="009948D9" w:rsidRPr="007B73E6">
        <w:rPr>
          <w:sz w:val="20"/>
        </w:rPr>
        <w:t>;</w:t>
      </w:r>
    </w:p>
    <w:p w14:paraId="746AE69A" w14:textId="6E230C75" w:rsidR="001B1903" w:rsidRPr="007B73E6" w:rsidRDefault="001B1903" w:rsidP="00F42A0C">
      <w:pPr>
        <w:pStyle w:val="FWBL2"/>
        <w:numPr>
          <w:ilvl w:val="2"/>
          <w:numId w:val="16"/>
        </w:numPr>
        <w:rPr>
          <w:sz w:val="20"/>
        </w:rPr>
      </w:pPr>
      <w:r w:rsidRPr="007B73E6">
        <w:rPr>
          <w:sz w:val="20"/>
        </w:rPr>
        <w:t xml:space="preserve">SCI reasonably believes that continuing contractual relations with </w:t>
      </w:r>
      <w:r w:rsidR="00473DF3" w:rsidRPr="007B73E6">
        <w:rPr>
          <w:sz w:val="20"/>
        </w:rPr>
        <w:t>the</w:t>
      </w:r>
      <w:r w:rsidRPr="007B73E6">
        <w:rPr>
          <w:sz w:val="20"/>
        </w:rPr>
        <w:t xml:space="preserve"> Service Provider </w:t>
      </w:r>
      <w:r w:rsidR="00D1612C" w:rsidRPr="007B73E6">
        <w:rPr>
          <w:sz w:val="20"/>
        </w:rPr>
        <w:t>may damage its reputation</w:t>
      </w:r>
      <w:r w:rsidRPr="007B73E6">
        <w:rPr>
          <w:sz w:val="20"/>
        </w:rPr>
        <w:t>;</w:t>
      </w:r>
      <w:r w:rsidR="004A3003" w:rsidRPr="007B73E6">
        <w:rPr>
          <w:sz w:val="20"/>
        </w:rPr>
        <w:t xml:space="preserve"> or</w:t>
      </w:r>
    </w:p>
    <w:p w14:paraId="441D9722" w14:textId="4273A447" w:rsidR="009948D9" w:rsidRPr="007B73E6" w:rsidRDefault="0095183F" w:rsidP="00F42A0C">
      <w:pPr>
        <w:pStyle w:val="FWBL2"/>
        <w:numPr>
          <w:ilvl w:val="2"/>
          <w:numId w:val="16"/>
        </w:numPr>
        <w:rPr>
          <w:sz w:val="20"/>
        </w:rPr>
      </w:pPr>
      <w:r w:rsidRPr="007B73E6">
        <w:rPr>
          <w:sz w:val="20"/>
        </w:rPr>
        <w:t>SCI</w:t>
      </w:r>
      <w:r w:rsidR="009948D9" w:rsidRPr="007B73E6">
        <w:rPr>
          <w:sz w:val="20"/>
        </w:rPr>
        <w:t xml:space="preserve"> believes</w:t>
      </w:r>
      <w:r w:rsidR="00C9310B" w:rsidRPr="007B73E6">
        <w:rPr>
          <w:sz w:val="20"/>
        </w:rPr>
        <w:t xml:space="preserve">, at its sole and absolute discretion, </w:t>
      </w:r>
      <w:r w:rsidR="009948D9" w:rsidRPr="007B73E6">
        <w:rPr>
          <w:sz w:val="20"/>
        </w:rPr>
        <w:t xml:space="preserve">that </w:t>
      </w:r>
      <w:r w:rsidR="00473DF3" w:rsidRPr="007B73E6">
        <w:rPr>
          <w:sz w:val="20"/>
        </w:rPr>
        <w:t>the</w:t>
      </w:r>
      <w:r w:rsidR="00E40B69" w:rsidRPr="007B73E6">
        <w:rPr>
          <w:sz w:val="20"/>
        </w:rPr>
        <w:t xml:space="preserve"> </w:t>
      </w:r>
      <w:r w:rsidR="009948D9" w:rsidRPr="007B73E6">
        <w:rPr>
          <w:sz w:val="20"/>
        </w:rPr>
        <w:t>Service Provider</w:t>
      </w:r>
      <w:r w:rsidR="00C530BA" w:rsidRPr="007B73E6">
        <w:rPr>
          <w:sz w:val="20"/>
        </w:rPr>
        <w:t>, either directly or through its personnel</w:t>
      </w:r>
      <w:r w:rsidR="005E711C" w:rsidRPr="007B73E6">
        <w:rPr>
          <w:sz w:val="20"/>
        </w:rPr>
        <w:t>, the Service Provider Team</w:t>
      </w:r>
      <w:r w:rsidR="00C530BA" w:rsidRPr="007B73E6">
        <w:rPr>
          <w:sz w:val="20"/>
        </w:rPr>
        <w:t xml:space="preserve"> or a third party,</w:t>
      </w:r>
      <w:r w:rsidR="009948D9" w:rsidRPr="007B73E6">
        <w:rPr>
          <w:sz w:val="20"/>
        </w:rPr>
        <w:t xml:space="preserve"> has </w:t>
      </w:r>
      <w:r w:rsidR="005D36E9" w:rsidRPr="007B73E6">
        <w:rPr>
          <w:sz w:val="20"/>
        </w:rPr>
        <w:t xml:space="preserve">previously </w:t>
      </w:r>
      <w:r w:rsidR="009948D9" w:rsidRPr="007B73E6">
        <w:rPr>
          <w:sz w:val="20"/>
        </w:rPr>
        <w:t xml:space="preserve">or is </w:t>
      </w:r>
      <w:r w:rsidR="005D36E9" w:rsidRPr="007B73E6">
        <w:rPr>
          <w:sz w:val="20"/>
        </w:rPr>
        <w:t xml:space="preserve">currently </w:t>
      </w:r>
      <w:r w:rsidR="009948D9" w:rsidRPr="007B73E6">
        <w:rPr>
          <w:sz w:val="20"/>
        </w:rPr>
        <w:t>engaged in corrupt, fraudulent, collusive or coercive practices</w:t>
      </w:r>
      <w:r w:rsidR="005E711C" w:rsidRPr="007B73E6">
        <w:rPr>
          <w:sz w:val="20"/>
        </w:rPr>
        <w:t xml:space="preserve"> or may have failed to comply </w:t>
      </w:r>
      <w:r w:rsidR="005E711C" w:rsidRPr="007B73E6">
        <w:rPr>
          <w:sz w:val="20"/>
        </w:rPr>
        <w:lastRenderedPageBreak/>
        <w:t>with any laws relating to Prohibited Parties, terrorism or money laundering</w:t>
      </w:r>
      <w:r w:rsidR="00773F84" w:rsidRPr="007B73E6">
        <w:rPr>
          <w:sz w:val="20"/>
        </w:rPr>
        <w:t>,</w:t>
      </w:r>
      <w:r w:rsidR="00136F3D" w:rsidRPr="007B73E6">
        <w:rPr>
          <w:sz w:val="20"/>
        </w:rPr>
        <w:t xml:space="preserve"> or has or is likely to breach the requirements of Clause </w:t>
      </w:r>
      <w:r w:rsidR="007471EA" w:rsidRPr="001A6340">
        <w:rPr>
          <w:sz w:val="20"/>
        </w:rPr>
        <w:fldChar w:fldCharType="begin"/>
      </w:r>
      <w:r w:rsidR="007471EA" w:rsidRPr="007B73E6">
        <w:rPr>
          <w:sz w:val="20"/>
        </w:rPr>
        <w:instrText xml:space="preserve"> REF _Ref372908593 \r \h </w:instrText>
      </w:r>
      <w:r w:rsidR="007B73E6">
        <w:rPr>
          <w:sz w:val="20"/>
        </w:rPr>
        <w:instrText xml:space="preserve"> \* MERGEFORMAT </w:instrText>
      </w:r>
      <w:r w:rsidR="007471EA" w:rsidRPr="001A6340">
        <w:rPr>
          <w:sz w:val="20"/>
        </w:rPr>
      </w:r>
      <w:r w:rsidR="007471EA" w:rsidRPr="001A6340">
        <w:rPr>
          <w:sz w:val="20"/>
        </w:rPr>
        <w:fldChar w:fldCharType="separate"/>
      </w:r>
      <w:r w:rsidR="007471EA" w:rsidRPr="007B73E6">
        <w:rPr>
          <w:sz w:val="20"/>
        </w:rPr>
        <w:t>10</w:t>
      </w:r>
      <w:r w:rsidR="007471EA" w:rsidRPr="001A6340">
        <w:rPr>
          <w:sz w:val="20"/>
        </w:rPr>
        <w:fldChar w:fldCharType="end"/>
      </w:r>
      <w:r w:rsidR="00136F3D" w:rsidRPr="007B73E6">
        <w:rPr>
          <w:sz w:val="20"/>
        </w:rPr>
        <w:t xml:space="preserve"> </w:t>
      </w:r>
      <w:r w:rsidR="007471EA" w:rsidRPr="007B73E6">
        <w:rPr>
          <w:sz w:val="20"/>
        </w:rPr>
        <w:t>(</w:t>
      </w:r>
      <w:r w:rsidR="007471EA" w:rsidRPr="001A6340">
        <w:rPr>
          <w:i/>
          <w:iCs/>
          <w:sz w:val="20"/>
        </w:rPr>
        <w:t>Compliance</w:t>
      </w:r>
      <w:r w:rsidR="007471EA" w:rsidRPr="007B73E6">
        <w:rPr>
          <w:sz w:val="20"/>
        </w:rPr>
        <w:t>)</w:t>
      </w:r>
      <w:r w:rsidR="004A3003" w:rsidRPr="007B73E6">
        <w:rPr>
          <w:sz w:val="20"/>
        </w:rPr>
        <w:t>.</w:t>
      </w:r>
      <w:r w:rsidR="00E84CA1" w:rsidRPr="007B73E6">
        <w:rPr>
          <w:sz w:val="20"/>
        </w:rPr>
        <w:t xml:space="preserve"> </w:t>
      </w:r>
    </w:p>
    <w:p w14:paraId="3E25BCC1" w14:textId="7BBE60A8" w:rsidR="00ED5A11" w:rsidRPr="007B73E6" w:rsidRDefault="00ED5A11" w:rsidP="00F42A0C">
      <w:pPr>
        <w:pStyle w:val="FWBL2"/>
        <w:numPr>
          <w:ilvl w:val="1"/>
          <w:numId w:val="16"/>
        </w:numPr>
        <w:ind w:left="720"/>
        <w:rPr>
          <w:sz w:val="20"/>
        </w:rPr>
      </w:pPr>
      <w:bookmarkStart w:id="54" w:name="_Ref75720319"/>
      <w:r w:rsidRPr="007B73E6">
        <w:rPr>
          <w:sz w:val="20"/>
        </w:rPr>
        <w:t>For the avoidance of doubt, a termination or expiry of the Agreement shall not cause any Scopes of Work to terminate automatically, and so long as any Scope of Work remains in force the Service Provider’s obligations under this Agreement shall continue in force, in respect of Services provided under such Scope(s) of Work, unless the notice of termination terminating the Agreement states that it is also to constitute notice terminating the Scopes of Work specified. Such obligations shall survive and remain binding on each Party until the date on which such Scope of Work is terminated or expires in accordance with its own terms.</w:t>
      </w:r>
      <w:bookmarkEnd w:id="54"/>
    </w:p>
    <w:p w14:paraId="3E3BD07D" w14:textId="76EDBB4B" w:rsidR="003B780A" w:rsidRPr="007B73E6" w:rsidRDefault="00773F84" w:rsidP="00F42A0C">
      <w:pPr>
        <w:pStyle w:val="FWBL1"/>
        <w:numPr>
          <w:ilvl w:val="0"/>
          <w:numId w:val="16"/>
        </w:numPr>
        <w:rPr>
          <w:sz w:val="20"/>
        </w:rPr>
      </w:pPr>
      <w:bookmarkStart w:id="55" w:name="_Ref24113602"/>
      <w:r w:rsidRPr="007B73E6">
        <w:rPr>
          <w:sz w:val="20"/>
        </w:rPr>
        <w:t>Consequences of Termination</w:t>
      </w:r>
      <w:bookmarkEnd w:id="55"/>
    </w:p>
    <w:p w14:paraId="3D38CF4C" w14:textId="79978A38" w:rsidR="002A3250" w:rsidRPr="007B73E6" w:rsidRDefault="00773F84" w:rsidP="00F42A0C">
      <w:pPr>
        <w:pStyle w:val="FWBL2"/>
        <w:numPr>
          <w:ilvl w:val="1"/>
          <w:numId w:val="16"/>
        </w:numPr>
        <w:ind w:left="720"/>
        <w:rPr>
          <w:sz w:val="20"/>
        </w:rPr>
      </w:pPr>
      <w:r w:rsidRPr="007B73E6">
        <w:rPr>
          <w:sz w:val="20"/>
        </w:rPr>
        <w:t xml:space="preserve">If this Agreement or </w:t>
      </w:r>
      <w:r w:rsidR="00B80778" w:rsidRPr="007B73E6">
        <w:rPr>
          <w:sz w:val="20"/>
        </w:rPr>
        <w:t xml:space="preserve">a Scope of Work </w:t>
      </w:r>
      <w:r w:rsidRPr="007B73E6">
        <w:rPr>
          <w:sz w:val="20"/>
        </w:rPr>
        <w:t xml:space="preserve">is terminated </w:t>
      </w:r>
      <w:r w:rsidR="00B80778" w:rsidRPr="007B73E6">
        <w:rPr>
          <w:sz w:val="20"/>
        </w:rPr>
        <w:t>or expires</w:t>
      </w:r>
      <w:r w:rsidR="00EC7F6C" w:rsidRPr="007B73E6">
        <w:rPr>
          <w:sz w:val="20"/>
        </w:rPr>
        <w:t xml:space="preserve"> for any reason</w:t>
      </w:r>
      <w:r w:rsidR="00B80778" w:rsidRPr="007B73E6">
        <w:rPr>
          <w:sz w:val="20"/>
        </w:rPr>
        <w:t>, unless otherwise instructed by SCI, the Service Provider shall:</w:t>
      </w:r>
    </w:p>
    <w:p w14:paraId="189C48FF" w14:textId="3A53ADE2" w:rsidR="002A3250" w:rsidRPr="007B73E6" w:rsidRDefault="00773F84" w:rsidP="00F42A0C">
      <w:pPr>
        <w:pStyle w:val="FWBL2"/>
        <w:numPr>
          <w:ilvl w:val="2"/>
          <w:numId w:val="16"/>
        </w:numPr>
        <w:rPr>
          <w:sz w:val="20"/>
        </w:rPr>
      </w:pPr>
      <w:r w:rsidRPr="007B73E6">
        <w:rPr>
          <w:sz w:val="20"/>
        </w:rPr>
        <w:t xml:space="preserve">co-operate with SCI </w:t>
      </w:r>
      <w:r w:rsidR="00BE2F24" w:rsidRPr="007B73E6">
        <w:rPr>
          <w:sz w:val="20"/>
        </w:rPr>
        <w:t>including but not limit</w:t>
      </w:r>
      <w:r w:rsidR="007471EA" w:rsidRPr="007B73E6">
        <w:rPr>
          <w:sz w:val="20"/>
        </w:rPr>
        <w:t>ed</w:t>
      </w:r>
      <w:r w:rsidR="00BE2F24" w:rsidRPr="007B73E6">
        <w:rPr>
          <w:sz w:val="20"/>
        </w:rPr>
        <w:t xml:space="preserve"> to providing assistance to </w:t>
      </w:r>
      <w:r w:rsidR="000F5018">
        <w:rPr>
          <w:sz w:val="20"/>
        </w:rPr>
        <w:t>SCI</w:t>
      </w:r>
      <w:r w:rsidR="00BE2F24" w:rsidRPr="007B73E6">
        <w:rPr>
          <w:sz w:val="20"/>
        </w:rPr>
        <w:t xml:space="preserve"> to close any relevant accounts and/or mobile wallets and cancel any associated debit, pre-paid or smart cards </w:t>
      </w:r>
      <w:r w:rsidRPr="007B73E6">
        <w:rPr>
          <w:sz w:val="20"/>
        </w:rPr>
        <w:t xml:space="preserve">and comply with its obligations in </w:t>
      </w:r>
      <w:r w:rsidR="00B80778" w:rsidRPr="007B73E6">
        <w:rPr>
          <w:sz w:val="20"/>
        </w:rPr>
        <w:t>any applicable exit plan;</w:t>
      </w:r>
    </w:p>
    <w:p w14:paraId="12917122" w14:textId="3618B79E" w:rsidR="002A3250" w:rsidRPr="007B73E6" w:rsidRDefault="001E42A2" w:rsidP="00F42A0C">
      <w:pPr>
        <w:pStyle w:val="FWBL2"/>
        <w:numPr>
          <w:ilvl w:val="2"/>
          <w:numId w:val="16"/>
        </w:numPr>
        <w:rPr>
          <w:sz w:val="20"/>
        </w:rPr>
      </w:pPr>
      <w:r>
        <w:rPr>
          <w:sz w:val="20"/>
        </w:rPr>
        <w:t>when requested by SCI or as agreed in a Scope of Work,</w:t>
      </w:r>
      <w:r w:rsidRPr="007B73E6">
        <w:rPr>
          <w:sz w:val="20"/>
        </w:rPr>
        <w:t xml:space="preserve"> </w:t>
      </w:r>
      <w:r w:rsidR="00B80778" w:rsidRPr="007B73E6">
        <w:rPr>
          <w:sz w:val="20"/>
        </w:rPr>
        <w:t xml:space="preserve">return </w:t>
      </w:r>
      <w:bookmarkStart w:id="56" w:name="_9kR3WTr8E8458AFG"/>
      <w:bookmarkStart w:id="57" w:name="_9kMIH5YVtAHB68As"/>
      <w:bookmarkEnd w:id="56"/>
      <w:bookmarkEnd w:id="57"/>
      <w:r w:rsidR="008E0DCE" w:rsidRPr="007B73E6">
        <w:rPr>
          <w:sz w:val="20"/>
        </w:rPr>
        <w:t xml:space="preserve">all </w:t>
      </w:r>
      <w:r w:rsidR="0054004F" w:rsidRPr="007B73E6">
        <w:rPr>
          <w:sz w:val="20"/>
        </w:rPr>
        <w:t xml:space="preserve">relevant and </w:t>
      </w:r>
      <w:r w:rsidR="008E0DCE" w:rsidRPr="007B73E6">
        <w:rPr>
          <w:sz w:val="20"/>
        </w:rPr>
        <w:t>remaining Beneficiary Funds</w:t>
      </w:r>
      <w:r w:rsidR="00231BCF" w:rsidRPr="007B73E6">
        <w:rPr>
          <w:sz w:val="20"/>
        </w:rPr>
        <w:t xml:space="preserve"> which have not been transferred to Beneficiaries and/or which have been transferred but remain unspent in the Beneficiary’s </w:t>
      </w:r>
      <w:r>
        <w:rPr>
          <w:sz w:val="20"/>
        </w:rPr>
        <w:t xml:space="preserve">account and/or </w:t>
      </w:r>
      <w:r w:rsidR="00231BCF" w:rsidRPr="007B73E6">
        <w:rPr>
          <w:sz w:val="20"/>
        </w:rPr>
        <w:t>wallet</w:t>
      </w:r>
      <w:r w:rsidR="008E0DCE" w:rsidRPr="007B73E6">
        <w:rPr>
          <w:sz w:val="20"/>
        </w:rPr>
        <w:t xml:space="preserve">, </w:t>
      </w:r>
      <w:r w:rsidR="006755C7" w:rsidRPr="007B73E6">
        <w:rPr>
          <w:sz w:val="20"/>
        </w:rPr>
        <w:t xml:space="preserve">including any accrued interest </w:t>
      </w:r>
      <w:r w:rsidR="008E0DCE" w:rsidRPr="007B73E6">
        <w:rPr>
          <w:sz w:val="20"/>
        </w:rPr>
        <w:t>to</w:t>
      </w:r>
      <w:r w:rsidR="00597D5B" w:rsidRPr="007B73E6">
        <w:rPr>
          <w:sz w:val="20"/>
        </w:rPr>
        <w:t xml:space="preserve"> SCI</w:t>
      </w:r>
      <w:r w:rsidR="006C4003" w:rsidRPr="007B73E6">
        <w:rPr>
          <w:sz w:val="20"/>
        </w:rPr>
        <w:t>’</w:t>
      </w:r>
      <w:r w:rsidR="00597D5B" w:rsidRPr="007B73E6">
        <w:rPr>
          <w:sz w:val="20"/>
        </w:rPr>
        <w:t>s bank account, to be designated by SCI</w:t>
      </w:r>
      <w:r w:rsidR="00B80778" w:rsidRPr="007B73E6">
        <w:rPr>
          <w:sz w:val="20"/>
        </w:rPr>
        <w:t>;</w:t>
      </w:r>
    </w:p>
    <w:p w14:paraId="2A83D370" w14:textId="0D6A5D2E" w:rsidR="00497A73" w:rsidRPr="007B73E6" w:rsidRDefault="00C24A81" w:rsidP="00F42A0C">
      <w:pPr>
        <w:pStyle w:val="FWBL2"/>
        <w:numPr>
          <w:ilvl w:val="2"/>
          <w:numId w:val="16"/>
        </w:numPr>
        <w:rPr>
          <w:sz w:val="20"/>
        </w:rPr>
      </w:pPr>
      <w:r w:rsidRPr="007B73E6">
        <w:rPr>
          <w:sz w:val="20"/>
        </w:rPr>
        <w:t>immediately r</w:t>
      </w:r>
      <w:r w:rsidR="00BE2F24" w:rsidRPr="007B73E6">
        <w:rPr>
          <w:sz w:val="20"/>
        </w:rPr>
        <w:t>epay to SCI any Charges which were paid in advance in respect of Services not yet provided by the Service Provider on the date of termination or expiry of this Agreement</w:t>
      </w:r>
      <w:r w:rsidRPr="007B73E6">
        <w:rPr>
          <w:sz w:val="20"/>
        </w:rPr>
        <w:t xml:space="preserve"> or which, following final reconciliation which shall take place within 30 days of expiry/termination, are otherwise owed to SCI</w:t>
      </w:r>
      <w:r w:rsidR="00BE2F24" w:rsidRPr="007B73E6">
        <w:rPr>
          <w:sz w:val="20"/>
        </w:rPr>
        <w:t>;</w:t>
      </w:r>
    </w:p>
    <w:p w14:paraId="1B42B985" w14:textId="2CF41F53" w:rsidR="00497A73" w:rsidRPr="007B73E6" w:rsidRDefault="00AE6AC3" w:rsidP="00F42A0C">
      <w:pPr>
        <w:pStyle w:val="FWBL2"/>
        <w:numPr>
          <w:ilvl w:val="2"/>
          <w:numId w:val="16"/>
        </w:numPr>
        <w:rPr>
          <w:sz w:val="20"/>
        </w:rPr>
      </w:pPr>
      <w:r w:rsidRPr="007B73E6">
        <w:rPr>
          <w:sz w:val="20"/>
        </w:rPr>
        <w:t>a</w:t>
      </w:r>
      <w:r w:rsidR="00B250E4" w:rsidRPr="007B73E6">
        <w:rPr>
          <w:sz w:val="20"/>
        </w:rPr>
        <w:t>t the choice of SCI</w:t>
      </w:r>
      <w:r w:rsidR="00497A73" w:rsidRPr="007B73E6">
        <w:rPr>
          <w:sz w:val="20"/>
        </w:rPr>
        <w:t xml:space="preserve">: (a) transfer all of the Beneficiary Personal Data to </w:t>
      </w:r>
      <w:r w:rsidR="000F5018">
        <w:rPr>
          <w:sz w:val="20"/>
        </w:rPr>
        <w:t>SCI</w:t>
      </w:r>
      <w:r w:rsidR="00497A73" w:rsidRPr="007B73E6">
        <w:rPr>
          <w:sz w:val="20"/>
        </w:rPr>
        <w:t xml:space="preserve">; or (b) delete all of the Beneficiary Personal Data unless retention of a copy of the data is required under law applicable to the </w:t>
      </w:r>
      <w:r w:rsidRPr="007B73E6">
        <w:rPr>
          <w:sz w:val="20"/>
        </w:rPr>
        <w:t>Service Provider</w:t>
      </w:r>
      <w:r w:rsidR="00497A73" w:rsidRPr="007B73E6">
        <w:rPr>
          <w:sz w:val="20"/>
        </w:rPr>
        <w:t>;</w:t>
      </w:r>
    </w:p>
    <w:p w14:paraId="156CF2E5" w14:textId="2C511B7D" w:rsidR="00BE2F24" w:rsidRPr="007B73E6" w:rsidRDefault="00AE6AC3" w:rsidP="00F42A0C">
      <w:pPr>
        <w:pStyle w:val="FWBL2"/>
        <w:numPr>
          <w:ilvl w:val="2"/>
          <w:numId w:val="16"/>
        </w:numPr>
        <w:rPr>
          <w:sz w:val="20"/>
        </w:rPr>
      </w:pPr>
      <w:r w:rsidRPr="007B73E6">
        <w:rPr>
          <w:sz w:val="20"/>
        </w:rPr>
        <w:t>i</w:t>
      </w:r>
      <w:r w:rsidR="00B250E4" w:rsidRPr="007B73E6">
        <w:rPr>
          <w:sz w:val="20"/>
        </w:rPr>
        <w:t xml:space="preserve">n respect of data which is not Beneficiary Personal Data, </w:t>
      </w:r>
      <w:r w:rsidR="002A3250" w:rsidRPr="007B73E6">
        <w:rPr>
          <w:sz w:val="20"/>
        </w:rPr>
        <w:t xml:space="preserve">transfer to SCI all final data records (encrypted and in CSV format, or as otherwise agreed with SCI) within sixty (60) days of the termination and/or expiry and notify SCI prior to deleting any records (subject to the </w:t>
      </w:r>
      <w:r w:rsidRPr="007B73E6">
        <w:rPr>
          <w:sz w:val="20"/>
        </w:rPr>
        <w:t xml:space="preserve">Service Provider’s </w:t>
      </w:r>
      <w:r w:rsidR="002A3250" w:rsidRPr="007B73E6">
        <w:rPr>
          <w:sz w:val="20"/>
        </w:rPr>
        <w:t>regulatory record-keeping period)</w:t>
      </w:r>
      <w:r w:rsidR="00BE2F24" w:rsidRPr="007B73E6">
        <w:rPr>
          <w:sz w:val="20"/>
        </w:rPr>
        <w:t>, unless otherwise agreed by SCI</w:t>
      </w:r>
      <w:r w:rsidR="002A3250" w:rsidRPr="007B73E6">
        <w:rPr>
          <w:sz w:val="20"/>
        </w:rPr>
        <w:t>.</w:t>
      </w:r>
    </w:p>
    <w:p w14:paraId="4B4D1E52" w14:textId="77518239" w:rsidR="00C24A81" w:rsidRPr="007B73E6" w:rsidRDefault="00C24A81" w:rsidP="00F42A0C">
      <w:pPr>
        <w:pStyle w:val="FWBL2"/>
        <w:numPr>
          <w:ilvl w:val="1"/>
          <w:numId w:val="16"/>
        </w:numPr>
        <w:ind w:left="720"/>
        <w:rPr>
          <w:sz w:val="20"/>
        </w:rPr>
      </w:pPr>
      <w:bookmarkStart w:id="58" w:name="_Ref506850985"/>
      <w:r w:rsidRPr="007B73E6">
        <w:rPr>
          <w:sz w:val="20"/>
        </w:rPr>
        <w:t>Termination of Agreement and/or any Scope of Work shall not affect:</w:t>
      </w:r>
      <w:bookmarkEnd w:id="58"/>
    </w:p>
    <w:p w14:paraId="68910F52" w14:textId="70ADD956" w:rsidR="00C24A81" w:rsidRPr="007B73E6" w:rsidRDefault="00C24A81" w:rsidP="00F42A0C">
      <w:pPr>
        <w:pStyle w:val="FWBL2"/>
        <w:numPr>
          <w:ilvl w:val="2"/>
          <w:numId w:val="16"/>
        </w:numPr>
        <w:rPr>
          <w:sz w:val="20"/>
        </w:rPr>
      </w:pPr>
      <w:r w:rsidRPr="007B73E6">
        <w:rPr>
          <w:sz w:val="20"/>
        </w:rPr>
        <w:t>Clause</w:t>
      </w:r>
      <w:r w:rsidR="00AE6AC3" w:rsidRPr="00CA16F9">
        <w:rPr>
          <w:sz w:val="20"/>
        </w:rPr>
        <w:t>s</w:t>
      </w:r>
      <w:r w:rsidRPr="007B73E6">
        <w:rPr>
          <w:sz w:val="20"/>
        </w:rPr>
        <w:t xml:space="preserve"> </w:t>
      </w:r>
      <w:r w:rsidR="00AE6AC3" w:rsidRPr="001A6340">
        <w:rPr>
          <w:sz w:val="20"/>
        </w:rPr>
        <w:fldChar w:fldCharType="begin"/>
      </w:r>
      <w:r w:rsidR="00AE6AC3" w:rsidRPr="001A6340">
        <w:rPr>
          <w:sz w:val="20"/>
        </w:rPr>
        <w:instrText xml:space="preserve"> REF _Ref438727033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11</w:t>
      </w:r>
      <w:r w:rsidR="00AE6AC3" w:rsidRPr="001A6340">
        <w:rPr>
          <w:sz w:val="20"/>
        </w:rPr>
        <w:fldChar w:fldCharType="end"/>
      </w:r>
      <w:r w:rsidRPr="007B73E6">
        <w:rPr>
          <w:sz w:val="20"/>
        </w:rPr>
        <w:t xml:space="preserve"> </w:t>
      </w:r>
      <w:r w:rsidR="00AE6AC3" w:rsidRPr="00CA16F9">
        <w:rPr>
          <w:sz w:val="20"/>
        </w:rPr>
        <w:t>(</w:t>
      </w:r>
      <w:r w:rsidR="00AE6AC3" w:rsidRPr="001A6340">
        <w:rPr>
          <w:i/>
          <w:iCs/>
          <w:sz w:val="20"/>
        </w:rPr>
        <w:t>Audit, Record Keeping, Access to Information and Reporting</w:t>
      </w:r>
      <w:r w:rsidR="00AE6AC3" w:rsidRPr="00CA16F9">
        <w:rPr>
          <w:sz w:val="20"/>
        </w:rPr>
        <w:t>)</w:t>
      </w:r>
      <w:r w:rsidRPr="007B73E6">
        <w:rPr>
          <w:sz w:val="20"/>
        </w:rPr>
        <w:t xml:space="preserve">, </w:t>
      </w:r>
      <w:r w:rsidR="00AE6AC3" w:rsidRPr="001A6340">
        <w:rPr>
          <w:sz w:val="20"/>
        </w:rPr>
        <w:fldChar w:fldCharType="begin"/>
      </w:r>
      <w:r w:rsidR="00AE6AC3" w:rsidRPr="001A6340">
        <w:rPr>
          <w:sz w:val="20"/>
        </w:rPr>
        <w:instrText xml:space="preserve"> REF _Ref75463492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12</w:t>
      </w:r>
      <w:r w:rsidR="00AE6AC3" w:rsidRPr="001A6340">
        <w:rPr>
          <w:sz w:val="20"/>
        </w:rPr>
        <w:fldChar w:fldCharType="end"/>
      </w:r>
      <w:r w:rsidR="00AE6AC3" w:rsidRPr="001A6340">
        <w:rPr>
          <w:sz w:val="20"/>
        </w:rPr>
        <w:t xml:space="preserve"> (</w:t>
      </w:r>
      <w:r w:rsidR="00AE6AC3" w:rsidRPr="001A6340">
        <w:rPr>
          <w:i/>
          <w:iCs/>
          <w:sz w:val="20"/>
        </w:rPr>
        <w:t>Data Protection</w:t>
      </w:r>
      <w:r w:rsidR="00AE6AC3" w:rsidRPr="00CA16F9">
        <w:rPr>
          <w:sz w:val="20"/>
        </w:rPr>
        <w:t>)</w:t>
      </w:r>
      <w:r w:rsidRPr="007B73E6">
        <w:rPr>
          <w:sz w:val="20"/>
        </w:rPr>
        <w:t xml:space="preserve">, </w:t>
      </w:r>
      <w:r w:rsidR="00AE6AC3" w:rsidRPr="001A6340">
        <w:rPr>
          <w:sz w:val="20"/>
        </w:rPr>
        <w:fldChar w:fldCharType="begin"/>
      </w:r>
      <w:r w:rsidR="00AE6AC3" w:rsidRPr="001A6340">
        <w:rPr>
          <w:sz w:val="20"/>
        </w:rPr>
        <w:instrText xml:space="preserve"> REF _Ref75720069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13</w:t>
      </w:r>
      <w:r w:rsidR="00AE6AC3" w:rsidRPr="001A6340">
        <w:rPr>
          <w:sz w:val="20"/>
        </w:rPr>
        <w:fldChar w:fldCharType="end"/>
      </w:r>
      <w:r w:rsidR="00AE6AC3" w:rsidRPr="001A6340">
        <w:rPr>
          <w:sz w:val="20"/>
        </w:rPr>
        <w:t xml:space="preserve"> (</w:t>
      </w:r>
      <w:r w:rsidR="00AE6AC3" w:rsidRPr="001A6340">
        <w:rPr>
          <w:i/>
          <w:iCs/>
          <w:sz w:val="20"/>
        </w:rPr>
        <w:t xml:space="preserve">Liabilities and </w:t>
      </w:r>
      <w:r w:rsidR="007B73E6" w:rsidRPr="00CA16F9">
        <w:rPr>
          <w:i/>
          <w:iCs/>
          <w:sz w:val="20"/>
        </w:rPr>
        <w:t>I</w:t>
      </w:r>
      <w:r w:rsidR="00AE6AC3" w:rsidRPr="001A6340">
        <w:rPr>
          <w:i/>
          <w:iCs/>
          <w:sz w:val="20"/>
        </w:rPr>
        <w:t>ndemnities</w:t>
      </w:r>
      <w:r w:rsidR="00AE6AC3" w:rsidRPr="00CA16F9">
        <w:rPr>
          <w:sz w:val="20"/>
        </w:rPr>
        <w:t>)</w:t>
      </w:r>
      <w:r w:rsidRPr="007B73E6">
        <w:rPr>
          <w:sz w:val="20"/>
        </w:rPr>
        <w:t xml:space="preserve">, </w:t>
      </w:r>
      <w:r w:rsidR="00AE6AC3" w:rsidRPr="001A6340">
        <w:rPr>
          <w:sz w:val="20"/>
        </w:rPr>
        <w:fldChar w:fldCharType="begin"/>
      </w:r>
      <w:r w:rsidR="00AE6AC3" w:rsidRPr="001A6340">
        <w:rPr>
          <w:sz w:val="20"/>
        </w:rPr>
        <w:instrText xml:space="preserve"> REF _Ref75718905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15</w:t>
      </w:r>
      <w:r w:rsidR="00AE6AC3" w:rsidRPr="001A6340">
        <w:rPr>
          <w:sz w:val="20"/>
        </w:rPr>
        <w:fldChar w:fldCharType="end"/>
      </w:r>
      <w:r w:rsidR="00AE6AC3" w:rsidRPr="001A6340">
        <w:rPr>
          <w:sz w:val="20"/>
        </w:rPr>
        <w:t xml:space="preserve"> (</w:t>
      </w:r>
      <w:r w:rsidR="00AE6AC3" w:rsidRPr="001A6340">
        <w:rPr>
          <w:i/>
          <w:iCs/>
          <w:sz w:val="20"/>
        </w:rPr>
        <w:t>Confidential Information</w:t>
      </w:r>
      <w:r w:rsidR="00AE6AC3" w:rsidRPr="00CA16F9">
        <w:rPr>
          <w:sz w:val="20"/>
        </w:rPr>
        <w:t>)</w:t>
      </w:r>
      <w:r w:rsidRPr="007B73E6">
        <w:rPr>
          <w:sz w:val="20"/>
        </w:rPr>
        <w:t xml:space="preserve">, </w:t>
      </w:r>
      <w:r w:rsidR="00AE6AC3" w:rsidRPr="001A6340">
        <w:rPr>
          <w:sz w:val="20"/>
        </w:rPr>
        <w:fldChar w:fldCharType="begin"/>
      </w:r>
      <w:r w:rsidR="00AE6AC3" w:rsidRPr="001A6340">
        <w:rPr>
          <w:sz w:val="20"/>
        </w:rPr>
        <w:instrText xml:space="preserve"> REF _Ref75720134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19</w:t>
      </w:r>
      <w:r w:rsidR="00AE6AC3" w:rsidRPr="001A6340">
        <w:rPr>
          <w:sz w:val="20"/>
        </w:rPr>
        <w:fldChar w:fldCharType="end"/>
      </w:r>
      <w:r w:rsidR="00AE6AC3" w:rsidRPr="00CA16F9">
        <w:rPr>
          <w:sz w:val="20"/>
        </w:rPr>
        <w:t xml:space="preserve"> (</w:t>
      </w:r>
      <w:r w:rsidR="00AE6AC3" w:rsidRPr="001A6340">
        <w:rPr>
          <w:i/>
          <w:iCs/>
          <w:sz w:val="20"/>
        </w:rPr>
        <w:t>Dispute Resolution</w:t>
      </w:r>
      <w:r w:rsidR="00AE6AC3" w:rsidRPr="00CA16F9">
        <w:rPr>
          <w:sz w:val="20"/>
        </w:rPr>
        <w:t>)</w:t>
      </w:r>
      <w:r w:rsidRPr="007B73E6">
        <w:rPr>
          <w:sz w:val="20"/>
        </w:rPr>
        <w:t xml:space="preserve"> and </w:t>
      </w:r>
      <w:r w:rsidR="00AE6AC3" w:rsidRPr="001A6340">
        <w:rPr>
          <w:sz w:val="20"/>
        </w:rPr>
        <w:fldChar w:fldCharType="begin"/>
      </w:r>
      <w:r w:rsidR="00AE6AC3" w:rsidRPr="001A6340">
        <w:rPr>
          <w:sz w:val="20"/>
        </w:rPr>
        <w:instrText xml:space="preserve"> REF _Ref379965392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33</w:t>
      </w:r>
      <w:r w:rsidR="00AE6AC3" w:rsidRPr="001A6340">
        <w:rPr>
          <w:sz w:val="20"/>
        </w:rPr>
        <w:fldChar w:fldCharType="end"/>
      </w:r>
      <w:r w:rsidRPr="007B73E6">
        <w:rPr>
          <w:sz w:val="20"/>
        </w:rPr>
        <w:t xml:space="preserve"> </w:t>
      </w:r>
      <w:r w:rsidR="00AE6AC3" w:rsidRPr="00CA16F9">
        <w:rPr>
          <w:sz w:val="20"/>
        </w:rPr>
        <w:t>(</w:t>
      </w:r>
      <w:r w:rsidR="00AE6AC3" w:rsidRPr="001A6340">
        <w:rPr>
          <w:i/>
          <w:iCs/>
          <w:sz w:val="20"/>
          <w:u w:val="single"/>
        </w:rPr>
        <w:t>Governing Law</w:t>
      </w:r>
      <w:r w:rsidR="00AE6AC3" w:rsidRPr="00CA16F9">
        <w:rPr>
          <w:sz w:val="20"/>
        </w:rPr>
        <w:t>)</w:t>
      </w:r>
      <w:r w:rsidRPr="007B73E6">
        <w:rPr>
          <w:sz w:val="20"/>
        </w:rPr>
        <w:t xml:space="preserve"> which shall survive the expiry and/or termination of this Agreement and/or any Scope of Work; </w:t>
      </w:r>
      <w:bookmarkStart w:id="59" w:name="_Ref506850922"/>
    </w:p>
    <w:p w14:paraId="2005AD55" w14:textId="58688E48" w:rsidR="00C24A81" w:rsidRPr="00CA16F9" w:rsidRDefault="00C24A81" w:rsidP="00F42A0C">
      <w:pPr>
        <w:pStyle w:val="FWBL2"/>
        <w:numPr>
          <w:ilvl w:val="2"/>
          <w:numId w:val="16"/>
        </w:numPr>
        <w:rPr>
          <w:sz w:val="20"/>
        </w:rPr>
      </w:pPr>
      <w:r w:rsidRPr="007B73E6">
        <w:rPr>
          <w:sz w:val="20"/>
        </w:rPr>
        <w:t>any rights, liabilities or remedies arising under the Agreement and/or any Scope of Work prior to such termination; and</w:t>
      </w:r>
    </w:p>
    <w:p w14:paraId="14D768FA" w14:textId="5877B05A" w:rsidR="00C24A81" w:rsidRPr="00CA16F9" w:rsidRDefault="00C24A81" w:rsidP="00F42A0C">
      <w:pPr>
        <w:pStyle w:val="FWBL2"/>
        <w:numPr>
          <w:ilvl w:val="2"/>
          <w:numId w:val="16"/>
        </w:numPr>
        <w:rPr>
          <w:sz w:val="20"/>
        </w:rPr>
      </w:pPr>
      <w:r w:rsidRPr="007B73E6">
        <w:rPr>
          <w:sz w:val="20"/>
        </w:rPr>
        <w:t xml:space="preserve">in respect of termination and/or expiry of the Agreement, the Service Provider’s obligations under </w:t>
      </w:r>
      <w:r w:rsidR="00ED5A11" w:rsidRPr="007B73E6">
        <w:rPr>
          <w:sz w:val="20"/>
        </w:rPr>
        <w:t xml:space="preserve">Clause </w:t>
      </w:r>
      <w:r w:rsidR="00AE6AC3" w:rsidRPr="001A6340">
        <w:rPr>
          <w:sz w:val="20"/>
        </w:rPr>
        <w:fldChar w:fldCharType="begin"/>
      </w:r>
      <w:r w:rsidR="00AE6AC3" w:rsidRPr="001A6340">
        <w:rPr>
          <w:sz w:val="20"/>
        </w:rPr>
        <w:instrText xml:space="preserve"> REF _Ref75720319 \r \h </w:instrText>
      </w:r>
      <w:r w:rsidR="007B73E6">
        <w:rPr>
          <w:sz w:val="20"/>
        </w:rPr>
        <w:instrText xml:space="preserve"> \* MERGEFORMAT </w:instrText>
      </w:r>
      <w:r w:rsidR="00AE6AC3" w:rsidRPr="001A6340">
        <w:rPr>
          <w:sz w:val="20"/>
        </w:rPr>
      </w:r>
      <w:r w:rsidR="00AE6AC3" w:rsidRPr="001A6340">
        <w:rPr>
          <w:sz w:val="20"/>
        </w:rPr>
        <w:fldChar w:fldCharType="separate"/>
      </w:r>
      <w:r w:rsidR="00AE6AC3" w:rsidRPr="001A6340">
        <w:rPr>
          <w:sz w:val="20"/>
        </w:rPr>
        <w:t>16.4</w:t>
      </w:r>
      <w:r w:rsidR="00AE6AC3" w:rsidRPr="001A6340">
        <w:rPr>
          <w:sz w:val="20"/>
        </w:rPr>
        <w:fldChar w:fldCharType="end"/>
      </w:r>
      <w:r w:rsidRPr="007B73E6">
        <w:rPr>
          <w:sz w:val="20"/>
        </w:rPr>
        <w:t>; and</w:t>
      </w:r>
    </w:p>
    <w:p w14:paraId="42274E7B" w14:textId="540EF21E" w:rsidR="008E0DCE" w:rsidRPr="00CA16F9" w:rsidRDefault="00C24A81" w:rsidP="00F42A0C">
      <w:pPr>
        <w:pStyle w:val="FWBL2"/>
        <w:numPr>
          <w:ilvl w:val="2"/>
          <w:numId w:val="16"/>
        </w:numPr>
        <w:rPr>
          <w:sz w:val="20"/>
        </w:rPr>
      </w:pPr>
      <w:r w:rsidRPr="007B73E6">
        <w:rPr>
          <w:sz w:val="20"/>
        </w:rPr>
        <w:t>in respect of termination and/or expiry of any Scope of Work, any other Scope of Work or the Agreement.</w:t>
      </w:r>
      <w:bookmarkEnd w:id="59"/>
    </w:p>
    <w:p w14:paraId="78FA8EEF" w14:textId="350F132E" w:rsidR="002A3E5B" w:rsidRPr="007B73E6" w:rsidRDefault="002A3E5B" w:rsidP="00F42A0C">
      <w:pPr>
        <w:pStyle w:val="FWBL1"/>
        <w:numPr>
          <w:ilvl w:val="0"/>
          <w:numId w:val="16"/>
        </w:numPr>
        <w:rPr>
          <w:sz w:val="20"/>
        </w:rPr>
      </w:pPr>
      <w:bookmarkStart w:id="60" w:name="_9kR3WTr8E845DFG"/>
      <w:bookmarkStart w:id="61" w:name="_Toc443574269"/>
      <w:bookmarkStart w:id="62" w:name="_Ref456702496"/>
      <w:bookmarkStart w:id="63" w:name="_Ref24033186"/>
      <w:bookmarkStart w:id="64" w:name="_Ref24531450"/>
      <w:bookmarkEnd w:id="60"/>
      <w:r w:rsidRPr="007B73E6">
        <w:rPr>
          <w:sz w:val="20"/>
        </w:rPr>
        <w:t xml:space="preserve">Force Majeure </w:t>
      </w:r>
      <w:r w:rsidR="00A5336B" w:rsidRPr="007B73E6">
        <w:rPr>
          <w:sz w:val="20"/>
        </w:rPr>
        <w:t>and Suspension</w:t>
      </w:r>
      <w:bookmarkEnd w:id="61"/>
      <w:bookmarkEnd w:id="62"/>
      <w:bookmarkEnd w:id="63"/>
      <w:bookmarkEnd w:id="64"/>
      <w:r w:rsidR="00CF1631" w:rsidRPr="007B73E6">
        <w:rPr>
          <w:sz w:val="20"/>
        </w:rPr>
        <w:t xml:space="preserve"> </w:t>
      </w:r>
    </w:p>
    <w:p w14:paraId="56193C8B" w14:textId="3CE15A42" w:rsidR="00EE752F" w:rsidRPr="007B73E6" w:rsidRDefault="00CF1631" w:rsidP="001A6340">
      <w:pPr>
        <w:pStyle w:val="FWBL2"/>
        <w:numPr>
          <w:ilvl w:val="0"/>
          <w:numId w:val="0"/>
        </w:numPr>
        <w:rPr>
          <w:sz w:val="20"/>
        </w:rPr>
      </w:pPr>
      <w:bookmarkStart w:id="65" w:name="a61706"/>
      <w:bookmarkStart w:id="66" w:name="a773703"/>
      <w:bookmarkStart w:id="67" w:name="a879455"/>
      <w:bookmarkStart w:id="68" w:name="a385699"/>
      <w:bookmarkEnd w:id="65"/>
      <w:bookmarkEnd w:id="66"/>
      <w:bookmarkEnd w:id="67"/>
      <w:bookmarkEnd w:id="68"/>
      <w:r w:rsidRPr="007B73E6">
        <w:rPr>
          <w:b/>
          <w:bCs/>
          <w:sz w:val="20"/>
        </w:rPr>
        <w:t>Force Majeur</w:t>
      </w:r>
      <w:r w:rsidR="00EC7F6C" w:rsidRPr="007B73E6">
        <w:rPr>
          <w:b/>
          <w:bCs/>
          <w:sz w:val="20"/>
        </w:rPr>
        <w:t>e</w:t>
      </w:r>
    </w:p>
    <w:p w14:paraId="35215CD6" w14:textId="30681457" w:rsidR="0024467C" w:rsidRPr="001A6340" w:rsidRDefault="0024467C" w:rsidP="00F42A0C">
      <w:pPr>
        <w:pStyle w:val="FWBL2"/>
        <w:numPr>
          <w:ilvl w:val="1"/>
          <w:numId w:val="16"/>
        </w:numPr>
        <w:ind w:left="720"/>
        <w:rPr>
          <w:sz w:val="20"/>
        </w:rPr>
      </w:pPr>
      <w:bookmarkStart w:id="69" w:name="_Ref403050675"/>
      <w:r w:rsidRPr="001A6340">
        <w:rPr>
          <w:sz w:val="20"/>
        </w:rPr>
        <w:lastRenderedPageBreak/>
        <w:t xml:space="preserve">If either </w:t>
      </w:r>
      <w:r w:rsidR="00AE6AC3" w:rsidRPr="001A6340">
        <w:rPr>
          <w:sz w:val="20"/>
        </w:rPr>
        <w:t>P</w:t>
      </w:r>
      <w:r w:rsidRPr="001A6340">
        <w:rPr>
          <w:sz w:val="20"/>
        </w:rPr>
        <w:t xml:space="preserve">arty is delayed or prevented from or hindered in performing its obligations under this </w:t>
      </w:r>
      <w:r w:rsidR="00AE6AC3" w:rsidRPr="001A6340">
        <w:rPr>
          <w:sz w:val="20"/>
        </w:rPr>
        <w:t>A</w:t>
      </w:r>
      <w:r w:rsidRPr="001A6340">
        <w:rPr>
          <w:sz w:val="20"/>
        </w:rPr>
        <w:t xml:space="preserve">greement by a Force Majeure Event, such </w:t>
      </w:r>
      <w:r w:rsidR="00AE6AC3" w:rsidRPr="001A6340">
        <w:rPr>
          <w:sz w:val="20"/>
        </w:rPr>
        <w:t>P</w:t>
      </w:r>
      <w:r w:rsidRPr="001A6340">
        <w:rPr>
          <w:sz w:val="20"/>
        </w:rPr>
        <w:t>arty shall:</w:t>
      </w:r>
    </w:p>
    <w:p w14:paraId="13167D56" w14:textId="03AD4DB1" w:rsidR="0024467C" w:rsidRPr="001A6340" w:rsidRDefault="0024467C" w:rsidP="00F42A0C">
      <w:pPr>
        <w:pStyle w:val="FWBL2"/>
        <w:numPr>
          <w:ilvl w:val="2"/>
          <w:numId w:val="16"/>
        </w:numPr>
        <w:rPr>
          <w:sz w:val="20"/>
        </w:rPr>
      </w:pPr>
      <w:r w:rsidRPr="001A6340">
        <w:rPr>
          <w:sz w:val="20"/>
        </w:rPr>
        <w:t xml:space="preserve">give notice in writing of such delay or prevention to the other </w:t>
      </w:r>
      <w:r w:rsidR="00AE6AC3" w:rsidRPr="001A6340">
        <w:rPr>
          <w:sz w:val="20"/>
        </w:rPr>
        <w:t>P</w:t>
      </w:r>
      <w:r w:rsidRPr="001A6340">
        <w:rPr>
          <w:sz w:val="20"/>
        </w:rPr>
        <w:t>arty as soon as reasonably possible, stating the commencement date and extent of such delay or prevention, the cause thereof and its estimated duration (“</w:t>
      </w:r>
      <w:r w:rsidRPr="001A6340">
        <w:rPr>
          <w:b/>
          <w:bCs/>
          <w:sz w:val="20"/>
        </w:rPr>
        <w:t>Force Majeure Notice</w:t>
      </w:r>
      <w:r w:rsidRPr="001A6340">
        <w:rPr>
          <w:sz w:val="20"/>
        </w:rPr>
        <w:t>”);</w:t>
      </w:r>
    </w:p>
    <w:p w14:paraId="1586EBE0" w14:textId="2A8A2777" w:rsidR="0024467C" w:rsidRPr="001A6340" w:rsidRDefault="0024467C" w:rsidP="00F42A0C">
      <w:pPr>
        <w:pStyle w:val="FWBL2"/>
        <w:numPr>
          <w:ilvl w:val="2"/>
          <w:numId w:val="16"/>
        </w:numPr>
        <w:rPr>
          <w:sz w:val="20"/>
        </w:rPr>
      </w:pPr>
      <w:r w:rsidRPr="001A6340">
        <w:rPr>
          <w:sz w:val="20"/>
        </w:rPr>
        <w:t xml:space="preserve">use all reasonable endeavours to mitigate the effects of such delay or prevention on the performance of its obligations under this </w:t>
      </w:r>
      <w:r w:rsidR="00AE6AC3" w:rsidRPr="001A6340">
        <w:rPr>
          <w:sz w:val="20"/>
        </w:rPr>
        <w:t>A</w:t>
      </w:r>
      <w:r w:rsidRPr="001A6340">
        <w:rPr>
          <w:sz w:val="20"/>
        </w:rPr>
        <w:t>greement; and</w:t>
      </w:r>
    </w:p>
    <w:p w14:paraId="2BA99123" w14:textId="0617D34B" w:rsidR="0024467C" w:rsidRPr="001A6340" w:rsidRDefault="0024467C" w:rsidP="00F42A0C">
      <w:pPr>
        <w:pStyle w:val="FWBL2"/>
        <w:numPr>
          <w:ilvl w:val="2"/>
          <w:numId w:val="16"/>
        </w:numPr>
        <w:rPr>
          <w:sz w:val="20"/>
        </w:rPr>
      </w:pPr>
      <w:r w:rsidRPr="001A6340">
        <w:rPr>
          <w:sz w:val="20"/>
        </w:rPr>
        <w:t>resume performance of its obligations</w:t>
      </w:r>
      <w:r w:rsidR="00AE6AC3" w:rsidRPr="001A6340">
        <w:rPr>
          <w:sz w:val="20"/>
        </w:rPr>
        <w:t xml:space="preserve"> under this Agreement</w:t>
      </w:r>
      <w:r w:rsidRPr="001A6340">
        <w:rPr>
          <w:sz w:val="20"/>
        </w:rPr>
        <w:t xml:space="preserve"> as soon as reasonably possible after the removal of the cause of the delay or prevention.</w:t>
      </w:r>
    </w:p>
    <w:bookmarkEnd w:id="69"/>
    <w:p w14:paraId="7AAE510E" w14:textId="1B1EECD0" w:rsidR="002A3E5B" w:rsidRPr="00E92E50" w:rsidRDefault="0024467C" w:rsidP="00F42A0C">
      <w:pPr>
        <w:pStyle w:val="FWBL2"/>
        <w:numPr>
          <w:ilvl w:val="1"/>
          <w:numId w:val="16"/>
        </w:numPr>
        <w:ind w:left="720"/>
        <w:rPr>
          <w:sz w:val="20"/>
        </w:rPr>
      </w:pPr>
      <w:r w:rsidRPr="001A6340">
        <w:rPr>
          <w:sz w:val="20"/>
        </w:rPr>
        <w:t>U</w:t>
      </w:r>
      <w:r w:rsidR="00EE752F" w:rsidRPr="001A6340">
        <w:rPr>
          <w:sz w:val="20"/>
        </w:rPr>
        <w:t xml:space="preserve">pon the issue of a Force Majeure Notice and with the other </w:t>
      </w:r>
      <w:r w:rsidR="00AE6AC3" w:rsidRPr="007B73E6">
        <w:rPr>
          <w:sz w:val="20"/>
        </w:rPr>
        <w:t>P</w:t>
      </w:r>
      <w:r w:rsidR="00EE752F" w:rsidRPr="001A6340">
        <w:rPr>
          <w:sz w:val="20"/>
        </w:rPr>
        <w:t>arty’s consent, which shall n</w:t>
      </w:r>
      <w:r w:rsidR="003B33CF" w:rsidRPr="001A6340">
        <w:rPr>
          <w:sz w:val="20"/>
        </w:rPr>
        <w:t>ot be unreasonably withheld, both Parties</w:t>
      </w:r>
      <w:r w:rsidR="00EE752F" w:rsidRPr="001A6340">
        <w:rPr>
          <w:sz w:val="20"/>
        </w:rPr>
        <w:t xml:space="preserve"> shall be excused from performing </w:t>
      </w:r>
      <w:r w:rsidR="003B33CF" w:rsidRPr="001A6340">
        <w:rPr>
          <w:sz w:val="20"/>
        </w:rPr>
        <w:t>their</w:t>
      </w:r>
      <w:r w:rsidR="00EE752F" w:rsidRPr="001A6340">
        <w:rPr>
          <w:sz w:val="20"/>
        </w:rPr>
        <w:t xml:space="preserve"> obligations under the Agreement </w:t>
      </w:r>
      <w:r w:rsidR="00B250E4" w:rsidRPr="001A6340">
        <w:rPr>
          <w:sz w:val="20"/>
        </w:rPr>
        <w:t xml:space="preserve">and/or any Scope of Work </w:t>
      </w:r>
      <w:r w:rsidR="00EE752F" w:rsidRPr="001A6340">
        <w:rPr>
          <w:sz w:val="20"/>
        </w:rPr>
        <w:t>for the duration of the Force Majeure Event. If the Force Majeure Event continues for more than two months, SCI may terminate this Agreement</w:t>
      </w:r>
      <w:r w:rsidR="00B250E4" w:rsidRPr="001A6340">
        <w:rPr>
          <w:sz w:val="20"/>
        </w:rPr>
        <w:t xml:space="preserve"> and/or any Scope of Work</w:t>
      </w:r>
      <w:r w:rsidR="00EE752F" w:rsidRPr="001A6340">
        <w:rPr>
          <w:sz w:val="20"/>
        </w:rPr>
        <w:t xml:space="preserve"> by giving written notice to the </w:t>
      </w:r>
      <w:r w:rsidR="003B33CF" w:rsidRPr="001A6340">
        <w:rPr>
          <w:sz w:val="20"/>
        </w:rPr>
        <w:t>Service Provider</w:t>
      </w:r>
      <w:r w:rsidR="00EE752F" w:rsidRPr="001A6340">
        <w:rPr>
          <w:sz w:val="20"/>
        </w:rPr>
        <w:t>. Such termination shall be without prejudice to the rights of the parties in respect of any breach of this Agreement</w:t>
      </w:r>
      <w:r w:rsidR="00B250E4" w:rsidRPr="001A6340">
        <w:rPr>
          <w:sz w:val="20"/>
        </w:rPr>
        <w:t xml:space="preserve"> and/or any Scope of Work</w:t>
      </w:r>
      <w:r w:rsidR="00EE752F" w:rsidRPr="001A6340">
        <w:rPr>
          <w:sz w:val="20"/>
        </w:rPr>
        <w:t xml:space="preserve"> occurring prior to such termination</w:t>
      </w:r>
      <w:r w:rsidRPr="007B73E6">
        <w:rPr>
          <w:sz w:val="20"/>
        </w:rPr>
        <w:t>.</w:t>
      </w:r>
    </w:p>
    <w:p w14:paraId="0C688312" w14:textId="5DB15E7F" w:rsidR="00CF1631" w:rsidRPr="007B73E6" w:rsidRDefault="00CF1631" w:rsidP="001A6340">
      <w:pPr>
        <w:pStyle w:val="FWBL2"/>
        <w:numPr>
          <w:ilvl w:val="0"/>
          <w:numId w:val="0"/>
        </w:numPr>
        <w:ind w:left="315"/>
        <w:rPr>
          <w:sz w:val="20"/>
        </w:rPr>
      </w:pPr>
      <w:bookmarkStart w:id="70" w:name="_Ref376940239"/>
      <w:r w:rsidRPr="007B73E6">
        <w:rPr>
          <w:b/>
          <w:bCs/>
          <w:sz w:val="20"/>
        </w:rPr>
        <w:t>Suspension</w:t>
      </w:r>
      <w:bookmarkEnd w:id="70"/>
    </w:p>
    <w:p w14:paraId="6CF5D561" w14:textId="5316D69F" w:rsidR="00EC0B50" w:rsidRPr="0011666B" w:rsidRDefault="001372FF" w:rsidP="00F42A0C">
      <w:pPr>
        <w:pStyle w:val="FWBL2"/>
        <w:numPr>
          <w:ilvl w:val="1"/>
          <w:numId w:val="16"/>
        </w:numPr>
        <w:ind w:left="720"/>
        <w:rPr>
          <w:sz w:val="20"/>
        </w:rPr>
      </w:pPr>
      <w:r w:rsidRPr="007B73E6">
        <w:rPr>
          <w:sz w:val="20"/>
        </w:rPr>
        <w:t>The P</w:t>
      </w:r>
      <w:r w:rsidR="008E0259" w:rsidRPr="007B73E6">
        <w:rPr>
          <w:sz w:val="20"/>
        </w:rPr>
        <w:t xml:space="preserve">arties may agree from time to time to suspend the Services </w:t>
      </w:r>
      <w:r w:rsidR="003A460D" w:rsidRPr="007B73E6">
        <w:rPr>
          <w:sz w:val="20"/>
        </w:rPr>
        <w:t xml:space="preserve">in whole or in part </w:t>
      </w:r>
      <w:r w:rsidR="009910D1" w:rsidRPr="007B73E6">
        <w:rPr>
          <w:sz w:val="20"/>
        </w:rPr>
        <w:t>based on safety and security risk assessments</w:t>
      </w:r>
      <w:r w:rsidR="00B61FDE" w:rsidRPr="007B73E6">
        <w:rPr>
          <w:sz w:val="20"/>
        </w:rPr>
        <w:t>, or to comply with applicable laws or regulatory requirements</w:t>
      </w:r>
      <w:r w:rsidR="001B78A5" w:rsidRPr="007B73E6">
        <w:rPr>
          <w:sz w:val="20"/>
        </w:rPr>
        <w:t xml:space="preserve"> </w:t>
      </w:r>
      <w:r w:rsidR="00B61FDE" w:rsidRPr="007B73E6">
        <w:rPr>
          <w:sz w:val="20"/>
        </w:rPr>
        <w:t xml:space="preserve">for the period required </w:t>
      </w:r>
      <w:r w:rsidR="00B61FDE" w:rsidRPr="0011666B">
        <w:rPr>
          <w:sz w:val="20"/>
        </w:rPr>
        <w:t>by the event giving rise to the suspension</w:t>
      </w:r>
      <w:r w:rsidR="008E0259" w:rsidRPr="0011666B">
        <w:rPr>
          <w:sz w:val="20"/>
        </w:rPr>
        <w:t>.</w:t>
      </w:r>
    </w:p>
    <w:p w14:paraId="32CD17A8" w14:textId="2532EFD0" w:rsidR="00EC0B50" w:rsidRPr="0011666B" w:rsidRDefault="0095183F" w:rsidP="00F42A0C">
      <w:pPr>
        <w:pStyle w:val="FWBL2"/>
        <w:numPr>
          <w:ilvl w:val="1"/>
          <w:numId w:val="16"/>
        </w:numPr>
        <w:ind w:left="720"/>
        <w:rPr>
          <w:sz w:val="20"/>
        </w:rPr>
      </w:pPr>
      <w:r w:rsidRPr="0011666B">
        <w:rPr>
          <w:sz w:val="20"/>
        </w:rPr>
        <w:t>SCI</w:t>
      </w:r>
      <w:r w:rsidR="0006434E" w:rsidRPr="0011666B">
        <w:rPr>
          <w:sz w:val="20"/>
        </w:rPr>
        <w:t xml:space="preserve"> shall</w:t>
      </w:r>
      <w:r w:rsidR="00B61FDE" w:rsidRPr="0011666B">
        <w:rPr>
          <w:sz w:val="20"/>
        </w:rPr>
        <w:t>, on written notice to the Service Provider to be given as soon as reasonably practicable,</w:t>
      </w:r>
      <w:r w:rsidR="0006434E" w:rsidRPr="0011666B">
        <w:rPr>
          <w:sz w:val="20"/>
        </w:rPr>
        <w:t xml:space="preserve"> be entitled to </w:t>
      </w:r>
      <w:r w:rsidR="00B61FDE" w:rsidRPr="0011666B">
        <w:rPr>
          <w:sz w:val="20"/>
        </w:rPr>
        <w:t>suspend</w:t>
      </w:r>
      <w:r w:rsidR="0006434E" w:rsidRPr="0011666B">
        <w:rPr>
          <w:sz w:val="20"/>
        </w:rPr>
        <w:t xml:space="preserve"> the Services</w:t>
      </w:r>
      <w:r w:rsidR="003B33CF" w:rsidRPr="0011666B">
        <w:rPr>
          <w:sz w:val="20"/>
        </w:rPr>
        <w:t xml:space="preserve"> and its obligations under the Agreement</w:t>
      </w:r>
      <w:r w:rsidR="00B250E4" w:rsidRPr="0011666B">
        <w:rPr>
          <w:sz w:val="20"/>
        </w:rPr>
        <w:t xml:space="preserve"> and/or any Scope of Work</w:t>
      </w:r>
      <w:r w:rsidR="0006434E" w:rsidRPr="0011666B">
        <w:rPr>
          <w:sz w:val="20"/>
        </w:rPr>
        <w:t xml:space="preserve"> in whole or in part</w:t>
      </w:r>
      <w:r w:rsidR="00B61FDE" w:rsidRPr="0011666B">
        <w:rPr>
          <w:sz w:val="20"/>
        </w:rPr>
        <w:t xml:space="preserve"> and for only for the period required by the event giving rise to the suspension</w:t>
      </w:r>
      <w:r w:rsidR="00D1612C" w:rsidRPr="0011666B">
        <w:rPr>
          <w:sz w:val="20"/>
        </w:rPr>
        <w:t xml:space="preserve"> </w:t>
      </w:r>
      <w:r w:rsidR="0006434E" w:rsidRPr="0011666B">
        <w:rPr>
          <w:sz w:val="20"/>
        </w:rPr>
        <w:t>if</w:t>
      </w:r>
      <w:r w:rsidR="00B61FDE" w:rsidRPr="0011666B">
        <w:rPr>
          <w:sz w:val="20"/>
        </w:rPr>
        <w:t xml:space="preserve">: </w:t>
      </w:r>
    </w:p>
    <w:p w14:paraId="6F117BC3" w14:textId="77777777" w:rsidR="00B61FDE" w:rsidRPr="0011666B" w:rsidRDefault="00B61FDE" w:rsidP="00F42A0C">
      <w:pPr>
        <w:pStyle w:val="FWBL2"/>
        <w:numPr>
          <w:ilvl w:val="2"/>
          <w:numId w:val="16"/>
        </w:numPr>
        <w:rPr>
          <w:sz w:val="20"/>
        </w:rPr>
      </w:pPr>
      <w:r w:rsidRPr="0011666B">
        <w:rPr>
          <w:sz w:val="20"/>
        </w:rPr>
        <w:t>the Donor requires the suspension of activities under a Programme or a Programme is suspended for any other reason; or</w:t>
      </w:r>
    </w:p>
    <w:p w14:paraId="3E571CFE" w14:textId="221BAF2E" w:rsidR="00EC0B50" w:rsidRPr="0011666B" w:rsidRDefault="00B61FDE" w:rsidP="00F42A0C">
      <w:pPr>
        <w:pStyle w:val="FWBL2"/>
        <w:numPr>
          <w:ilvl w:val="2"/>
          <w:numId w:val="16"/>
        </w:numPr>
        <w:rPr>
          <w:sz w:val="20"/>
        </w:rPr>
      </w:pPr>
      <w:r w:rsidRPr="0011666B">
        <w:rPr>
          <w:sz w:val="20"/>
        </w:rPr>
        <w:t>it intends to carry out any investigations into any suspected fraud, corruption, misappropriation or diversion of funds, dealings with Prohibited Parties or those who may be associated with terrorism or other incidents related to the Services</w:t>
      </w:r>
      <w:r w:rsidR="003B33CF" w:rsidRPr="0011666B">
        <w:rPr>
          <w:sz w:val="20"/>
        </w:rPr>
        <w:t>.</w:t>
      </w:r>
    </w:p>
    <w:p w14:paraId="710E3F0D" w14:textId="42D1D3FE" w:rsidR="00EC0B50" w:rsidRPr="0011666B" w:rsidRDefault="007B73E6" w:rsidP="00F42A0C">
      <w:pPr>
        <w:pStyle w:val="FWBL2"/>
        <w:numPr>
          <w:ilvl w:val="1"/>
          <w:numId w:val="16"/>
        </w:numPr>
        <w:ind w:left="720"/>
        <w:rPr>
          <w:sz w:val="20"/>
        </w:rPr>
      </w:pPr>
      <w:r w:rsidRPr="0011666B">
        <w:rPr>
          <w:sz w:val="20"/>
        </w:rPr>
        <w:t xml:space="preserve">Subject to Clause </w:t>
      </w:r>
      <w:r w:rsidRPr="0011666B">
        <w:rPr>
          <w:sz w:val="20"/>
        </w:rPr>
        <w:fldChar w:fldCharType="begin"/>
      </w:r>
      <w:r w:rsidRPr="0011666B">
        <w:rPr>
          <w:sz w:val="20"/>
        </w:rPr>
        <w:instrText xml:space="preserve"> REF _Ref75720069 \r \h  \* MERGEFORMAT </w:instrText>
      </w:r>
      <w:r w:rsidRPr="0011666B">
        <w:rPr>
          <w:sz w:val="20"/>
        </w:rPr>
      </w:r>
      <w:r w:rsidRPr="0011666B">
        <w:rPr>
          <w:sz w:val="20"/>
        </w:rPr>
        <w:fldChar w:fldCharType="separate"/>
      </w:r>
      <w:r w:rsidRPr="0011666B">
        <w:rPr>
          <w:sz w:val="20"/>
        </w:rPr>
        <w:t>13</w:t>
      </w:r>
      <w:r w:rsidRPr="0011666B">
        <w:rPr>
          <w:sz w:val="20"/>
        </w:rPr>
        <w:fldChar w:fldCharType="end"/>
      </w:r>
      <w:r w:rsidRPr="0011666B">
        <w:rPr>
          <w:sz w:val="20"/>
        </w:rPr>
        <w:t xml:space="preserve"> (</w:t>
      </w:r>
      <w:r w:rsidRPr="0011666B">
        <w:rPr>
          <w:i/>
          <w:iCs/>
          <w:sz w:val="20"/>
        </w:rPr>
        <w:t>Liabilities and Indemnities</w:t>
      </w:r>
      <w:r w:rsidRPr="0011666B">
        <w:rPr>
          <w:sz w:val="20"/>
        </w:rPr>
        <w:t>), e</w:t>
      </w:r>
      <w:r w:rsidR="008263C3" w:rsidRPr="0011666B">
        <w:rPr>
          <w:sz w:val="20"/>
        </w:rPr>
        <w:t xml:space="preserve">ach </w:t>
      </w:r>
      <w:r w:rsidR="001372FF" w:rsidRPr="0011666B">
        <w:rPr>
          <w:sz w:val="20"/>
        </w:rPr>
        <w:t>P</w:t>
      </w:r>
      <w:r w:rsidR="008263C3" w:rsidRPr="0011666B">
        <w:rPr>
          <w:sz w:val="20"/>
        </w:rPr>
        <w:t xml:space="preserve">arty shall bear its own </w:t>
      </w:r>
      <w:r w:rsidR="004726A3" w:rsidRPr="0011666B">
        <w:rPr>
          <w:sz w:val="20"/>
        </w:rPr>
        <w:t>associated costs and expenses</w:t>
      </w:r>
      <w:r w:rsidR="00302D92" w:rsidRPr="0011666B">
        <w:rPr>
          <w:sz w:val="20"/>
        </w:rPr>
        <w:t xml:space="preserve"> associated with suspension of the Services</w:t>
      </w:r>
      <w:r w:rsidR="00EC0B50" w:rsidRPr="0011666B">
        <w:rPr>
          <w:sz w:val="20"/>
        </w:rPr>
        <w:t>.</w:t>
      </w:r>
    </w:p>
    <w:p w14:paraId="62C43B17" w14:textId="63A5A91D" w:rsidR="003512E2" w:rsidRPr="0011666B" w:rsidRDefault="003512E2" w:rsidP="00F42A0C">
      <w:pPr>
        <w:pStyle w:val="FWBL1"/>
        <w:numPr>
          <w:ilvl w:val="0"/>
          <w:numId w:val="16"/>
        </w:numPr>
        <w:rPr>
          <w:sz w:val="20"/>
        </w:rPr>
      </w:pPr>
      <w:bookmarkStart w:id="71" w:name="_Ref75720134"/>
      <w:bookmarkStart w:id="72" w:name="_Toc443574271"/>
      <w:r w:rsidRPr="0011666B">
        <w:rPr>
          <w:sz w:val="20"/>
        </w:rPr>
        <w:t>Dispute Resolution</w:t>
      </w:r>
      <w:bookmarkEnd w:id="71"/>
      <w:r w:rsidR="00BA3240" w:rsidRPr="0011666B">
        <w:rPr>
          <w:sz w:val="20"/>
        </w:rPr>
        <w:t xml:space="preserve"> and Jurisdiction</w:t>
      </w:r>
    </w:p>
    <w:p w14:paraId="0D3C9968" w14:textId="53D5E8D1" w:rsidR="0011666B" w:rsidRPr="0011666B" w:rsidRDefault="0011666B" w:rsidP="00F42A0C">
      <w:pPr>
        <w:pStyle w:val="FWBL2"/>
        <w:numPr>
          <w:ilvl w:val="1"/>
          <w:numId w:val="16"/>
        </w:numPr>
        <w:ind w:left="720"/>
        <w:rPr>
          <w:rFonts w:eastAsia="Gill Sans MT" w:cs="Gill Sans MT"/>
          <w:sz w:val="20"/>
        </w:rPr>
      </w:pPr>
      <w:r w:rsidRPr="0011666B">
        <w:rPr>
          <w:sz w:val="20"/>
        </w:rPr>
        <w:t xml:space="preserve">If a dispute </w:t>
      </w:r>
      <w:r w:rsidRPr="0011666B">
        <w:rPr>
          <w:rFonts w:eastAsia="Gill Sans MT"/>
          <w:sz w:val="20"/>
        </w:rPr>
        <w:t>(including claims for set-off and counterclaims) arises out of or in connection with this Agreement including, without limitation disputes arising out of or in connection with: (i) the creation, validity, effect, interpretation, performance or non-performance of, termination or the legal relationships established by, this Agreement; and (ii) any non-contractual obligations arising out of or in connection with this Agreement (</w:t>
      </w:r>
      <w:r>
        <w:rPr>
          <w:rFonts w:eastAsia="Gill Sans MT"/>
          <w:b/>
          <w:bCs/>
          <w:sz w:val="20"/>
        </w:rPr>
        <w:t>“</w:t>
      </w:r>
      <w:r w:rsidRPr="0011666B">
        <w:rPr>
          <w:rFonts w:eastAsia="Gill Sans MT"/>
          <w:b/>
          <w:bCs/>
          <w:sz w:val="20"/>
        </w:rPr>
        <w:t>Dispute</w:t>
      </w:r>
      <w:r>
        <w:rPr>
          <w:rFonts w:eastAsia="Gill Sans MT"/>
          <w:b/>
          <w:bCs/>
          <w:sz w:val="20"/>
        </w:rPr>
        <w:t>”</w:t>
      </w:r>
      <w:r w:rsidRPr="0011666B">
        <w:rPr>
          <w:rFonts w:eastAsia="Gill Sans MT"/>
          <w:sz w:val="20"/>
        </w:rPr>
        <w:t xml:space="preserve">), </w:t>
      </w:r>
      <w:r w:rsidRPr="0011666B">
        <w:rPr>
          <w:sz w:val="20"/>
        </w:rPr>
        <w:t>then without prejudice to the Parties’ rights under the Agreement, the Parties shall first escalate the Dispute to their Programme Managers and/or other nominated operational representatives and then to their respective senior management for resolution.</w:t>
      </w:r>
    </w:p>
    <w:p w14:paraId="3EF99A15" w14:textId="1668B5DD" w:rsidR="00FF76FF" w:rsidRPr="00FF76FF" w:rsidRDefault="005F771A" w:rsidP="00F42A0C">
      <w:pPr>
        <w:pStyle w:val="FWBL2"/>
        <w:numPr>
          <w:ilvl w:val="1"/>
          <w:numId w:val="16"/>
        </w:numPr>
        <w:ind w:left="720"/>
        <w:rPr>
          <w:rFonts w:eastAsia="Gill Sans MT" w:cs="Gill Sans MT"/>
          <w:sz w:val="20"/>
        </w:rPr>
      </w:pPr>
      <w:r w:rsidRPr="0011666B">
        <w:rPr>
          <w:sz w:val="20"/>
        </w:rPr>
        <w:t>If having used reasona</w:t>
      </w:r>
      <w:r w:rsidR="0011666B" w:rsidRPr="0011666B">
        <w:rPr>
          <w:sz w:val="20"/>
        </w:rPr>
        <w:t>ble endeavours to settle a D</w:t>
      </w:r>
      <w:r w:rsidRPr="0011666B">
        <w:rPr>
          <w:sz w:val="20"/>
        </w:rPr>
        <w:t xml:space="preserve">ispute </w:t>
      </w:r>
      <w:r w:rsidR="003672E0" w:rsidRPr="0011666B">
        <w:rPr>
          <w:sz w:val="20"/>
        </w:rPr>
        <w:t>under Clause 19.1,</w:t>
      </w:r>
      <w:r w:rsidR="0011666B" w:rsidRPr="0011666B">
        <w:rPr>
          <w:sz w:val="20"/>
        </w:rPr>
        <w:t xml:space="preserve"> either Party considers the D</w:t>
      </w:r>
      <w:r w:rsidRPr="0011666B">
        <w:rPr>
          <w:sz w:val="20"/>
        </w:rPr>
        <w:t>ispute cannot be so settled, either Party may g</w:t>
      </w:r>
      <w:r w:rsidR="0011666B" w:rsidRPr="0011666B">
        <w:rPr>
          <w:sz w:val="20"/>
        </w:rPr>
        <w:t>ive notice that the D</w:t>
      </w:r>
      <w:r w:rsidRPr="0011666B">
        <w:rPr>
          <w:sz w:val="20"/>
        </w:rPr>
        <w:t xml:space="preserve">ispute is being referred </w:t>
      </w:r>
      <w:r w:rsidR="00FF76FF" w:rsidRPr="0011666B">
        <w:rPr>
          <w:sz w:val="20"/>
        </w:rPr>
        <w:t>to settlement by the courts</w:t>
      </w:r>
      <w:r w:rsidR="00FF76FF" w:rsidRPr="00FF76FF">
        <w:rPr>
          <w:sz w:val="20"/>
        </w:rPr>
        <w:t xml:space="preserve"> of England and Wales – the parties irrevocably submit to the exclusive jurisdiction of the courts of E</w:t>
      </w:r>
      <w:r w:rsidR="0011666B">
        <w:rPr>
          <w:sz w:val="20"/>
        </w:rPr>
        <w:t>ngland and Wales to settle any D</w:t>
      </w:r>
      <w:r w:rsidR="00FF76FF" w:rsidRPr="00FF76FF">
        <w:rPr>
          <w:sz w:val="20"/>
        </w:rPr>
        <w:t>ispute.</w:t>
      </w:r>
    </w:p>
    <w:p w14:paraId="56962DC9" w14:textId="727841B7" w:rsidR="005F771A" w:rsidRPr="00FF76FF" w:rsidRDefault="00FF76FF" w:rsidP="00F42A0C">
      <w:pPr>
        <w:pStyle w:val="FWBL2"/>
        <w:numPr>
          <w:ilvl w:val="1"/>
          <w:numId w:val="16"/>
        </w:numPr>
        <w:ind w:left="720"/>
        <w:rPr>
          <w:rFonts w:eastAsia="Gill Sans MT" w:cs="Gill Sans MT"/>
          <w:sz w:val="20"/>
        </w:rPr>
      </w:pPr>
      <w:r w:rsidRPr="00FF76FF">
        <w:rPr>
          <w:rFonts w:cstheme="majorHAnsi"/>
          <w:sz w:val="20"/>
        </w:rPr>
        <w:t>Nothing in the Agreement shall prevent any party from taking such action as it deems appropriate (including any application to a relevant court) for injunctive relief or other emergency or interim relief.</w:t>
      </w:r>
    </w:p>
    <w:p w14:paraId="43AACCEF" w14:textId="4FD09345" w:rsidR="00B9238D" w:rsidRPr="007B73E6" w:rsidRDefault="00B9238D" w:rsidP="00F42A0C">
      <w:pPr>
        <w:pStyle w:val="FWBL1"/>
        <w:numPr>
          <w:ilvl w:val="0"/>
          <w:numId w:val="16"/>
        </w:numPr>
        <w:rPr>
          <w:sz w:val="20"/>
        </w:rPr>
      </w:pPr>
      <w:r w:rsidRPr="007B73E6">
        <w:rPr>
          <w:sz w:val="20"/>
        </w:rPr>
        <w:lastRenderedPageBreak/>
        <w:t>Notices</w:t>
      </w:r>
      <w:bookmarkEnd w:id="72"/>
      <w:r w:rsidRPr="007B73E6">
        <w:rPr>
          <w:sz w:val="20"/>
        </w:rPr>
        <w:t xml:space="preserve"> </w:t>
      </w:r>
    </w:p>
    <w:p w14:paraId="0A84BF06" w14:textId="45368631" w:rsidR="00B9238D" w:rsidRPr="007B73E6" w:rsidRDefault="00B9238D" w:rsidP="00F42A0C">
      <w:pPr>
        <w:pStyle w:val="FWBL2"/>
        <w:numPr>
          <w:ilvl w:val="1"/>
          <w:numId w:val="16"/>
        </w:numPr>
        <w:ind w:left="720"/>
        <w:rPr>
          <w:sz w:val="20"/>
        </w:rPr>
      </w:pPr>
      <w:r w:rsidRPr="007B73E6">
        <w:rPr>
          <w:sz w:val="20"/>
        </w:rPr>
        <w:t>Any notice required to be given under this Agreement</w:t>
      </w:r>
      <w:r w:rsidR="0097455A" w:rsidRPr="007B73E6">
        <w:rPr>
          <w:sz w:val="20"/>
        </w:rPr>
        <w:t xml:space="preserve"> </w:t>
      </w:r>
      <w:r w:rsidRPr="007B73E6">
        <w:rPr>
          <w:sz w:val="20"/>
        </w:rPr>
        <w:t>shall be in writing</w:t>
      </w:r>
      <w:r w:rsidR="00B42846" w:rsidRPr="007B73E6">
        <w:rPr>
          <w:sz w:val="20"/>
        </w:rPr>
        <w:t>, addressed to the P</w:t>
      </w:r>
      <w:r w:rsidRPr="007B73E6">
        <w:rPr>
          <w:sz w:val="20"/>
        </w:rPr>
        <w:t>arty</w:t>
      </w:r>
      <w:r w:rsidR="006C4003" w:rsidRPr="007B73E6">
        <w:rPr>
          <w:sz w:val="20"/>
        </w:rPr>
        <w:t>’</w:t>
      </w:r>
      <w:r w:rsidRPr="007B73E6">
        <w:rPr>
          <w:sz w:val="20"/>
        </w:rPr>
        <w:t xml:space="preserve">s </w:t>
      </w:r>
      <w:r w:rsidR="00433224" w:rsidRPr="007B73E6">
        <w:rPr>
          <w:sz w:val="20"/>
        </w:rPr>
        <w:t>Programme</w:t>
      </w:r>
      <w:r w:rsidRPr="007B73E6">
        <w:rPr>
          <w:sz w:val="20"/>
        </w:rPr>
        <w:t xml:space="preserve"> Manager and shall be deemed duly </w:t>
      </w:r>
      <w:r w:rsidR="00BC7D7C" w:rsidRPr="007B73E6">
        <w:rPr>
          <w:sz w:val="20"/>
        </w:rPr>
        <w:t>received</w:t>
      </w:r>
      <w:r w:rsidRPr="007B73E6">
        <w:rPr>
          <w:sz w:val="20"/>
        </w:rPr>
        <w:t xml:space="preserve"> if left at or sent by airmail to the address stated in the recitals or by email message to the address in </w:t>
      </w:r>
      <w:r w:rsidR="00B250E4" w:rsidRPr="007B73E6">
        <w:rPr>
          <w:sz w:val="20"/>
        </w:rPr>
        <w:t>a Scope of W</w:t>
      </w:r>
      <w:r w:rsidR="005F771A" w:rsidRPr="007B73E6">
        <w:rPr>
          <w:sz w:val="20"/>
        </w:rPr>
        <w:t>ork</w:t>
      </w:r>
      <w:r w:rsidRPr="007B73E6">
        <w:rPr>
          <w:sz w:val="20"/>
        </w:rPr>
        <w:t>.</w:t>
      </w:r>
    </w:p>
    <w:p w14:paraId="21A106A0" w14:textId="25491B22" w:rsidR="00B9238D" w:rsidRPr="007B73E6" w:rsidRDefault="00B9238D" w:rsidP="00F42A0C">
      <w:pPr>
        <w:pStyle w:val="FWBL2"/>
        <w:numPr>
          <w:ilvl w:val="1"/>
          <w:numId w:val="16"/>
        </w:numPr>
        <w:ind w:left="720"/>
        <w:rPr>
          <w:sz w:val="20"/>
        </w:rPr>
      </w:pPr>
      <w:r w:rsidRPr="007B73E6">
        <w:rPr>
          <w:sz w:val="20"/>
        </w:rPr>
        <w:t xml:space="preserve">Any such notice shall be deemed to be served at the time when the same is handed to or left at the address of the </w:t>
      </w:r>
      <w:r w:rsidR="001372FF" w:rsidRPr="007B73E6">
        <w:rPr>
          <w:sz w:val="20"/>
        </w:rPr>
        <w:t>P</w:t>
      </w:r>
      <w:r w:rsidRPr="007B73E6">
        <w:rPr>
          <w:sz w:val="20"/>
        </w:rPr>
        <w:t xml:space="preserve">arty to be served and if sent by airmail on the day (not being </w:t>
      </w:r>
      <w:r w:rsidR="001E42A2">
        <w:rPr>
          <w:sz w:val="20"/>
        </w:rPr>
        <w:t>Business Day</w:t>
      </w:r>
      <w:r w:rsidRPr="007B73E6">
        <w:rPr>
          <w:sz w:val="20"/>
        </w:rPr>
        <w:t xml:space="preserve">) </w:t>
      </w:r>
      <w:r w:rsidR="001F1DFA" w:rsidRPr="007B73E6">
        <w:rPr>
          <w:sz w:val="20"/>
        </w:rPr>
        <w:t>two (</w:t>
      </w:r>
      <w:r w:rsidR="007D2DE5" w:rsidRPr="007B73E6">
        <w:rPr>
          <w:sz w:val="20"/>
        </w:rPr>
        <w:t>2</w:t>
      </w:r>
      <w:r w:rsidR="001F1DFA" w:rsidRPr="007B73E6">
        <w:rPr>
          <w:sz w:val="20"/>
        </w:rPr>
        <w:t>)</w:t>
      </w:r>
      <w:r w:rsidR="007D2DE5" w:rsidRPr="007B73E6">
        <w:rPr>
          <w:sz w:val="20"/>
        </w:rPr>
        <w:t xml:space="preserve"> </w:t>
      </w:r>
      <w:r w:rsidRPr="007B73E6">
        <w:rPr>
          <w:sz w:val="20"/>
        </w:rPr>
        <w:t>days after the day of posting or if served by email message upon the day such email message is sent.</w:t>
      </w:r>
    </w:p>
    <w:p w14:paraId="3987D981" w14:textId="1495C379" w:rsidR="00706278" w:rsidRPr="007B73E6" w:rsidRDefault="00706278" w:rsidP="00F42A0C">
      <w:pPr>
        <w:pStyle w:val="FWBL1"/>
        <w:numPr>
          <w:ilvl w:val="0"/>
          <w:numId w:val="16"/>
        </w:numPr>
        <w:rPr>
          <w:sz w:val="20"/>
        </w:rPr>
      </w:pPr>
      <w:bookmarkStart w:id="73" w:name="_Toc443574272"/>
      <w:r w:rsidRPr="007B73E6">
        <w:rPr>
          <w:sz w:val="20"/>
        </w:rPr>
        <w:t>Communications</w:t>
      </w:r>
      <w:bookmarkEnd w:id="73"/>
    </w:p>
    <w:p w14:paraId="2BAFF83D" w14:textId="77777777" w:rsidR="00706278" w:rsidRPr="007B73E6" w:rsidRDefault="00706278" w:rsidP="00F42A0C">
      <w:pPr>
        <w:pStyle w:val="FWBL2"/>
        <w:numPr>
          <w:ilvl w:val="1"/>
          <w:numId w:val="16"/>
        </w:numPr>
        <w:ind w:left="720"/>
        <w:rPr>
          <w:sz w:val="20"/>
        </w:rPr>
      </w:pPr>
      <w:r w:rsidRPr="007B73E6">
        <w:rPr>
          <w:sz w:val="20"/>
        </w:rPr>
        <w:t xml:space="preserve">All publicity, press and promotions relating to the provision of the Services shall be approved in writing by </w:t>
      </w:r>
      <w:r w:rsidR="0025737A" w:rsidRPr="007B73E6">
        <w:rPr>
          <w:sz w:val="20"/>
        </w:rPr>
        <w:t xml:space="preserve">the Parties </w:t>
      </w:r>
      <w:r w:rsidRPr="007B73E6">
        <w:rPr>
          <w:sz w:val="20"/>
        </w:rPr>
        <w:t>before being made public.</w:t>
      </w:r>
    </w:p>
    <w:p w14:paraId="18D315DA" w14:textId="7FB7FFF2" w:rsidR="003E2041" w:rsidRPr="007B73E6" w:rsidRDefault="00397436" w:rsidP="00F42A0C">
      <w:pPr>
        <w:pStyle w:val="FWBL1"/>
        <w:numPr>
          <w:ilvl w:val="0"/>
          <w:numId w:val="16"/>
        </w:numPr>
        <w:rPr>
          <w:sz w:val="20"/>
        </w:rPr>
      </w:pPr>
      <w:bookmarkStart w:id="74" w:name="_Toc443574273"/>
      <w:r w:rsidRPr="007B73E6">
        <w:rPr>
          <w:sz w:val="20"/>
        </w:rPr>
        <w:t>Entire Agreement</w:t>
      </w:r>
      <w:bookmarkEnd w:id="74"/>
    </w:p>
    <w:p w14:paraId="74FA0FED" w14:textId="77777777" w:rsidR="003E2041" w:rsidRPr="007B73E6" w:rsidRDefault="003E2041" w:rsidP="00F42A0C">
      <w:pPr>
        <w:pStyle w:val="FWBL2"/>
        <w:numPr>
          <w:ilvl w:val="1"/>
          <w:numId w:val="16"/>
        </w:numPr>
        <w:ind w:left="720"/>
        <w:rPr>
          <w:sz w:val="20"/>
        </w:rPr>
      </w:pPr>
      <w:r w:rsidRPr="007B73E6">
        <w:rPr>
          <w:sz w:val="20"/>
        </w:rPr>
        <w:t>This Agreement sets out the entire agreement</w:t>
      </w:r>
      <w:r w:rsidR="00DE5DD9" w:rsidRPr="007B73E6">
        <w:rPr>
          <w:sz w:val="20"/>
        </w:rPr>
        <w:t xml:space="preserve"> and understanding between the P</w:t>
      </w:r>
      <w:r w:rsidRPr="007B73E6">
        <w:rPr>
          <w:sz w:val="20"/>
        </w:rPr>
        <w:t xml:space="preserve">arties or any of them in connection with </w:t>
      </w:r>
      <w:r w:rsidR="00565A18" w:rsidRPr="007B73E6">
        <w:rPr>
          <w:sz w:val="20"/>
        </w:rPr>
        <w:t xml:space="preserve">the </w:t>
      </w:r>
      <w:r w:rsidR="00296F72" w:rsidRPr="007B73E6">
        <w:rPr>
          <w:sz w:val="20"/>
        </w:rPr>
        <w:t>subject matter hereof</w:t>
      </w:r>
      <w:r w:rsidR="00536045" w:rsidRPr="007B73E6">
        <w:rPr>
          <w:sz w:val="20"/>
        </w:rPr>
        <w:t>.</w:t>
      </w:r>
    </w:p>
    <w:p w14:paraId="3841FF18" w14:textId="77777777" w:rsidR="00296F72" w:rsidRPr="007B73E6" w:rsidRDefault="00296F72" w:rsidP="00F42A0C">
      <w:pPr>
        <w:pStyle w:val="FWBL2"/>
        <w:numPr>
          <w:ilvl w:val="1"/>
          <w:numId w:val="16"/>
        </w:numPr>
        <w:ind w:left="720"/>
        <w:rPr>
          <w:sz w:val="20"/>
        </w:rPr>
      </w:pPr>
      <w:r w:rsidRPr="007B73E6">
        <w:rPr>
          <w:sz w:val="20"/>
        </w:rPr>
        <w:t xml:space="preserve">If any term or condition of this </w:t>
      </w:r>
      <w:r w:rsidR="00990957" w:rsidRPr="007B73E6">
        <w:rPr>
          <w:sz w:val="20"/>
        </w:rPr>
        <w:t>Agreement</w:t>
      </w:r>
      <w:r w:rsidRPr="007B73E6">
        <w:rPr>
          <w:sz w:val="20"/>
        </w:rPr>
        <w:t xml:space="preserve"> shall to any extent be invalid or unenforceable, </w:t>
      </w:r>
      <w:r w:rsidR="00990957" w:rsidRPr="007B73E6">
        <w:rPr>
          <w:sz w:val="20"/>
        </w:rPr>
        <w:t>t</w:t>
      </w:r>
      <w:r w:rsidRPr="007B73E6">
        <w:rPr>
          <w:sz w:val="20"/>
        </w:rPr>
        <w:t xml:space="preserve">he remainder of this Agreement shall not be affected </w:t>
      </w:r>
      <w:r w:rsidR="00990957" w:rsidRPr="007B73E6">
        <w:rPr>
          <w:sz w:val="20"/>
        </w:rPr>
        <w:t>thereby</w:t>
      </w:r>
      <w:r w:rsidRPr="007B73E6">
        <w:rPr>
          <w:sz w:val="20"/>
        </w:rPr>
        <w:t>.</w:t>
      </w:r>
    </w:p>
    <w:p w14:paraId="56E40945" w14:textId="6703A5A9" w:rsidR="003E2041" w:rsidRPr="007B73E6" w:rsidRDefault="002A79B4" w:rsidP="00F42A0C">
      <w:pPr>
        <w:pStyle w:val="FWBL1"/>
        <w:numPr>
          <w:ilvl w:val="0"/>
          <w:numId w:val="16"/>
        </w:numPr>
        <w:rPr>
          <w:sz w:val="20"/>
        </w:rPr>
      </w:pPr>
      <w:bookmarkStart w:id="75" w:name="_Toc443574274"/>
      <w:r w:rsidRPr="007B73E6">
        <w:rPr>
          <w:sz w:val="20"/>
        </w:rPr>
        <w:t>A</w:t>
      </w:r>
      <w:r w:rsidR="003E2041" w:rsidRPr="007B73E6">
        <w:rPr>
          <w:sz w:val="20"/>
        </w:rPr>
        <w:t>mendments</w:t>
      </w:r>
      <w:bookmarkEnd w:id="75"/>
    </w:p>
    <w:p w14:paraId="054475D6" w14:textId="1929922E" w:rsidR="003E2041" w:rsidRPr="007B73E6" w:rsidRDefault="003E2041" w:rsidP="00F42A0C">
      <w:pPr>
        <w:pStyle w:val="FWBL2"/>
        <w:numPr>
          <w:ilvl w:val="1"/>
          <w:numId w:val="16"/>
        </w:numPr>
        <w:ind w:left="720"/>
        <w:rPr>
          <w:sz w:val="20"/>
        </w:rPr>
      </w:pPr>
      <w:r w:rsidRPr="007B73E6">
        <w:rPr>
          <w:sz w:val="20"/>
        </w:rPr>
        <w:t>No variation of this Agreement</w:t>
      </w:r>
      <w:r w:rsidR="008B52AE" w:rsidRPr="007B73E6">
        <w:rPr>
          <w:sz w:val="20"/>
        </w:rPr>
        <w:t>, including any changes to the Services and/or any Scope of Work,</w:t>
      </w:r>
      <w:r w:rsidRPr="007B73E6">
        <w:rPr>
          <w:sz w:val="20"/>
        </w:rPr>
        <w:t xml:space="preserve"> shall be effective unless made in writing and signed by authorised signato</w:t>
      </w:r>
      <w:r w:rsidR="007209F3" w:rsidRPr="007B73E6">
        <w:rPr>
          <w:sz w:val="20"/>
        </w:rPr>
        <w:t xml:space="preserve">ries on behalf of </w:t>
      </w:r>
      <w:r w:rsidR="00E40B69" w:rsidRPr="007B73E6">
        <w:rPr>
          <w:sz w:val="20"/>
        </w:rPr>
        <w:t xml:space="preserve">all </w:t>
      </w:r>
      <w:r w:rsidR="00DE5DD9" w:rsidRPr="007B73E6">
        <w:rPr>
          <w:sz w:val="20"/>
        </w:rPr>
        <w:t>P</w:t>
      </w:r>
      <w:r w:rsidR="007209F3" w:rsidRPr="007B73E6">
        <w:rPr>
          <w:sz w:val="20"/>
        </w:rPr>
        <w:t>arties.</w:t>
      </w:r>
    </w:p>
    <w:p w14:paraId="2E693715" w14:textId="6E44152E" w:rsidR="007041B3" w:rsidRPr="007B73E6" w:rsidRDefault="00397436" w:rsidP="00F42A0C">
      <w:pPr>
        <w:pStyle w:val="FWBL1"/>
        <w:numPr>
          <w:ilvl w:val="0"/>
          <w:numId w:val="16"/>
        </w:numPr>
        <w:rPr>
          <w:sz w:val="20"/>
        </w:rPr>
      </w:pPr>
      <w:bookmarkStart w:id="76" w:name="_Toc443574275"/>
      <w:r w:rsidRPr="007B73E6">
        <w:rPr>
          <w:sz w:val="20"/>
        </w:rPr>
        <w:t xml:space="preserve">Reliance </w:t>
      </w:r>
      <w:r w:rsidR="00A94003" w:rsidRPr="007B73E6">
        <w:rPr>
          <w:sz w:val="20"/>
        </w:rPr>
        <w:t>o</w:t>
      </w:r>
      <w:r w:rsidRPr="007B73E6">
        <w:rPr>
          <w:sz w:val="20"/>
        </w:rPr>
        <w:t xml:space="preserve">n </w:t>
      </w:r>
      <w:r w:rsidR="00A94003" w:rsidRPr="007B73E6">
        <w:rPr>
          <w:sz w:val="20"/>
        </w:rPr>
        <w:t>r</w:t>
      </w:r>
      <w:r w:rsidRPr="007B73E6">
        <w:rPr>
          <w:sz w:val="20"/>
        </w:rPr>
        <w:t xml:space="preserve">epresentations And </w:t>
      </w:r>
      <w:r w:rsidR="00A94003" w:rsidRPr="007B73E6">
        <w:rPr>
          <w:sz w:val="20"/>
        </w:rPr>
        <w:t>w</w:t>
      </w:r>
      <w:r w:rsidRPr="007B73E6">
        <w:rPr>
          <w:sz w:val="20"/>
        </w:rPr>
        <w:t>arranties</w:t>
      </w:r>
      <w:bookmarkEnd w:id="76"/>
    </w:p>
    <w:p w14:paraId="1572FE24" w14:textId="1B905057" w:rsidR="003E2041" w:rsidRPr="007B73E6" w:rsidRDefault="003E2041" w:rsidP="00F42A0C">
      <w:pPr>
        <w:pStyle w:val="FWBL2"/>
        <w:numPr>
          <w:ilvl w:val="1"/>
          <w:numId w:val="16"/>
        </w:numPr>
        <w:ind w:left="720"/>
        <w:rPr>
          <w:sz w:val="20"/>
        </w:rPr>
      </w:pPr>
      <w:bookmarkStart w:id="77" w:name="_Ref24035033"/>
      <w:r w:rsidRPr="007B73E6">
        <w:rPr>
          <w:sz w:val="20"/>
        </w:rPr>
        <w:t xml:space="preserve">No </w:t>
      </w:r>
      <w:r w:rsidR="00DE5DD9" w:rsidRPr="007B73E6">
        <w:rPr>
          <w:sz w:val="20"/>
        </w:rPr>
        <w:t>P</w:t>
      </w:r>
      <w:r w:rsidRPr="007B73E6">
        <w:rPr>
          <w:sz w:val="20"/>
        </w:rPr>
        <w:t xml:space="preserve">arty has relied on any warranty </w:t>
      </w:r>
      <w:r w:rsidR="00DE5DD9" w:rsidRPr="007B73E6">
        <w:rPr>
          <w:sz w:val="20"/>
        </w:rPr>
        <w:t xml:space="preserve">or representation of </w:t>
      </w:r>
      <w:r w:rsidR="00BF2B35" w:rsidRPr="007B73E6">
        <w:rPr>
          <w:sz w:val="20"/>
        </w:rPr>
        <w:t xml:space="preserve">any </w:t>
      </w:r>
      <w:r w:rsidR="009B5466" w:rsidRPr="007B73E6">
        <w:rPr>
          <w:sz w:val="20"/>
        </w:rPr>
        <w:t xml:space="preserve">other </w:t>
      </w:r>
      <w:r w:rsidR="00DE5DD9" w:rsidRPr="007B73E6">
        <w:rPr>
          <w:sz w:val="20"/>
        </w:rPr>
        <w:t>P</w:t>
      </w:r>
      <w:r w:rsidRPr="007B73E6">
        <w:rPr>
          <w:sz w:val="20"/>
        </w:rPr>
        <w:t xml:space="preserve">arty except </w:t>
      </w:r>
      <w:r w:rsidR="007041B3" w:rsidRPr="007B73E6">
        <w:rPr>
          <w:sz w:val="20"/>
        </w:rPr>
        <w:t xml:space="preserve">as expressly stated or referred </w:t>
      </w:r>
      <w:r w:rsidRPr="007B73E6">
        <w:rPr>
          <w:sz w:val="20"/>
        </w:rPr>
        <w:t>to in this Agreement.</w:t>
      </w:r>
      <w:bookmarkEnd w:id="77"/>
    </w:p>
    <w:p w14:paraId="3D93FE0D" w14:textId="2B65F51C" w:rsidR="005150AC" w:rsidRPr="007B73E6" w:rsidRDefault="005150AC" w:rsidP="00F42A0C">
      <w:pPr>
        <w:pStyle w:val="FWBL1"/>
        <w:numPr>
          <w:ilvl w:val="0"/>
          <w:numId w:val="16"/>
        </w:numPr>
        <w:rPr>
          <w:sz w:val="20"/>
        </w:rPr>
      </w:pPr>
      <w:bookmarkStart w:id="78" w:name="_Ref370806004"/>
      <w:bookmarkStart w:id="79" w:name="_Toc443574277"/>
      <w:r w:rsidRPr="007B73E6">
        <w:rPr>
          <w:sz w:val="20"/>
        </w:rPr>
        <w:t>Intellectual Property</w:t>
      </w:r>
      <w:bookmarkEnd w:id="78"/>
      <w:bookmarkEnd w:id="79"/>
      <w:r w:rsidRPr="007B73E6">
        <w:rPr>
          <w:sz w:val="20"/>
        </w:rPr>
        <w:t xml:space="preserve"> </w:t>
      </w:r>
    </w:p>
    <w:p w14:paraId="69DE34BE" w14:textId="4B74820A" w:rsidR="005F771A" w:rsidRPr="007B73E6" w:rsidRDefault="005150AC" w:rsidP="00F42A0C">
      <w:pPr>
        <w:pStyle w:val="FWBL2"/>
        <w:numPr>
          <w:ilvl w:val="1"/>
          <w:numId w:val="16"/>
        </w:numPr>
        <w:ind w:left="720"/>
        <w:rPr>
          <w:sz w:val="20"/>
        </w:rPr>
      </w:pPr>
      <w:r w:rsidRPr="007B73E6">
        <w:rPr>
          <w:sz w:val="20"/>
        </w:rPr>
        <w:t xml:space="preserve">All Intellectual Property Rights in all material (including reports, data and designs, whether or not electronically stored) produced by </w:t>
      </w:r>
      <w:r w:rsidR="00473DF3" w:rsidRPr="007B73E6">
        <w:rPr>
          <w:sz w:val="20"/>
        </w:rPr>
        <w:t>the</w:t>
      </w:r>
      <w:r w:rsidRPr="007B73E6">
        <w:rPr>
          <w:sz w:val="20"/>
        </w:rPr>
        <w:t xml:space="preserve"> Service Provider or its personnel, members or representatives in the course of undertaking this </w:t>
      </w:r>
      <w:r w:rsidR="00433224" w:rsidRPr="007B73E6">
        <w:rPr>
          <w:sz w:val="20"/>
        </w:rPr>
        <w:t>Programme</w:t>
      </w:r>
      <w:r w:rsidRPr="007B73E6">
        <w:rPr>
          <w:sz w:val="20"/>
        </w:rPr>
        <w:t xml:space="preserve"> shall be the property of </w:t>
      </w:r>
      <w:r w:rsidR="004810AD" w:rsidRPr="007B73E6">
        <w:rPr>
          <w:sz w:val="20"/>
        </w:rPr>
        <w:t xml:space="preserve">the </w:t>
      </w:r>
      <w:r w:rsidRPr="007B73E6">
        <w:rPr>
          <w:sz w:val="20"/>
        </w:rPr>
        <w:t xml:space="preserve">Service Provider.  </w:t>
      </w:r>
      <w:r w:rsidR="005F771A" w:rsidRPr="007B73E6">
        <w:rPr>
          <w:sz w:val="20"/>
        </w:rPr>
        <w:t>All Intellectual Property Rights in all material (including reports, data and designs, whether or not electronically stored) produced by SCI or its personnel, members or representatives in the course of undertaking this Programme shall be the property of SCI (together the “</w:t>
      </w:r>
      <w:r w:rsidR="005F771A" w:rsidRPr="001A6340">
        <w:rPr>
          <w:b/>
          <w:bCs/>
          <w:sz w:val="20"/>
        </w:rPr>
        <w:t>Material</w:t>
      </w:r>
      <w:r w:rsidR="005F771A" w:rsidRPr="007B73E6">
        <w:rPr>
          <w:sz w:val="20"/>
        </w:rPr>
        <w:t>”)</w:t>
      </w:r>
      <w:r w:rsidR="00FB3874" w:rsidRPr="007B73E6">
        <w:rPr>
          <w:sz w:val="20"/>
        </w:rPr>
        <w:t>.</w:t>
      </w:r>
    </w:p>
    <w:p w14:paraId="3D132C0C" w14:textId="43A8B73D" w:rsidR="005150AC" w:rsidRPr="007B73E6" w:rsidRDefault="005F771A" w:rsidP="00F42A0C">
      <w:pPr>
        <w:pStyle w:val="FWBL2"/>
        <w:numPr>
          <w:ilvl w:val="1"/>
          <w:numId w:val="16"/>
        </w:numPr>
        <w:ind w:left="720"/>
        <w:rPr>
          <w:sz w:val="20"/>
        </w:rPr>
      </w:pPr>
      <w:r w:rsidRPr="007B73E6">
        <w:rPr>
          <w:sz w:val="20"/>
        </w:rPr>
        <w:t>The Parties</w:t>
      </w:r>
      <w:r w:rsidR="005150AC" w:rsidRPr="007B73E6">
        <w:rPr>
          <w:sz w:val="20"/>
        </w:rPr>
        <w:t xml:space="preserve"> hereby </w:t>
      </w:r>
      <w:r w:rsidRPr="007B73E6">
        <w:rPr>
          <w:sz w:val="20"/>
        </w:rPr>
        <w:t>grant to one another</w:t>
      </w:r>
      <w:r w:rsidR="005150AC" w:rsidRPr="007B73E6">
        <w:rPr>
          <w:sz w:val="20"/>
        </w:rPr>
        <w:t xml:space="preserve"> a worldwide, non-exclusive irrevocable and royalty free licen</w:t>
      </w:r>
      <w:r w:rsidR="00021D20" w:rsidRPr="007B73E6">
        <w:rPr>
          <w:sz w:val="20"/>
        </w:rPr>
        <w:t>c</w:t>
      </w:r>
      <w:r w:rsidR="005150AC" w:rsidRPr="007B73E6">
        <w:rPr>
          <w:sz w:val="20"/>
        </w:rPr>
        <w:t>e to use al</w:t>
      </w:r>
      <w:r w:rsidR="004C7C4E" w:rsidRPr="007B73E6">
        <w:rPr>
          <w:sz w:val="20"/>
        </w:rPr>
        <w:t xml:space="preserve">l the Material (where the term </w:t>
      </w:r>
      <w:r w:rsidR="006C4003" w:rsidRPr="007B73E6">
        <w:rPr>
          <w:sz w:val="20"/>
        </w:rPr>
        <w:t>“</w:t>
      </w:r>
      <w:r w:rsidR="004C7C4E" w:rsidRPr="007B73E6">
        <w:rPr>
          <w:b/>
          <w:bCs/>
          <w:sz w:val="20"/>
        </w:rPr>
        <w:t>use</w:t>
      </w:r>
      <w:r w:rsidR="006C4003" w:rsidRPr="007B73E6">
        <w:rPr>
          <w:sz w:val="20"/>
        </w:rPr>
        <w:t>”</w:t>
      </w:r>
      <w:r w:rsidR="005150AC" w:rsidRPr="007B73E6">
        <w:rPr>
          <w:sz w:val="20"/>
        </w:rPr>
        <w:t xml:space="preserve"> shall mean, without limitation, the reproduction, publication and sub-licens</w:t>
      </w:r>
      <w:r w:rsidR="00021D20" w:rsidRPr="007B73E6">
        <w:rPr>
          <w:sz w:val="20"/>
        </w:rPr>
        <w:t>ing</w:t>
      </w:r>
      <w:r w:rsidR="005150AC" w:rsidRPr="007B73E6">
        <w:rPr>
          <w:sz w:val="20"/>
        </w:rPr>
        <w:t xml:space="preserve"> of all the Material) and the intellectual property rights therein for the </w:t>
      </w:r>
      <w:r w:rsidRPr="007B73E6">
        <w:rPr>
          <w:sz w:val="20"/>
        </w:rPr>
        <w:t xml:space="preserve">sole </w:t>
      </w:r>
      <w:r w:rsidR="005150AC" w:rsidRPr="007B73E6">
        <w:rPr>
          <w:sz w:val="20"/>
        </w:rPr>
        <w:t xml:space="preserve">purpose of the </w:t>
      </w:r>
      <w:r w:rsidR="00433224" w:rsidRPr="007B73E6">
        <w:rPr>
          <w:sz w:val="20"/>
        </w:rPr>
        <w:t>Programme</w:t>
      </w:r>
      <w:r w:rsidR="005150AC" w:rsidRPr="007B73E6">
        <w:rPr>
          <w:sz w:val="20"/>
        </w:rPr>
        <w:t xml:space="preserve">. </w:t>
      </w:r>
    </w:p>
    <w:p w14:paraId="238DADBD" w14:textId="3427C71B" w:rsidR="00032A55" w:rsidRPr="007B73E6" w:rsidRDefault="00032A55" w:rsidP="00F42A0C">
      <w:pPr>
        <w:pStyle w:val="FWBL2"/>
        <w:numPr>
          <w:ilvl w:val="1"/>
          <w:numId w:val="16"/>
        </w:numPr>
        <w:ind w:left="720"/>
        <w:rPr>
          <w:sz w:val="20"/>
        </w:rPr>
      </w:pPr>
      <w:r w:rsidRPr="007B73E6">
        <w:rPr>
          <w:sz w:val="20"/>
        </w:rPr>
        <w:t xml:space="preserve">Each </w:t>
      </w:r>
      <w:r w:rsidR="00DE08C2" w:rsidRPr="007B73E6">
        <w:rPr>
          <w:sz w:val="20"/>
        </w:rPr>
        <w:t>P</w:t>
      </w:r>
      <w:r w:rsidRPr="007B73E6">
        <w:rPr>
          <w:sz w:val="20"/>
        </w:rPr>
        <w:t>arty agrees t</w:t>
      </w:r>
      <w:r w:rsidR="00DE08C2" w:rsidRPr="007B73E6">
        <w:rPr>
          <w:sz w:val="20"/>
        </w:rPr>
        <w:t xml:space="preserve">hat it shall not use </w:t>
      </w:r>
      <w:r w:rsidR="00BF2B35" w:rsidRPr="007B73E6">
        <w:rPr>
          <w:sz w:val="20"/>
        </w:rPr>
        <w:t xml:space="preserve">any </w:t>
      </w:r>
      <w:r w:rsidR="009B5466" w:rsidRPr="007B73E6">
        <w:rPr>
          <w:sz w:val="20"/>
        </w:rPr>
        <w:t xml:space="preserve">other </w:t>
      </w:r>
      <w:r w:rsidR="00DE08C2" w:rsidRPr="007B73E6">
        <w:rPr>
          <w:sz w:val="20"/>
        </w:rPr>
        <w:t>P</w:t>
      </w:r>
      <w:r w:rsidRPr="007B73E6">
        <w:rPr>
          <w:sz w:val="20"/>
        </w:rPr>
        <w:t>arty</w:t>
      </w:r>
      <w:r w:rsidR="006C4003" w:rsidRPr="007B73E6">
        <w:rPr>
          <w:sz w:val="20"/>
        </w:rPr>
        <w:t>’</w:t>
      </w:r>
      <w:r w:rsidRPr="007B73E6">
        <w:rPr>
          <w:sz w:val="20"/>
        </w:rPr>
        <w:t xml:space="preserve">s name, branding or logo without the prior written consent of the </w:t>
      </w:r>
      <w:r w:rsidR="00E40B69" w:rsidRPr="007B73E6">
        <w:rPr>
          <w:sz w:val="20"/>
        </w:rPr>
        <w:t xml:space="preserve">relevant </w:t>
      </w:r>
      <w:r w:rsidR="00DE08C2" w:rsidRPr="007B73E6">
        <w:rPr>
          <w:sz w:val="20"/>
        </w:rPr>
        <w:t>P</w:t>
      </w:r>
      <w:r w:rsidRPr="007B73E6">
        <w:rPr>
          <w:sz w:val="20"/>
        </w:rPr>
        <w:t>arty.</w:t>
      </w:r>
    </w:p>
    <w:p w14:paraId="0D4EFC49" w14:textId="23451F06" w:rsidR="009D5775" w:rsidRPr="007B73E6" w:rsidRDefault="009D5775" w:rsidP="00F42A0C">
      <w:pPr>
        <w:pStyle w:val="FWBL1"/>
        <w:numPr>
          <w:ilvl w:val="0"/>
          <w:numId w:val="16"/>
        </w:numPr>
        <w:rPr>
          <w:sz w:val="20"/>
        </w:rPr>
      </w:pPr>
      <w:bookmarkStart w:id="80" w:name="_Toc443574278"/>
      <w:bookmarkStart w:id="81" w:name="_Ref486451061"/>
      <w:bookmarkStart w:id="82" w:name="_Ref24034692"/>
      <w:r w:rsidRPr="007B73E6">
        <w:rPr>
          <w:sz w:val="20"/>
        </w:rPr>
        <w:t>Severance</w:t>
      </w:r>
      <w:bookmarkEnd w:id="80"/>
      <w:bookmarkEnd w:id="81"/>
      <w:bookmarkEnd w:id="82"/>
    </w:p>
    <w:p w14:paraId="2A314115" w14:textId="4F511F18" w:rsidR="009D5775" w:rsidRPr="007B73E6" w:rsidRDefault="009D5775" w:rsidP="00F42A0C">
      <w:pPr>
        <w:pStyle w:val="FWBL2"/>
        <w:numPr>
          <w:ilvl w:val="1"/>
          <w:numId w:val="16"/>
        </w:numPr>
        <w:ind w:left="720"/>
        <w:rPr>
          <w:sz w:val="20"/>
        </w:rPr>
      </w:pPr>
      <w:r w:rsidRPr="007B73E6">
        <w:rPr>
          <w:sz w:val="20"/>
        </w:rPr>
        <w:t>If any provision or part-provision of this Agreement is or becomes invalid, illegal or unenforceable, it shall be deemed modified to the minimum extent necessary to make it valid, legal and enforceable. If such modification is not possible, the relevant provision or part-provision shall be deemed deleted.</w:t>
      </w:r>
      <w:r w:rsidR="00536045" w:rsidRPr="007B73E6">
        <w:rPr>
          <w:sz w:val="20"/>
        </w:rPr>
        <w:t xml:space="preserve"> </w:t>
      </w:r>
      <w:r w:rsidRPr="007B73E6">
        <w:rPr>
          <w:sz w:val="20"/>
        </w:rPr>
        <w:t xml:space="preserve">Any modification to or deletion of a provision or part-provision under this </w:t>
      </w:r>
      <w:r w:rsidR="008C575B" w:rsidRPr="007B73E6">
        <w:rPr>
          <w:sz w:val="20"/>
        </w:rPr>
        <w:t xml:space="preserve">Clause </w:t>
      </w:r>
      <w:r w:rsidR="00AC6EA6" w:rsidRPr="00CA16F9">
        <w:rPr>
          <w:sz w:val="20"/>
        </w:rPr>
        <w:fldChar w:fldCharType="begin"/>
      </w:r>
      <w:r w:rsidR="00AC6EA6" w:rsidRPr="007B73E6">
        <w:rPr>
          <w:sz w:val="20"/>
        </w:rPr>
        <w:instrText xml:space="preserve"> REF _Ref24034692 \w \h </w:instrText>
      </w:r>
      <w:r w:rsidR="006C4003" w:rsidRPr="007B73E6">
        <w:rPr>
          <w:sz w:val="20"/>
        </w:rPr>
        <w:instrText xml:space="preserve"> \* MERGEFORMAT </w:instrText>
      </w:r>
      <w:r w:rsidR="00AC6EA6" w:rsidRPr="00CA16F9">
        <w:rPr>
          <w:sz w:val="20"/>
        </w:rPr>
      </w:r>
      <w:r w:rsidR="00AC6EA6" w:rsidRPr="00CA16F9">
        <w:rPr>
          <w:sz w:val="20"/>
        </w:rPr>
        <w:fldChar w:fldCharType="separate"/>
      </w:r>
      <w:r w:rsidR="007B73E6">
        <w:rPr>
          <w:sz w:val="20"/>
        </w:rPr>
        <w:t>26</w:t>
      </w:r>
      <w:r w:rsidR="00AC6EA6" w:rsidRPr="00CA16F9">
        <w:rPr>
          <w:sz w:val="20"/>
        </w:rPr>
        <w:fldChar w:fldCharType="end"/>
      </w:r>
      <w:r w:rsidR="00A24238" w:rsidRPr="007B73E6">
        <w:rPr>
          <w:sz w:val="20"/>
        </w:rPr>
        <w:t xml:space="preserve"> </w:t>
      </w:r>
      <w:r w:rsidRPr="007B73E6">
        <w:rPr>
          <w:sz w:val="20"/>
        </w:rPr>
        <w:t>shall not affect the validity and enforceability of the rest of this Agreement.</w:t>
      </w:r>
    </w:p>
    <w:p w14:paraId="3E9A7DD3" w14:textId="77777777" w:rsidR="005128BA" w:rsidRPr="007B73E6" w:rsidRDefault="009D5775" w:rsidP="00F42A0C">
      <w:pPr>
        <w:pStyle w:val="FWBL2"/>
        <w:numPr>
          <w:ilvl w:val="1"/>
          <w:numId w:val="16"/>
        </w:numPr>
        <w:ind w:left="720"/>
        <w:rPr>
          <w:sz w:val="20"/>
        </w:rPr>
      </w:pPr>
      <w:r w:rsidRPr="007B73E6">
        <w:rPr>
          <w:sz w:val="20"/>
        </w:rPr>
        <w:lastRenderedPageBreak/>
        <w:t>If any provision or part-provision of this Agreement is invalid, illegal or unenforceable, the parties shall negotiate in good faith to amend such provision so that, as amended, it is legal, valid and enforceable, and, to the greatest extent possible, achieves the intended commercial result of the original provision.</w:t>
      </w:r>
    </w:p>
    <w:p w14:paraId="47D9CE29" w14:textId="37F41C14" w:rsidR="009D5775" w:rsidRPr="007B73E6" w:rsidRDefault="00536045" w:rsidP="00F42A0C">
      <w:pPr>
        <w:pStyle w:val="FWBL1"/>
        <w:numPr>
          <w:ilvl w:val="0"/>
          <w:numId w:val="16"/>
        </w:numPr>
        <w:rPr>
          <w:sz w:val="20"/>
        </w:rPr>
      </w:pPr>
      <w:bookmarkStart w:id="83" w:name="_Toc443574279"/>
      <w:r w:rsidRPr="007B73E6">
        <w:rPr>
          <w:sz w:val="20"/>
        </w:rPr>
        <w:t xml:space="preserve">No </w:t>
      </w:r>
      <w:r w:rsidR="00A94003" w:rsidRPr="007B73E6">
        <w:rPr>
          <w:sz w:val="20"/>
        </w:rPr>
        <w:t>p</w:t>
      </w:r>
      <w:r w:rsidRPr="007B73E6">
        <w:rPr>
          <w:sz w:val="20"/>
        </w:rPr>
        <w:t xml:space="preserve">artnership or </w:t>
      </w:r>
      <w:r w:rsidR="00A94003" w:rsidRPr="007B73E6">
        <w:rPr>
          <w:sz w:val="20"/>
        </w:rPr>
        <w:t>a</w:t>
      </w:r>
      <w:r w:rsidRPr="007B73E6">
        <w:rPr>
          <w:sz w:val="20"/>
        </w:rPr>
        <w:t>gency</w:t>
      </w:r>
      <w:bookmarkEnd w:id="83"/>
    </w:p>
    <w:p w14:paraId="09C6D1D1" w14:textId="77777777" w:rsidR="009D5775" w:rsidRPr="007B73E6" w:rsidRDefault="009D5775" w:rsidP="00F42A0C">
      <w:pPr>
        <w:pStyle w:val="FWBL2"/>
        <w:numPr>
          <w:ilvl w:val="1"/>
          <w:numId w:val="16"/>
        </w:numPr>
        <w:ind w:left="720"/>
        <w:rPr>
          <w:sz w:val="20"/>
        </w:rPr>
      </w:pPr>
      <w:r w:rsidRPr="007B73E6">
        <w:rPr>
          <w:sz w:val="20"/>
        </w:rPr>
        <w:t xml:space="preserve">Nothing in this Agreement is intended to, or shall be deemed to, establish any partnership or joint venture </w:t>
      </w:r>
      <w:r w:rsidR="00536045" w:rsidRPr="007B73E6">
        <w:rPr>
          <w:sz w:val="20"/>
        </w:rPr>
        <w:t>between any of the Parties, cons</w:t>
      </w:r>
      <w:r w:rsidR="009B5466" w:rsidRPr="007B73E6">
        <w:rPr>
          <w:sz w:val="20"/>
        </w:rPr>
        <w:t xml:space="preserve">titute any Party the agent of </w:t>
      </w:r>
      <w:r w:rsidR="004B7014" w:rsidRPr="007B73E6">
        <w:rPr>
          <w:sz w:val="20"/>
        </w:rPr>
        <w:t>an</w:t>
      </w:r>
      <w:r w:rsidR="00536045" w:rsidRPr="007B73E6">
        <w:rPr>
          <w:sz w:val="20"/>
        </w:rPr>
        <w:t xml:space="preserve">other Party, or authorise </w:t>
      </w:r>
      <w:r w:rsidR="009B5466" w:rsidRPr="007B73E6">
        <w:rPr>
          <w:sz w:val="20"/>
        </w:rPr>
        <w:t>a</w:t>
      </w:r>
      <w:r w:rsidR="004B7014" w:rsidRPr="007B73E6">
        <w:rPr>
          <w:sz w:val="20"/>
        </w:rPr>
        <w:t>ny</w:t>
      </w:r>
      <w:r w:rsidR="009B5466" w:rsidRPr="007B73E6">
        <w:rPr>
          <w:sz w:val="20"/>
        </w:rPr>
        <w:t xml:space="preserve"> </w:t>
      </w:r>
      <w:r w:rsidR="00536045" w:rsidRPr="007B73E6">
        <w:rPr>
          <w:sz w:val="20"/>
        </w:rPr>
        <w:t>P</w:t>
      </w:r>
      <w:r w:rsidRPr="007B73E6">
        <w:rPr>
          <w:sz w:val="20"/>
        </w:rPr>
        <w:t>arty to make or enter into any commitments</w:t>
      </w:r>
      <w:r w:rsidR="00536045" w:rsidRPr="007B73E6">
        <w:rPr>
          <w:sz w:val="20"/>
        </w:rPr>
        <w:t xml:space="preserve"> for or on behalf of </w:t>
      </w:r>
      <w:r w:rsidR="004B7014" w:rsidRPr="007B73E6">
        <w:rPr>
          <w:sz w:val="20"/>
        </w:rPr>
        <w:t xml:space="preserve">any </w:t>
      </w:r>
      <w:r w:rsidR="00536045" w:rsidRPr="007B73E6">
        <w:rPr>
          <w:sz w:val="20"/>
        </w:rPr>
        <w:t>other P</w:t>
      </w:r>
      <w:r w:rsidRPr="007B73E6">
        <w:rPr>
          <w:sz w:val="20"/>
        </w:rPr>
        <w:t>arty.</w:t>
      </w:r>
    </w:p>
    <w:p w14:paraId="658A3EBF" w14:textId="12FFA40B" w:rsidR="005C7834" w:rsidRPr="007B73E6" w:rsidRDefault="005C7834" w:rsidP="00F42A0C">
      <w:pPr>
        <w:pStyle w:val="FWBL1"/>
        <w:numPr>
          <w:ilvl w:val="0"/>
          <w:numId w:val="16"/>
        </w:numPr>
        <w:rPr>
          <w:sz w:val="20"/>
        </w:rPr>
      </w:pPr>
      <w:bookmarkStart w:id="84" w:name="_Toc443574280"/>
      <w:r w:rsidRPr="007B73E6">
        <w:rPr>
          <w:sz w:val="20"/>
        </w:rPr>
        <w:t>Waivers</w:t>
      </w:r>
      <w:bookmarkEnd w:id="84"/>
      <w:r w:rsidR="003E2041" w:rsidRPr="007B73E6">
        <w:rPr>
          <w:sz w:val="20"/>
        </w:rPr>
        <w:t xml:space="preserve"> </w:t>
      </w:r>
    </w:p>
    <w:p w14:paraId="03960B5E" w14:textId="77777777" w:rsidR="003E2041" w:rsidRPr="007B73E6" w:rsidRDefault="00536045" w:rsidP="00F42A0C">
      <w:pPr>
        <w:pStyle w:val="FWBL2"/>
        <w:numPr>
          <w:ilvl w:val="1"/>
          <w:numId w:val="16"/>
        </w:numPr>
        <w:ind w:left="720"/>
        <w:rPr>
          <w:sz w:val="20"/>
        </w:rPr>
      </w:pPr>
      <w:r w:rsidRPr="007B73E6">
        <w:rPr>
          <w:sz w:val="20"/>
        </w:rPr>
        <w:t xml:space="preserve">No failure by </w:t>
      </w:r>
      <w:r w:rsidR="00E40B69" w:rsidRPr="007B73E6">
        <w:rPr>
          <w:sz w:val="20"/>
        </w:rPr>
        <w:t>a</w:t>
      </w:r>
      <w:r w:rsidRPr="007B73E6">
        <w:rPr>
          <w:sz w:val="20"/>
        </w:rPr>
        <w:t xml:space="preserve"> P</w:t>
      </w:r>
      <w:r w:rsidR="003E2041" w:rsidRPr="007B73E6">
        <w:rPr>
          <w:sz w:val="20"/>
        </w:rPr>
        <w:t>arty to e</w:t>
      </w:r>
      <w:r w:rsidRPr="007B73E6">
        <w:rPr>
          <w:sz w:val="20"/>
        </w:rPr>
        <w:t xml:space="preserve">xercise and no delay by </w:t>
      </w:r>
      <w:r w:rsidR="00E40B69" w:rsidRPr="007B73E6">
        <w:rPr>
          <w:sz w:val="20"/>
        </w:rPr>
        <w:t>a</w:t>
      </w:r>
      <w:r w:rsidRPr="007B73E6">
        <w:rPr>
          <w:sz w:val="20"/>
        </w:rPr>
        <w:t xml:space="preserve"> P</w:t>
      </w:r>
      <w:r w:rsidR="003E2041" w:rsidRPr="007B73E6">
        <w:rPr>
          <w:sz w:val="20"/>
        </w:rPr>
        <w:t>arty in exercisin</w:t>
      </w:r>
      <w:r w:rsidR="00A13902" w:rsidRPr="007B73E6">
        <w:rPr>
          <w:sz w:val="20"/>
        </w:rPr>
        <w:t>g any right, power o</w:t>
      </w:r>
      <w:r w:rsidR="00021D20" w:rsidRPr="007B73E6">
        <w:rPr>
          <w:sz w:val="20"/>
        </w:rPr>
        <w:t>r</w:t>
      </w:r>
      <w:r w:rsidR="00A13902" w:rsidRPr="007B73E6">
        <w:rPr>
          <w:sz w:val="20"/>
        </w:rPr>
        <w:t xml:space="preserve"> privilege </w:t>
      </w:r>
      <w:r w:rsidR="003E2041" w:rsidRPr="007B73E6">
        <w:rPr>
          <w:sz w:val="20"/>
        </w:rPr>
        <w:t xml:space="preserve">hereunder shall operate as a waiver thereof nor shall any single or partial </w:t>
      </w:r>
      <w:r w:rsidR="00A13902" w:rsidRPr="007B73E6">
        <w:rPr>
          <w:sz w:val="20"/>
        </w:rPr>
        <w:t xml:space="preserve">exercise of any right, power or </w:t>
      </w:r>
      <w:r w:rsidR="003E2041" w:rsidRPr="007B73E6">
        <w:rPr>
          <w:sz w:val="20"/>
        </w:rPr>
        <w:t>privilege preclude any other or further exercise thereof or the exercise of any other right, power or privilege.</w:t>
      </w:r>
    </w:p>
    <w:p w14:paraId="2E3ED0CB" w14:textId="126320EA" w:rsidR="00A13902" w:rsidRPr="007B73E6" w:rsidRDefault="005C7834" w:rsidP="00F42A0C">
      <w:pPr>
        <w:pStyle w:val="FWBL1"/>
        <w:numPr>
          <w:ilvl w:val="0"/>
          <w:numId w:val="16"/>
        </w:numPr>
        <w:rPr>
          <w:sz w:val="20"/>
        </w:rPr>
      </w:pPr>
      <w:bookmarkStart w:id="85" w:name="_Toc443574281"/>
      <w:r w:rsidRPr="007B73E6">
        <w:rPr>
          <w:sz w:val="20"/>
        </w:rPr>
        <w:t>Cumulative rights</w:t>
      </w:r>
      <w:bookmarkEnd w:id="85"/>
    </w:p>
    <w:p w14:paraId="3ADCC5B3" w14:textId="77777777" w:rsidR="00A13902" w:rsidRPr="007B73E6" w:rsidRDefault="003E2041" w:rsidP="00F42A0C">
      <w:pPr>
        <w:pStyle w:val="FWBL2"/>
        <w:numPr>
          <w:ilvl w:val="1"/>
          <w:numId w:val="16"/>
        </w:numPr>
        <w:ind w:left="720"/>
        <w:rPr>
          <w:sz w:val="20"/>
        </w:rPr>
      </w:pPr>
      <w:r w:rsidRPr="007B73E6">
        <w:rPr>
          <w:sz w:val="20"/>
        </w:rPr>
        <w:t>The rights and remedies herein provided are cumulati</w:t>
      </w:r>
      <w:r w:rsidR="00A13902" w:rsidRPr="007B73E6">
        <w:rPr>
          <w:sz w:val="20"/>
        </w:rPr>
        <w:t>ve and are not exclusive of a</w:t>
      </w:r>
      <w:r w:rsidR="00565A18" w:rsidRPr="007B73E6">
        <w:rPr>
          <w:sz w:val="20"/>
        </w:rPr>
        <w:t>n</w:t>
      </w:r>
      <w:r w:rsidR="00A13902" w:rsidRPr="007B73E6">
        <w:rPr>
          <w:sz w:val="20"/>
        </w:rPr>
        <w:t xml:space="preserve">y rights or remedies </w:t>
      </w:r>
      <w:r w:rsidRPr="007B73E6">
        <w:rPr>
          <w:sz w:val="20"/>
        </w:rPr>
        <w:t>provided by law.</w:t>
      </w:r>
    </w:p>
    <w:p w14:paraId="42994895" w14:textId="7008BE79" w:rsidR="003E2041" w:rsidRPr="007B73E6" w:rsidRDefault="005150AC" w:rsidP="00F42A0C">
      <w:pPr>
        <w:pStyle w:val="FWBL1"/>
        <w:numPr>
          <w:ilvl w:val="0"/>
          <w:numId w:val="16"/>
        </w:numPr>
        <w:rPr>
          <w:sz w:val="20"/>
        </w:rPr>
      </w:pPr>
      <w:bookmarkStart w:id="86" w:name="_Toc443574282"/>
      <w:bookmarkStart w:id="87" w:name="_Ref75721146"/>
      <w:r w:rsidRPr="007B73E6">
        <w:rPr>
          <w:sz w:val="20"/>
        </w:rPr>
        <w:t>A</w:t>
      </w:r>
      <w:r w:rsidR="003E2041" w:rsidRPr="007B73E6">
        <w:rPr>
          <w:sz w:val="20"/>
        </w:rPr>
        <w:t>ssignment</w:t>
      </w:r>
      <w:bookmarkEnd w:id="86"/>
      <w:r w:rsidR="00101ED4" w:rsidRPr="007B73E6">
        <w:rPr>
          <w:sz w:val="20"/>
        </w:rPr>
        <w:t xml:space="preserve"> and sub-contracting</w:t>
      </w:r>
      <w:bookmarkEnd w:id="87"/>
      <w:r w:rsidR="00101ED4" w:rsidRPr="007B73E6">
        <w:rPr>
          <w:sz w:val="20"/>
        </w:rPr>
        <w:t xml:space="preserve"> </w:t>
      </w:r>
    </w:p>
    <w:p w14:paraId="45642C47" w14:textId="22563110" w:rsidR="00635C4F" w:rsidRPr="007B73E6" w:rsidRDefault="00635C4F" w:rsidP="00F42A0C">
      <w:pPr>
        <w:pStyle w:val="FWBL2"/>
        <w:numPr>
          <w:ilvl w:val="1"/>
          <w:numId w:val="16"/>
        </w:numPr>
        <w:ind w:left="720"/>
        <w:rPr>
          <w:sz w:val="20"/>
        </w:rPr>
      </w:pPr>
      <w:bookmarkStart w:id="88" w:name="_Ref456700221"/>
      <w:r w:rsidRPr="007B73E6">
        <w:rPr>
          <w:sz w:val="20"/>
        </w:rPr>
        <w:t xml:space="preserve">Without prejudice to Clauses </w:t>
      </w:r>
      <w:r w:rsidR="007B73E6">
        <w:rPr>
          <w:sz w:val="20"/>
        </w:rPr>
        <w:fldChar w:fldCharType="begin"/>
      </w:r>
      <w:r w:rsidR="007B73E6">
        <w:rPr>
          <w:sz w:val="20"/>
        </w:rPr>
        <w:instrText xml:space="preserve"> REF _Ref75720909 \r \h </w:instrText>
      </w:r>
      <w:r w:rsidR="007B73E6">
        <w:rPr>
          <w:sz w:val="20"/>
        </w:rPr>
      </w:r>
      <w:r w:rsidR="007B73E6">
        <w:rPr>
          <w:sz w:val="20"/>
        </w:rPr>
        <w:fldChar w:fldCharType="separate"/>
      </w:r>
      <w:r w:rsidR="007B73E6">
        <w:rPr>
          <w:sz w:val="20"/>
        </w:rPr>
        <w:t>30.2</w:t>
      </w:r>
      <w:r w:rsidR="007B73E6">
        <w:rPr>
          <w:sz w:val="20"/>
        </w:rPr>
        <w:fldChar w:fldCharType="end"/>
      </w:r>
      <w:r w:rsidR="007B73E6">
        <w:rPr>
          <w:sz w:val="20"/>
        </w:rPr>
        <w:t xml:space="preserve"> to </w:t>
      </w:r>
      <w:r w:rsidR="007B73E6">
        <w:rPr>
          <w:sz w:val="20"/>
        </w:rPr>
        <w:fldChar w:fldCharType="begin"/>
      </w:r>
      <w:r w:rsidR="007B73E6">
        <w:rPr>
          <w:sz w:val="20"/>
        </w:rPr>
        <w:instrText xml:space="preserve"> REF _Ref75720919 \r \h </w:instrText>
      </w:r>
      <w:r w:rsidR="007B73E6">
        <w:rPr>
          <w:sz w:val="20"/>
        </w:rPr>
      </w:r>
      <w:r w:rsidR="007B73E6">
        <w:rPr>
          <w:sz w:val="20"/>
        </w:rPr>
        <w:fldChar w:fldCharType="separate"/>
      </w:r>
      <w:r w:rsidR="007B73E6">
        <w:rPr>
          <w:sz w:val="20"/>
        </w:rPr>
        <w:t>30.6</w:t>
      </w:r>
      <w:r w:rsidR="007B73E6">
        <w:rPr>
          <w:sz w:val="20"/>
        </w:rPr>
        <w:fldChar w:fldCharType="end"/>
      </w:r>
      <w:r w:rsidR="007B73E6">
        <w:rPr>
          <w:sz w:val="20"/>
        </w:rPr>
        <w:t xml:space="preserve"> below, </w:t>
      </w:r>
      <w:r w:rsidRPr="007B73E6">
        <w:rPr>
          <w:sz w:val="20"/>
        </w:rPr>
        <w:t xml:space="preserve">neither </w:t>
      </w:r>
      <w:r w:rsidR="00536045" w:rsidRPr="007B73E6">
        <w:rPr>
          <w:sz w:val="20"/>
        </w:rPr>
        <w:t>P</w:t>
      </w:r>
      <w:r w:rsidR="003E2041" w:rsidRPr="007B73E6">
        <w:rPr>
          <w:sz w:val="20"/>
        </w:rPr>
        <w:t>arty shall be entitled to assign</w:t>
      </w:r>
      <w:r w:rsidR="00101ED4" w:rsidRPr="007B73E6">
        <w:rPr>
          <w:sz w:val="20"/>
        </w:rPr>
        <w:t>, transfer</w:t>
      </w:r>
      <w:r w:rsidR="004B7014" w:rsidRPr="007B73E6">
        <w:rPr>
          <w:sz w:val="20"/>
        </w:rPr>
        <w:t>,</w:t>
      </w:r>
      <w:r w:rsidR="00101ED4" w:rsidRPr="007B73E6">
        <w:rPr>
          <w:sz w:val="20"/>
        </w:rPr>
        <w:t xml:space="preserve"> sub-contract or deal in</w:t>
      </w:r>
      <w:r w:rsidR="003E2041" w:rsidRPr="007B73E6">
        <w:rPr>
          <w:sz w:val="20"/>
        </w:rPr>
        <w:t xml:space="preserve"> </w:t>
      </w:r>
      <w:r w:rsidR="00C708CC" w:rsidRPr="007B73E6">
        <w:rPr>
          <w:sz w:val="20"/>
        </w:rPr>
        <w:t xml:space="preserve">any </w:t>
      </w:r>
      <w:r w:rsidR="00101ED4" w:rsidRPr="007B73E6">
        <w:rPr>
          <w:sz w:val="20"/>
        </w:rPr>
        <w:t xml:space="preserve">other manner with any of </w:t>
      </w:r>
      <w:r w:rsidR="00C708CC" w:rsidRPr="007B73E6">
        <w:rPr>
          <w:sz w:val="20"/>
        </w:rPr>
        <w:t xml:space="preserve">its rights and obligations under </w:t>
      </w:r>
      <w:r w:rsidR="003E2041" w:rsidRPr="007B73E6">
        <w:rPr>
          <w:sz w:val="20"/>
        </w:rPr>
        <w:t>this Agreement without the prior writ</w:t>
      </w:r>
      <w:r w:rsidR="00536045" w:rsidRPr="007B73E6">
        <w:rPr>
          <w:sz w:val="20"/>
        </w:rPr>
        <w:t>ten consent of the other P</w:t>
      </w:r>
      <w:r w:rsidR="008143C9" w:rsidRPr="007B73E6">
        <w:rPr>
          <w:sz w:val="20"/>
        </w:rPr>
        <w:t>ar</w:t>
      </w:r>
      <w:r w:rsidR="009B5466" w:rsidRPr="007B73E6">
        <w:rPr>
          <w:sz w:val="20"/>
        </w:rPr>
        <w:t>t</w:t>
      </w:r>
      <w:r w:rsidR="007B73E6">
        <w:rPr>
          <w:sz w:val="20"/>
        </w:rPr>
        <w:t>y</w:t>
      </w:r>
      <w:r w:rsidR="009C0F8B" w:rsidRPr="007B73E6">
        <w:rPr>
          <w:sz w:val="20"/>
        </w:rPr>
        <w:t xml:space="preserve"> except that </w:t>
      </w:r>
      <w:r w:rsidR="0095183F" w:rsidRPr="007B73E6">
        <w:rPr>
          <w:sz w:val="20"/>
        </w:rPr>
        <w:t>SCI</w:t>
      </w:r>
      <w:r w:rsidR="00C708CC" w:rsidRPr="007B73E6">
        <w:rPr>
          <w:sz w:val="20"/>
        </w:rPr>
        <w:t xml:space="preserve"> may at any time</w:t>
      </w:r>
      <w:r w:rsidR="00A6551A" w:rsidRPr="007B73E6">
        <w:rPr>
          <w:sz w:val="20"/>
        </w:rPr>
        <w:t xml:space="preserve">, freely and on </w:t>
      </w:r>
      <w:r w:rsidR="0051262F" w:rsidRPr="007B73E6">
        <w:rPr>
          <w:sz w:val="20"/>
        </w:rPr>
        <w:t>thirty (30) calendar days</w:t>
      </w:r>
      <w:r w:rsidR="006C4003" w:rsidRPr="007B73E6">
        <w:rPr>
          <w:sz w:val="20"/>
        </w:rPr>
        <w:t>’</w:t>
      </w:r>
      <w:r w:rsidR="0051262F" w:rsidRPr="007B73E6">
        <w:rPr>
          <w:sz w:val="20"/>
        </w:rPr>
        <w:t xml:space="preserve"> </w:t>
      </w:r>
      <w:r w:rsidR="00A6551A" w:rsidRPr="007B73E6">
        <w:rPr>
          <w:sz w:val="20"/>
        </w:rPr>
        <w:t>notice</w:t>
      </w:r>
      <w:r w:rsidR="007B73E6">
        <w:rPr>
          <w:sz w:val="20"/>
        </w:rPr>
        <w:t xml:space="preserve"> to the Service Provider</w:t>
      </w:r>
      <w:r w:rsidR="00A6551A" w:rsidRPr="007B73E6">
        <w:rPr>
          <w:sz w:val="20"/>
        </w:rPr>
        <w:t>,</w:t>
      </w:r>
      <w:r w:rsidR="00C708CC" w:rsidRPr="007B73E6">
        <w:rPr>
          <w:sz w:val="20"/>
        </w:rPr>
        <w:t xml:space="preserve"> assign any or all of its </w:t>
      </w:r>
      <w:r w:rsidR="00A13882" w:rsidRPr="007B73E6">
        <w:rPr>
          <w:sz w:val="20"/>
        </w:rPr>
        <w:t>rights and obligations under this</w:t>
      </w:r>
      <w:r w:rsidR="00C708CC" w:rsidRPr="007B73E6">
        <w:rPr>
          <w:sz w:val="20"/>
        </w:rPr>
        <w:t xml:space="preserve"> </w:t>
      </w:r>
      <w:r w:rsidR="00E64BFE" w:rsidRPr="007B73E6">
        <w:rPr>
          <w:sz w:val="20"/>
        </w:rPr>
        <w:t xml:space="preserve">Agreement </w:t>
      </w:r>
      <w:r w:rsidR="00C708CC" w:rsidRPr="007B73E6">
        <w:rPr>
          <w:sz w:val="20"/>
        </w:rPr>
        <w:t xml:space="preserve">to </w:t>
      </w:r>
      <w:r w:rsidR="00A91B5C" w:rsidRPr="007B73E6">
        <w:rPr>
          <w:sz w:val="20"/>
        </w:rPr>
        <w:t>any other member of the Save the Children Association</w:t>
      </w:r>
      <w:r w:rsidR="00C708CC" w:rsidRPr="007B73E6">
        <w:rPr>
          <w:sz w:val="20"/>
        </w:rPr>
        <w:t>.</w:t>
      </w:r>
      <w:bookmarkEnd w:id="88"/>
    </w:p>
    <w:p w14:paraId="4D2DD770" w14:textId="46A4DA6B" w:rsidR="00635C4F" w:rsidRPr="001A6340" w:rsidRDefault="00635C4F" w:rsidP="00F42A0C">
      <w:pPr>
        <w:pStyle w:val="FWBL2"/>
        <w:numPr>
          <w:ilvl w:val="1"/>
          <w:numId w:val="16"/>
        </w:numPr>
        <w:ind w:left="720"/>
        <w:rPr>
          <w:sz w:val="20"/>
        </w:rPr>
      </w:pPr>
      <w:bookmarkStart w:id="89" w:name="_Ref75720909"/>
      <w:r w:rsidRPr="007B73E6">
        <w:rPr>
          <w:sz w:val="20"/>
        </w:rPr>
        <w:t>The Service Provider will at all times inform and consult SCI regarding the scope of the Services being undertaken by any sub-contractor, agent or third party service provider (together “</w:t>
      </w:r>
      <w:r w:rsidRPr="001A6340">
        <w:rPr>
          <w:b/>
          <w:bCs/>
          <w:sz w:val="20"/>
        </w:rPr>
        <w:t>Sub-Contractor</w:t>
      </w:r>
      <w:r w:rsidRPr="007B73E6">
        <w:rPr>
          <w:sz w:val="20"/>
        </w:rPr>
        <w:t>”).</w:t>
      </w:r>
      <w:bookmarkEnd w:id="89"/>
      <w:r w:rsidRPr="007B73E6">
        <w:rPr>
          <w:sz w:val="20"/>
        </w:rPr>
        <w:t xml:space="preserve"> </w:t>
      </w:r>
    </w:p>
    <w:p w14:paraId="6E1A8280" w14:textId="2A143CF5" w:rsidR="00635C4F" w:rsidRPr="001A6340" w:rsidRDefault="00635C4F" w:rsidP="00F42A0C">
      <w:pPr>
        <w:pStyle w:val="FWBL2"/>
        <w:numPr>
          <w:ilvl w:val="1"/>
          <w:numId w:val="16"/>
        </w:numPr>
        <w:ind w:left="720"/>
        <w:rPr>
          <w:sz w:val="20"/>
        </w:rPr>
      </w:pPr>
      <w:bookmarkStart w:id="90" w:name="_Ref75721015"/>
      <w:r w:rsidRPr="007B73E6">
        <w:rPr>
          <w:sz w:val="20"/>
        </w:rPr>
        <w:t xml:space="preserve">Subject to </w:t>
      </w:r>
      <w:r w:rsidR="007B73E6">
        <w:rPr>
          <w:sz w:val="20"/>
        </w:rPr>
        <w:t>C</w:t>
      </w:r>
      <w:r w:rsidRPr="007B73E6">
        <w:rPr>
          <w:sz w:val="20"/>
        </w:rPr>
        <w:t xml:space="preserve">lause </w:t>
      </w:r>
      <w:r w:rsidR="007B73E6">
        <w:rPr>
          <w:sz w:val="20"/>
        </w:rPr>
        <w:fldChar w:fldCharType="begin"/>
      </w:r>
      <w:r w:rsidR="007B73E6">
        <w:rPr>
          <w:sz w:val="20"/>
        </w:rPr>
        <w:instrText xml:space="preserve"> REF _Ref75720972 \r \h </w:instrText>
      </w:r>
      <w:r w:rsidR="007B73E6">
        <w:rPr>
          <w:sz w:val="20"/>
        </w:rPr>
      </w:r>
      <w:r w:rsidR="007B73E6">
        <w:rPr>
          <w:sz w:val="20"/>
        </w:rPr>
        <w:fldChar w:fldCharType="separate"/>
      </w:r>
      <w:r w:rsidR="007B73E6">
        <w:rPr>
          <w:sz w:val="20"/>
        </w:rPr>
        <w:t>30.4</w:t>
      </w:r>
      <w:r w:rsidR="007B73E6">
        <w:rPr>
          <w:sz w:val="20"/>
        </w:rPr>
        <w:fldChar w:fldCharType="end"/>
      </w:r>
      <w:r w:rsidRPr="007B73E6">
        <w:rPr>
          <w:sz w:val="20"/>
        </w:rPr>
        <w:t xml:space="preserve"> below, the Service Provider may use Sub-Contractors for e-platform, mobile money, or other </w:t>
      </w:r>
      <w:r w:rsidR="007B73E6">
        <w:rPr>
          <w:sz w:val="20"/>
        </w:rPr>
        <w:t>c</w:t>
      </w:r>
      <w:r w:rsidRPr="007B73E6">
        <w:rPr>
          <w:sz w:val="20"/>
        </w:rPr>
        <w:t xml:space="preserve">ash transfer </w:t>
      </w:r>
      <w:r w:rsidR="007B73E6">
        <w:rPr>
          <w:sz w:val="20"/>
        </w:rPr>
        <w:t>s</w:t>
      </w:r>
      <w:r w:rsidRPr="007B73E6">
        <w:rPr>
          <w:sz w:val="20"/>
        </w:rPr>
        <w:t>ervices, in any combination of the Service Provider’s discretion, provided that SCI provides its prior written consent to any such substitution or addition.</w:t>
      </w:r>
      <w:bookmarkEnd w:id="90"/>
    </w:p>
    <w:p w14:paraId="0A0D6A0E" w14:textId="1C5F7253" w:rsidR="00635C4F" w:rsidRPr="007B73E6" w:rsidRDefault="00635C4F" w:rsidP="00F42A0C">
      <w:pPr>
        <w:pStyle w:val="FWBL2"/>
        <w:numPr>
          <w:ilvl w:val="1"/>
          <w:numId w:val="16"/>
        </w:numPr>
        <w:ind w:left="720"/>
        <w:rPr>
          <w:sz w:val="20"/>
        </w:rPr>
      </w:pPr>
      <w:bookmarkStart w:id="91" w:name="_Ref75720972"/>
      <w:r w:rsidRPr="007B73E6">
        <w:rPr>
          <w:sz w:val="20"/>
        </w:rPr>
        <w:t xml:space="preserve">Any consent given by SCI in accordance with </w:t>
      </w:r>
      <w:r w:rsidR="007B73E6">
        <w:rPr>
          <w:sz w:val="20"/>
        </w:rPr>
        <w:t>C</w:t>
      </w:r>
      <w:r w:rsidRPr="007B73E6">
        <w:rPr>
          <w:sz w:val="20"/>
        </w:rPr>
        <w:t xml:space="preserve">lause </w:t>
      </w:r>
      <w:r w:rsidR="007B73E6">
        <w:rPr>
          <w:sz w:val="20"/>
        </w:rPr>
        <w:fldChar w:fldCharType="begin"/>
      </w:r>
      <w:r w:rsidR="007B73E6">
        <w:rPr>
          <w:sz w:val="20"/>
        </w:rPr>
        <w:instrText xml:space="preserve"> REF _Ref75721015 \r \h </w:instrText>
      </w:r>
      <w:r w:rsidR="007B73E6">
        <w:rPr>
          <w:sz w:val="20"/>
        </w:rPr>
      </w:r>
      <w:r w:rsidR="007B73E6">
        <w:rPr>
          <w:sz w:val="20"/>
        </w:rPr>
        <w:fldChar w:fldCharType="separate"/>
      </w:r>
      <w:r w:rsidR="007B73E6">
        <w:rPr>
          <w:sz w:val="20"/>
        </w:rPr>
        <w:t>30.3</w:t>
      </w:r>
      <w:r w:rsidR="007B73E6">
        <w:rPr>
          <w:sz w:val="20"/>
        </w:rPr>
        <w:fldChar w:fldCharType="end"/>
      </w:r>
      <w:r w:rsidRPr="007B73E6">
        <w:rPr>
          <w:sz w:val="20"/>
        </w:rPr>
        <w:t xml:space="preserve"> above is given on the condition at all times that:</w:t>
      </w:r>
      <w:bookmarkEnd w:id="91"/>
    </w:p>
    <w:p w14:paraId="08ED6FA5" w14:textId="74659F17" w:rsidR="00635C4F" w:rsidRPr="007B73E6" w:rsidRDefault="007B73E6" w:rsidP="00F42A0C">
      <w:pPr>
        <w:pStyle w:val="FWBL2"/>
        <w:numPr>
          <w:ilvl w:val="2"/>
          <w:numId w:val="16"/>
        </w:numPr>
        <w:rPr>
          <w:sz w:val="20"/>
        </w:rPr>
      </w:pPr>
      <w:r>
        <w:rPr>
          <w:sz w:val="20"/>
        </w:rPr>
        <w:t>t</w:t>
      </w:r>
      <w:r w:rsidR="00635C4F" w:rsidRPr="007B73E6">
        <w:rPr>
          <w:sz w:val="20"/>
        </w:rPr>
        <w:t>he Sub-</w:t>
      </w:r>
      <w:r>
        <w:rPr>
          <w:sz w:val="20"/>
        </w:rPr>
        <w:t>C</w:t>
      </w:r>
      <w:r w:rsidR="00635C4F" w:rsidRPr="007B73E6">
        <w:rPr>
          <w:sz w:val="20"/>
        </w:rPr>
        <w:t>ontractor either</w:t>
      </w:r>
      <w:r>
        <w:rPr>
          <w:sz w:val="20"/>
        </w:rPr>
        <w:t>:</w:t>
      </w:r>
      <w:r w:rsidR="00635C4F" w:rsidRPr="007B73E6">
        <w:rPr>
          <w:sz w:val="20"/>
        </w:rPr>
        <w:t xml:space="preserve"> (a) holds a valid licence </w:t>
      </w:r>
      <w:r w:rsidR="0072363B" w:rsidRPr="007B73E6">
        <w:rPr>
          <w:sz w:val="20"/>
        </w:rPr>
        <w:t xml:space="preserve">issued by </w:t>
      </w:r>
      <w:r w:rsidR="0072363B">
        <w:rPr>
          <w:sz w:val="20"/>
        </w:rPr>
        <w:t xml:space="preserve">a </w:t>
      </w:r>
      <w:r w:rsidR="0072363B" w:rsidRPr="007B73E6">
        <w:rPr>
          <w:sz w:val="20"/>
        </w:rPr>
        <w:t xml:space="preserve">relevant regulator </w:t>
      </w:r>
      <w:r w:rsidR="00635C4F" w:rsidRPr="007B73E6">
        <w:rPr>
          <w:sz w:val="20"/>
        </w:rPr>
        <w:t>to operate</w:t>
      </w:r>
      <w:r w:rsidR="0072363B">
        <w:rPr>
          <w:sz w:val="20"/>
        </w:rPr>
        <w:t xml:space="preserve"> and deliver</w:t>
      </w:r>
      <w:r w:rsidR="00635C4F" w:rsidRPr="007B73E6">
        <w:rPr>
          <w:sz w:val="20"/>
        </w:rPr>
        <w:t xml:space="preserve"> </w:t>
      </w:r>
      <w:r w:rsidR="0072363B">
        <w:rPr>
          <w:sz w:val="20"/>
        </w:rPr>
        <w:t xml:space="preserve">the payments scheme set out in this Agreement </w:t>
      </w:r>
      <w:r w:rsidR="00635C4F" w:rsidRPr="007B73E6">
        <w:rPr>
          <w:sz w:val="20"/>
        </w:rPr>
        <w:t>, in accordance with the applicable laws and regulations</w:t>
      </w:r>
      <w:r>
        <w:rPr>
          <w:sz w:val="20"/>
        </w:rPr>
        <w:t>;</w:t>
      </w:r>
      <w:r w:rsidR="00635C4F" w:rsidRPr="007B73E6">
        <w:rPr>
          <w:sz w:val="20"/>
        </w:rPr>
        <w:t xml:space="preserve"> or (b) does not require such license under the applicable laws and regulation in order to perform the applicable Services; </w:t>
      </w:r>
    </w:p>
    <w:p w14:paraId="49A4AB38" w14:textId="75B17C3E" w:rsidR="00635C4F" w:rsidRPr="007B73E6" w:rsidRDefault="007B73E6" w:rsidP="00F42A0C">
      <w:pPr>
        <w:pStyle w:val="FWBL2"/>
        <w:numPr>
          <w:ilvl w:val="2"/>
          <w:numId w:val="16"/>
        </w:numPr>
        <w:rPr>
          <w:sz w:val="20"/>
        </w:rPr>
      </w:pPr>
      <w:r>
        <w:rPr>
          <w:sz w:val="20"/>
        </w:rPr>
        <w:t>t</w:t>
      </w:r>
      <w:r w:rsidR="00635C4F" w:rsidRPr="007B73E6">
        <w:rPr>
          <w:sz w:val="20"/>
        </w:rPr>
        <w:t>he Sub-</w:t>
      </w:r>
      <w:r>
        <w:rPr>
          <w:sz w:val="20"/>
        </w:rPr>
        <w:t>C</w:t>
      </w:r>
      <w:r w:rsidRPr="007B73E6">
        <w:rPr>
          <w:sz w:val="20"/>
        </w:rPr>
        <w:t xml:space="preserve">ontractor </w:t>
      </w:r>
      <w:r w:rsidR="00635C4F" w:rsidRPr="007B73E6">
        <w:rPr>
          <w:sz w:val="20"/>
        </w:rPr>
        <w:t>is compliant with all other applicable laws, regulations and codes;</w:t>
      </w:r>
      <w:r w:rsidR="00BE2F24" w:rsidRPr="007B73E6">
        <w:rPr>
          <w:sz w:val="20"/>
        </w:rPr>
        <w:t xml:space="preserve"> </w:t>
      </w:r>
    </w:p>
    <w:p w14:paraId="683CF4A7" w14:textId="544BE8ED" w:rsidR="00635C4F" w:rsidRPr="007B73E6" w:rsidRDefault="007B73E6" w:rsidP="00F42A0C">
      <w:pPr>
        <w:pStyle w:val="FWBL2"/>
        <w:numPr>
          <w:ilvl w:val="2"/>
          <w:numId w:val="16"/>
        </w:numPr>
        <w:rPr>
          <w:sz w:val="20"/>
        </w:rPr>
      </w:pPr>
      <w:r>
        <w:rPr>
          <w:sz w:val="20"/>
        </w:rPr>
        <w:t>t</w:t>
      </w:r>
      <w:r w:rsidR="00635C4F" w:rsidRPr="007B73E6">
        <w:rPr>
          <w:sz w:val="20"/>
        </w:rPr>
        <w:t>he Sub-</w:t>
      </w:r>
      <w:r>
        <w:rPr>
          <w:sz w:val="20"/>
        </w:rPr>
        <w:t>C</w:t>
      </w:r>
      <w:r w:rsidRPr="007B73E6">
        <w:rPr>
          <w:sz w:val="20"/>
        </w:rPr>
        <w:t xml:space="preserve">ontractor </w:t>
      </w:r>
      <w:r w:rsidR="00635C4F" w:rsidRPr="007B73E6">
        <w:rPr>
          <w:sz w:val="20"/>
        </w:rPr>
        <w:t>provides written confirmation to the Service Provider that it: (</w:t>
      </w:r>
      <w:r>
        <w:rPr>
          <w:sz w:val="20"/>
        </w:rPr>
        <w:t>a</w:t>
      </w:r>
      <w:r w:rsidR="00635C4F" w:rsidRPr="007B73E6">
        <w:rPr>
          <w:sz w:val="20"/>
        </w:rPr>
        <w:t>) has read and understood the Agreement (subject to any redaction to price</w:t>
      </w:r>
      <w:r>
        <w:rPr>
          <w:sz w:val="20"/>
        </w:rPr>
        <w:t>s</w:t>
      </w:r>
      <w:r w:rsidR="00635C4F" w:rsidRPr="007B73E6">
        <w:rPr>
          <w:sz w:val="20"/>
        </w:rPr>
        <w:t>, fees or other sensitive information made by the Service Provider); (</w:t>
      </w:r>
      <w:r>
        <w:rPr>
          <w:sz w:val="20"/>
        </w:rPr>
        <w:t>b</w:t>
      </w:r>
      <w:r w:rsidR="00635C4F" w:rsidRPr="007B73E6">
        <w:rPr>
          <w:sz w:val="20"/>
        </w:rPr>
        <w:t>) will comply with the terms of the Agreement as if it were the Service Provider in respect of Services sub-contracted to it; (</w:t>
      </w:r>
      <w:r>
        <w:rPr>
          <w:sz w:val="20"/>
        </w:rPr>
        <w:t>c</w:t>
      </w:r>
      <w:r w:rsidR="00635C4F" w:rsidRPr="007B73E6">
        <w:rPr>
          <w:sz w:val="20"/>
        </w:rPr>
        <w:t>) agrees that in the event of a conflict between any terms agreed between the Service Provider and the Sub-</w:t>
      </w:r>
      <w:r>
        <w:rPr>
          <w:sz w:val="20"/>
        </w:rPr>
        <w:t>C</w:t>
      </w:r>
      <w:r w:rsidRPr="007B73E6">
        <w:rPr>
          <w:sz w:val="20"/>
        </w:rPr>
        <w:t>ontractor</w:t>
      </w:r>
      <w:r w:rsidR="00635C4F" w:rsidRPr="007B73E6">
        <w:rPr>
          <w:sz w:val="20"/>
        </w:rPr>
        <w:t>, the terms of the Agreement will prevail; and (</w:t>
      </w:r>
      <w:r>
        <w:rPr>
          <w:sz w:val="20"/>
        </w:rPr>
        <w:t>d</w:t>
      </w:r>
      <w:r w:rsidR="00635C4F" w:rsidRPr="007B73E6">
        <w:rPr>
          <w:sz w:val="20"/>
        </w:rPr>
        <w:t xml:space="preserve"> shall inform SCI and the Service Provider as soon as reasonably practicable (and in any event within 7 days) </w:t>
      </w:r>
      <w:r>
        <w:rPr>
          <w:sz w:val="20"/>
        </w:rPr>
        <w:t xml:space="preserve">of </w:t>
      </w:r>
      <w:r w:rsidR="00BE2F24" w:rsidRPr="007B73E6">
        <w:rPr>
          <w:sz w:val="20"/>
        </w:rPr>
        <w:t>any issue arising in respect of the Services subcontracted to the Sub-</w:t>
      </w:r>
      <w:r>
        <w:rPr>
          <w:sz w:val="20"/>
        </w:rPr>
        <w:t>C</w:t>
      </w:r>
      <w:r w:rsidR="00BE2F24" w:rsidRPr="007B73E6">
        <w:rPr>
          <w:sz w:val="20"/>
        </w:rPr>
        <w:t>ontractor</w:t>
      </w:r>
      <w:r w:rsidR="00635C4F" w:rsidRPr="007B73E6">
        <w:rPr>
          <w:sz w:val="20"/>
        </w:rPr>
        <w:t>. Such written confirmation shall also be provided</w:t>
      </w:r>
      <w:r w:rsidR="00BE2F24" w:rsidRPr="007B73E6">
        <w:rPr>
          <w:sz w:val="20"/>
        </w:rPr>
        <w:t xml:space="preserve"> by the Service Provider</w:t>
      </w:r>
      <w:r w:rsidR="00635C4F" w:rsidRPr="007B73E6">
        <w:rPr>
          <w:sz w:val="20"/>
        </w:rPr>
        <w:t xml:space="preserve"> to SCI</w:t>
      </w:r>
      <w:r w:rsidR="00BE2F24" w:rsidRPr="007B73E6">
        <w:rPr>
          <w:sz w:val="20"/>
        </w:rPr>
        <w:t xml:space="preserve"> immediately</w:t>
      </w:r>
      <w:r w:rsidR="001B3BE5" w:rsidRPr="007B73E6">
        <w:rPr>
          <w:sz w:val="20"/>
        </w:rPr>
        <w:t>; and</w:t>
      </w:r>
    </w:p>
    <w:p w14:paraId="1303422B" w14:textId="7FC012EB" w:rsidR="001B3BE5" w:rsidRPr="007B73E6" w:rsidRDefault="001B3BE5" w:rsidP="00F42A0C">
      <w:pPr>
        <w:pStyle w:val="FWBL2"/>
        <w:numPr>
          <w:ilvl w:val="2"/>
          <w:numId w:val="16"/>
        </w:numPr>
        <w:rPr>
          <w:sz w:val="20"/>
        </w:rPr>
      </w:pPr>
      <w:r w:rsidRPr="007B73E6">
        <w:rPr>
          <w:sz w:val="20"/>
        </w:rPr>
        <w:lastRenderedPageBreak/>
        <w:t>the Service Provider</w:t>
      </w:r>
      <w:r w:rsidR="007C2288">
        <w:rPr>
          <w:sz w:val="20"/>
        </w:rPr>
        <w:t xml:space="preserve"> shall </w:t>
      </w:r>
      <w:r w:rsidR="007C2288" w:rsidRPr="007B73E6">
        <w:rPr>
          <w:sz w:val="20"/>
        </w:rPr>
        <w:t xml:space="preserve">ensure that it undertakes due diligence on </w:t>
      </w:r>
      <w:r w:rsidR="007C2288">
        <w:rPr>
          <w:sz w:val="20"/>
        </w:rPr>
        <w:t>the Sub-Contractor(s)</w:t>
      </w:r>
      <w:r w:rsidR="007C2288" w:rsidRPr="007B73E6">
        <w:rPr>
          <w:sz w:val="20"/>
        </w:rPr>
        <w:t xml:space="preserve"> that it appoints and only makes such appointments of </w:t>
      </w:r>
      <w:r w:rsidR="007C2288">
        <w:rPr>
          <w:sz w:val="20"/>
        </w:rPr>
        <w:t>Sub-Contractors</w:t>
      </w:r>
      <w:r w:rsidR="007C2288" w:rsidRPr="007B73E6">
        <w:rPr>
          <w:sz w:val="20"/>
        </w:rPr>
        <w:t xml:space="preserve"> in markets where </w:t>
      </w:r>
      <w:r w:rsidR="007C2288">
        <w:rPr>
          <w:sz w:val="20"/>
        </w:rPr>
        <w:t>financial</w:t>
      </w:r>
      <w:r w:rsidR="007C2288" w:rsidRPr="007B73E6">
        <w:rPr>
          <w:sz w:val="20"/>
        </w:rPr>
        <w:t xml:space="preserve"> ecosystems</w:t>
      </w:r>
      <w:r w:rsidR="007C2288">
        <w:rPr>
          <w:sz w:val="20"/>
        </w:rPr>
        <w:t xml:space="preserve"> including mobile money services</w:t>
      </w:r>
      <w:r w:rsidR="007C2288" w:rsidRPr="007B73E6">
        <w:rPr>
          <w:sz w:val="20"/>
        </w:rPr>
        <w:t xml:space="preserve"> are regulated and where the applicable </w:t>
      </w:r>
      <w:r w:rsidR="007C2288">
        <w:rPr>
          <w:sz w:val="20"/>
        </w:rPr>
        <w:t>Sub-Contractors</w:t>
      </w:r>
      <w:r w:rsidR="007C2288" w:rsidRPr="007B73E6">
        <w:rPr>
          <w:sz w:val="20"/>
        </w:rPr>
        <w:t xml:space="preserve"> are appropriately licensed or approved (as the case may be) in such markets; and</w:t>
      </w:r>
    </w:p>
    <w:p w14:paraId="5FA2E786" w14:textId="5D73F05D" w:rsidR="001B3BE5" w:rsidRPr="007B73E6" w:rsidRDefault="001B3BE5" w:rsidP="00F42A0C">
      <w:pPr>
        <w:pStyle w:val="FWBL2"/>
        <w:numPr>
          <w:ilvl w:val="3"/>
          <w:numId w:val="16"/>
        </w:numPr>
        <w:rPr>
          <w:sz w:val="20"/>
        </w:rPr>
      </w:pPr>
      <w:r w:rsidRPr="007B73E6">
        <w:rPr>
          <w:sz w:val="20"/>
        </w:rPr>
        <w:t xml:space="preserve">it shall ensure that it performs a third-party risk assessment on any applicable </w:t>
      </w:r>
      <w:r w:rsidR="0072363B">
        <w:rPr>
          <w:sz w:val="20"/>
        </w:rPr>
        <w:t>Sub-Contractor</w:t>
      </w:r>
      <w:r w:rsidRPr="007B73E6">
        <w:rPr>
          <w:sz w:val="20"/>
        </w:rPr>
        <w:t xml:space="preserve"> prior to engaging with any such </w:t>
      </w:r>
      <w:r w:rsidR="0072363B">
        <w:rPr>
          <w:sz w:val="20"/>
        </w:rPr>
        <w:t>Sub- contractor.</w:t>
      </w:r>
    </w:p>
    <w:p w14:paraId="0582AA80" w14:textId="33C6F0C6" w:rsidR="00635C4F" w:rsidRPr="007B73E6" w:rsidRDefault="00BE2F24" w:rsidP="00F42A0C">
      <w:pPr>
        <w:pStyle w:val="FWBL2"/>
        <w:numPr>
          <w:ilvl w:val="1"/>
          <w:numId w:val="16"/>
        </w:numPr>
        <w:ind w:left="720"/>
        <w:rPr>
          <w:sz w:val="20"/>
        </w:rPr>
      </w:pPr>
      <w:r w:rsidRPr="007B73E6">
        <w:rPr>
          <w:sz w:val="20"/>
        </w:rPr>
        <w:t>Despite its right to subcontract pursuant to this Clause</w:t>
      </w:r>
      <w:r w:rsidR="007B73E6">
        <w:rPr>
          <w:sz w:val="20"/>
        </w:rPr>
        <w:t xml:space="preserve"> </w:t>
      </w:r>
      <w:r w:rsidR="007B73E6">
        <w:rPr>
          <w:sz w:val="20"/>
        </w:rPr>
        <w:fldChar w:fldCharType="begin"/>
      </w:r>
      <w:r w:rsidR="007B73E6">
        <w:rPr>
          <w:sz w:val="20"/>
        </w:rPr>
        <w:instrText xml:space="preserve"> REF _Ref75721146 \r \h </w:instrText>
      </w:r>
      <w:r w:rsidR="007B73E6">
        <w:rPr>
          <w:sz w:val="20"/>
        </w:rPr>
      </w:r>
      <w:r w:rsidR="007B73E6">
        <w:rPr>
          <w:sz w:val="20"/>
        </w:rPr>
        <w:fldChar w:fldCharType="separate"/>
      </w:r>
      <w:r w:rsidR="007B73E6">
        <w:rPr>
          <w:sz w:val="20"/>
        </w:rPr>
        <w:t>30</w:t>
      </w:r>
      <w:r w:rsidR="007B73E6">
        <w:rPr>
          <w:sz w:val="20"/>
        </w:rPr>
        <w:fldChar w:fldCharType="end"/>
      </w:r>
      <w:r w:rsidRPr="007B73E6">
        <w:rPr>
          <w:sz w:val="20"/>
        </w:rPr>
        <w:t>, t</w:t>
      </w:r>
      <w:r w:rsidR="00635C4F" w:rsidRPr="007B73E6">
        <w:rPr>
          <w:sz w:val="20"/>
        </w:rPr>
        <w:t xml:space="preserve">he Service Provider shall </w:t>
      </w:r>
      <w:r w:rsidRPr="007B73E6">
        <w:rPr>
          <w:sz w:val="20"/>
        </w:rPr>
        <w:t>remain fully</w:t>
      </w:r>
      <w:r w:rsidR="00635C4F" w:rsidRPr="007B73E6">
        <w:rPr>
          <w:sz w:val="20"/>
        </w:rPr>
        <w:t xml:space="preserve"> responsible for the </w:t>
      </w:r>
      <w:r w:rsidRPr="007B73E6">
        <w:rPr>
          <w:sz w:val="20"/>
        </w:rPr>
        <w:t xml:space="preserve">acts and omissions, </w:t>
      </w:r>
      <w:r w:rsidR="00635C4F" w:rsidRPr="007B73E6">
        <w:rPr>
          <w:sz w:val="20"/>
        </w:rPr>
        <w:t>observance and performance by each of the Sub-</w:t>
      </w:r>
      <w:r w:rsidR="007B73E6">
        <w:rPr>
          <w:sz w:val="20"/>
        </w:rPr>
        <w:t>C</w:t>
      </w:r>
      <w:r w:rsidR="00635C4F" w:rsidRPr="007B73E6">
        <w:rPr>
          <w:sz w:val="20"/>
        </w:rPr>
        <w:t xml:space="preserve">ontractors of the terms of the Agreement (as if </w:t>
      </w:r>
      <w:r w:rsidR="007B73E6">
        <w:rPr>
          <w:sz w:val="20"/>
        </w:rPr>
        <w:t>any such Sub-Contractor</w:t>
      </w:r>
      <w:r w:rsidR="007B73E6" w:rsidRPr="007B73E6">
        <w:rPr>
          <w:sz w:val="20"/>
        </w:rPr>
        <w:t xml:space="preserve"> </w:t>
      </w:r>
      <w:r w:rsidR="00635C4F" w:rsidRPr="007B73E6">
        <w:rPr>
          <w:sz w:val="20"/>
        </w:rPr>
        <w:t>were a party to the Agreement), and shall be directly liable to SCI for any breach by suc</w:t>
      </w:r>
      <w:r w:rsidRPr="007B73E6">
        <w:rPr>
          <w:sz w:val="20"/>
        </w:rPr>
        <w:t xml:space="preserve">h persons of any of such terms. </w:t>
      </w:r>
    </w:p>
    <w:p w14:paraId="44C0DCDA" w14:textId="1516994A" w:rsidR="00BE2F24" w:rsidRPr="007B73E6" w:rsidRDefault="00BE2F24" w:rsidP="00F42A0C">
      <w:pPr>
        <w:pStyle w:val="FWBL2"/>
        <w:numPr>
          <w:ilvl w:val="1"/>
          <w:numId w:val="16"/>
        </w:numPr>
        <w:ind w:left="720"/>
        <w:rPr>
          <w:sz w:val="20"/>
        </w:rPr>
      </w:pPr>
      <w:bookmarkStart w:id="92" w:name="_Ref75720919"/>
      <w:r w:rsidRPr="007B73E6">
        <w:rPr>
          <w:sz w:val="20"/>
        </w:rPr>
        <w:t>An obligation on the Supplier to do, or to refrain from doing, any act or thing shall include an obligation on the Supplier to procure that its employees, staff and agents and Subcontractors' employees, staff and agents also do, or refrain from doing, such act or thing.</w:t>
      </w:r>
      <w:bookmarkEnd w:id="92"/>
    </w:p>
    <w:p w14:paraId="191BADEF" w14:textId="3C38BB02" w:rsidR="007041B3" w:rsidRPr="007B73E6" w:rsidRDefault="005150AC" w:rsidP="00F42A0C">
      <w:pPr>
        <w:pStyle w:val="FWBL1"/>
        <w:numPr>
          <w:ilvl w:val="0"/>
          <w:numId w:val="16"/>
        </w:numPr>
        <w:rPr>
          <w:sz w:val="20"/>
        </w:rPr>
      </w:pPr>
      <w:bookmarkStart w:id="93" w:name="_Toc443574283"/>
      <w:bookmarkStart w:id="94" w:name="_Ref75720172"/>
      <w:r w:rsidRPr="007B73E6">
        <w:rPr>
          <w:sz w:val="20"/>
        </w:rPr>
        <w:t>Counterparts</w:t>
      </w:r>
      <w:bookmarkEnd w:id="93"/>
      <w:bookmarkEnd w:id="94"/>
    </w:p>
    <w:p w14:paraId="55EC70B5" w14:textId="370C94B0" w:rsidR="007041B3" w:rsidRPr="007B73E6" w:rsidRDefault="007041B3" w:rsidP="00F42A0C">
      <w:pPr>
        <w:pStyle w:val="FWBL2"/>
        <w:numPr>
          <w:ilvl w:val="1"/>
          <w:numId w:val="16"/>
        </w:numPr>
        <w:ind w:left="720"/>
        <w:rPr>
          <w:sz w:val="20"/>
        </w:rPr>
      </w:pPr>
      <w:r w:rsidRPr="007B73E6">
        <w:rPr>
          <w:sz w:val="20"/>
        </w:rPr>
        <w:t xml:space="preserve">This Agreement may be executed in any number of counterparts, and by each </w:t>
      </w:r>
      <w:r w:rsidR="00FD275F" w:rsidRPr="007B73E6">
        <w:rPr>
          <w:sz w:val="20"/>
        </w:rPr>
        <w:t>P</w:t>
      </w:r>
      <w:r w:rsidRPr="007B73E6">
        <w:rPr>
          <w:sz w:val="20"/>
        </w:rPr>
        <w:t>arty on separate counterparts. Each counterpart is an original, but all counterparts shall together constitute one and the same instrument. Delivery of a counterpart of this Agreement by e-mail attachment shall be an effective mode of delivery.</w:t>
      </w:r>
    </w:p>
    <w:p w14:paraId="6AACA326" w14:textId="3280AA6E" w:rsidR="00D7129C" w:rsidRPr="007B73E6" w:rsidRDefault="005150AC" w:rsidP="00F42A0C">
      <w:pPr>
        <w:pStyle w:val="FWBL1"/>
        <w:numPr>
          <w:ilvl w:val="0"/>
          <w:numId w:val="16"/>
        </w:numPr>
        <w:rPr>
          <w:sz w:val="20"/>
        </w:rPr>
      </w:pPr>
      <w:bookmarkStart w:id="95" w:name="_Toc443574284"/>
      <w:r w:rsidRPr="007B73E6">
        <w:rPr>
          <w:sz w:val="20"/>
        </w:rPr>
        <w:t>Third Parties Act 1999</w:t>
      </w:r>
      <w:bookmarkEnd w:id="95"/>
    </w:p>
    <w:p w14:paraId="7BFBC902" w14:textId="77777777" w:rsidR="00D7129C" w:rsidRPr="007B73E6" w:rsidRDefault="00D7129C" w:rsidP="00F42A0C">
      <w:pPr>
        <w:pStyle w:val="FWBL2"/>
        <w:numPr>
          <w:ilvl w:val="1"/>
          <w:numId w:val="16"/>
        </w:numPr>
        <w:ind w:left="720"/>
        <w:rPr>
          <w:sz w:val="20"/>
        </w:rPr>
      </w:pPr>
      <w:r w:rsidRPr="007B73E6">
        <w:rPr>
          <w:sz w:val="20"/>
        </w:rPr>
        <w:t>To the extent permitted by law, the p</w:t>
      </w:r>
      <w:r w:rsidR="00565A18" w:rsidRPr="007B73E6">
        <w:rPr>
          <w:sz w:val="20"/>
        </w:rPr>
        <w:t>rovisions of the Contracts (R</w:t>
      </w:r>
      <w:r w:rsidRPr="007B73E6">
        <w:rPr>
          <w:sz w:val="20"/>
        </w:rPr>
        <w:t>ights of Third Parties) Act 1999 shall be excluded such that no other party shall have any right under this Agreement</w:t>
      </w:r>
      <w:r w:rsidR="005150AC" w:rsidRPr="007B73E6">
        <w:rPr>
          <w:sz w:val="20"/>
        </w:rPr>
        <w:t>.</w:t>
      </w:r>
    </w:p>
    <w:p w14:paraId="055B5AA0" w14:textId="61461BB7" w:rsidR="003E2041" w:rsidRPr="007B73E6" w:rsidRDefault="00A94003" w:rsidP="00F42A0C">
      <w:pPr>
        <w:pStyle w:val="FWBL1"/>
        <w:numPr>
          <w:ilvl w:val="0"/>
          <w:numId w:val="16"/>
        </w:numPr>
        <w:rPr>
          <w:sz w:val="20"/>
        </w:rPr>
      </w:pPr>
      <w:bookmarkStart w:id="96" w:name="_Ref379965392"/>
      <w:bookmarkStart w:id="97" w:name="_Toc443574285"/>
      <w:bookmarkStart w:id="98" w:name="_Ref370806099"/>
      <w:r w:rsidRPr="007B73E6">
        <w:rPr>
          <w:sz w:val="20"/>
        </w:rPr>
        <w:t>G</w:t>
      </w:r>
      <w:r w:rsidR="003E2041" w:rsidRPr="007B73E6">
        <w:rPr>
          <w:sz w:val="20"/>
        </w:rPr>
        <w:t xml:space="preserve">overning </w:t>
      </w:r>
      <w:r w:rsidRPr="007B73E6">
        <w:rPr>
          <w:sz w:val="20"/>
        </w:rPr>
        <w:t>l</w:t>
      </w:r>
      <w:r w:rsidR="003E2041" w:rsidRPr="007B73E6">
        <w:rPr>
          <w:sz w:val="20"/>
        </w:rPr>
        <w:t>aw</w:t>
      </w:r>
      <w:bookmarkEnd w:id="96"/>
      <w:bookmarkEnd w:id="97"/>
      <w:r w:rsidR="007041B3" w:rsidRPr="007B73E6">
        <w:rPr>
          <w:sz w:val="20"/>
        </w:rPr>
        <w:t xml:space="preserve"> </w:t>
      </w:r>
      <w:bookmarkEnd w:id="98"/>
    </w:p>
    <w:p w14:paraId="1CB05A35" w14:textId="77777777" w:rsidR="007041B3" w:rsidRPr="007B73E6" w:rsidRDefault="003E2041" w:rsidP="00F42A0C">
      <w:pPr>
        <w:pStyle w:val="FWBL2"/>
        <w:numPr>
          <w:ilvl w:val="1"/>
          <w:numId w:val="16"/>
        </w:numPr>
        <w:ind w:left="720"/>
        <w:rPr>
          <w:sz w:val="20"/>
        </w:rPr>
      </w:pPr>
      <w:r w:rsidRPr="007B73E6">
        <w:rPr>
          <w:sz w:val="20"/>
        </w:rPr>
        <w:t xml:space="preserve">This Agreement </w:t>
      </w:r>
      <w:r w:rsidR="007041B3" w:rsidRPr="007B73E6">
        <w:rPr>
          <w:sz w:val="20"/>
        </w:rPr>
        <w:t xml:space="preserve">and any non-contractual obligations arising out of or in connection with this Agreement </w:t>
      </w:r>
      <w:r w:rsidRPr="007B73E6">
        <w:rPr>
          <w:sz w:val="20"/>
        </w:rPr>
        <w:t>shall be governed by and interpreted in accordance with English law</w:t>
      </w:r>
      <w:r w:rsidR="007041B3" w:rsidRPr="007B73E6">
        <w:rPr>
          <w:sz w:val="20"/>
        </w:rPr>
        <w:t>.</w:t>
      </w:r>
    </w:p>
    <w:p w14:paraId="64FC86A9" w14:textId="77777777" w:rsidR="003E2041" w:rsidRPr="007B73E6" w:rsidRDefault="003E2041" w:rsidP="007209F3">
      <w:pPr>
        <w:autoSpaceDE w:val="0"/>
        <w:autoSpaceDN w:val="0"/>
        <w:adjustRightInd w:val="0"/>
        <w:jc w:val="both"/>
        <w:rPr>
          <w:sz w:val="20"/>
          <w:szCs w:val="20"/>
        </w:rPr>
      </w:pPr>
      <w:r w:rsidRPr="007B73E6">
        <w:rPr>
          <w:sz w:val="20"/>
          <w:szCs w:val="20"/>
        </w:rPr>
        <w:t xml:space="preserve">THIS AGREEMENT is entered into by the </w:t>
      </w:r>
      <w:r w:rsidR="00FD275F" w:rsidRPr="007B73E6">
        <w:rPr>
          <w:sz w:val="20"/>
          <w:szCs w:val="20"/>
        </w:rPr>
        <w:t>P</w:t>
      </w:r>
      <w:r w:rsidRPr="007B73E6">
        <w:rPr>
          <w:sz w:val="20"/>
          <w:szCs w:val="20"/>
        </w:rPr>
        <w:t>arties on the date above stated.</w:t>
      </w:r>
    </w:p>
    <w:p w14:paraId="46C6DB02" w14:textId="77777777" w:rsidR="003E2041" w:rsidRPr="007B73E6" w:rsidRDefault="003E2041" w:rsidP="007209F3">
      <w:pPr>
        <w:pStyle w:val="FWBL2"/>
        <w:numPr>
          <w:ilvl w:val="0"/>
          <w:numId w:val="0"/>
        </w:numPr>
        <w:rPr>
          <w:sz w:val="20"/>
        </w:rPr>
      </w:pPr>
    </w:p>
    <w:tbl>
      <w:tblPr>
        <w:tblpPr w:leftFromText="180" w:rightFromText="180" w:vertAnchor="text" w:horzAnchor="page" w:tblpX="6556" w:tblpY="45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03"/>
      </w:tblGrid>
      <w:tr w:rsidR="001A6340" w:rsidRPr="007B73E6" w14:paraId="24EFB07B" w14:textId="77777777" w:rsidTr="001A6340">
        <w:trPr>
          <w:trHeight w:val="2219"/>
        </w:trPr>
        <w:tc>
          <w:tcPr>
            <w:tcW w:w="4503" w:type="dxa"/>
            <w:tcBorders>
              <w:top w:val="single" w:sz="4" w:space="0" w:color="auto"/>
              <w:left w:val="nil"/>
              <w:bottom w:val="nil"/>
              <w:right w:val="nil"/>
            </w:tcBorders>
          </w:tcPr>
          <w:p w14:paraId="757ACFE6" w14:textId="77777777" w:rsidR="001A6340" w:rsidRPr="007B73E6" w:rsidRDefault="001A6340" w:rsidP="001A6340">
            <w:pPr>
              <w:autoSpaceDE w:val="0"/>
              <w:autoSpaceDN w:val="0"/>
              <w:adjustRightInd w:val="0"/>
              <w:jc w:val="both"/>
              <w:rPr>
                <w:sz w:val="20"/>
                <w:szCs w:val="20"/>
              </w:rPr>
            </w:pPr>
            <w:r w:rsidRPr="007B73E6">
              <w:rPr>
                <w:sz w:val="20"/>
                <w:szCs w:val="20"/>
              </w:rPr>
              <w:t>Signed by: {</w:t>
            </w:r>
            <w:r w:rsidRPr="00CA16F9">
              <w:rPr>
                <w:sz w:val="20"/>
                <w:szCs w:val="20"/>
                <w:highlight w:val="yellow"/>
              </w:rPr>
              <w:t>insert name</w:t>
            </w:r>
            <w:r w:rsidRPr="007B73E6">
              <w:rPr>
                <w:sz w:val="20"/>
                <w:szCs w:val="20"/>
              </w:rPr>
              <w:t>}</w:t>
            </w:r>
          </w:p>
          <w:p w14:paraId="03869508" w14:textId="77777777" w:rsidR="001A6340" w:rsidRPr="007B73E6" w:rsidRDefault="001A6340" w:rsidP="001A6340">
            <w:pPr>
              <w:autoSpaceDE w:val="0"/>
              <w:autoSpaceDN w:val="0"/>
              <w:adjustRightInd w:val="0"/>
              <w:rPr>
                <w:sz w:val="20"/>
                <w:szCs w:val="20"/>
              </w:rPr>
            </w:pPr>
            <w:r w:rsidRPr="007B73E6">
              <w:rPr>
                <w:sz w:val="20"/>
                <w:szCs w:val="20"/>
              </w:rPr>
              <w:t>{</w:t>
            </w:r>
            <w:r w:rsidRPr="00CA16F9">
              <w:rPr>
                <w:sz w:val="20"/>
                <w:szCs w:val="20"/>
                <w:highlight w:val="yellow"/>
              </w:rPr>
              <w:t>Insert role</w:t>
            </w:r>
            <w:r w:rsidRPr="007B73E6">
              <w:rPr>
                <w:sz w:val="20"/>
                <w:szCs w:val="20"/>
              </w:rPr>
              <w:t>}</w:t>
            </w:r>
          </w:p>
          <w:p w14:paraId="5D100BBA" w14:textId="77777777" w:rsidR="001A6340" w:rsidRPr="007B73E6" w:rsidRDefault="001A6340" w:rsidP="001A6340">
            <w:pPr>
              <w:autoSpaceDE w:val="0"/>
              <w:autoSpaceDN w:val="0"/>
              <w:adjustRightInd w:val="0"/>
              <w:rPr>
                <w:sz w:val="20"/>
                <w:szCs w:val="20"/>
              </w:rPr>
            </w:pPr>
            <w:r w:rsidRPr="007B73E6">
              <w:rPr>
                <w:sz w:val="20"/>
                <w:szCs w:val="20"/>
              </w:rPr>
              <w:t>For and on behalf of</w:t>
            </w:r>
          </w:p>
          <w:p w14:paraId="4B9EC4C6" w14:textId="77777777" w:rsidR="001A6340" w:rsidRPr="007B73E6" w:rsidRDefault="001A6340" w:rsidP="001A6340">
            <w:pPr>
              <w:autoSpaceDE w:val="0"/>
              <w:autoSpaceDN w:val="0"/>
              <w:adjustRightInd w:val="0"/>
              <w:rPr>
                <w:b/>
                <w:sz w:val="20"/>
                <w:szCs w:val="20"/>
              </w:rPr>
            </w:pPr>
            <w:r w:rsidRPr="007B73E6">
              <w:rPr>
                <w:b/>
                <w:sz w:val="20"/>
                <w:szCs w:val="20"/>
              </w:rPr>
              <w:t>SAVE THE CHILDREN INTERNATIONAL, {</w:t>
            </w:r>
            <w:r w:rsidRPr="00CA16F9">
              <w:rPr>
                <w:b/>
                <w:sz w:val="20"/>
                <w:szCs w:val="20"/>
                <w:highlight w:val="yellow"/>
              </w:rPr>
              <w:t>INSERT NAME OF OFFICE</w:t>
            </w:r>
            <w:r w:rsidRPr="007B73E6">
              <w:rPr>
                <w:b/>
                <w:sz w:val="20"/>
                <w:szCs w:val="20"/>
              </w:rPr>
              <w:t xml:space="preserve">} </w:t>
            </w:r>
          </w:p>
        </w:tc>
      </w:tr>
    </w:tbl>
    <w:p w14:paraId="55CCBEDB" w14:textId="77777777" w:rsidR="003E2041" w:rsidRPr="007B73E6" w:rsidRDefault="003E2041" w:rsidP="00607ED0">
      <w:pPr>
        <w:autoSpaceDE w:val="0"/>
        <w:autoSpaceDN w:val="0"/>
        <w:adjustRightInd w:val="0"/>
        <w:jc w:val="both"/>
        <w:rPr>
          <w:sz w:val="20"/>
          <w:szCs w:val="20"/>
        </w:rPr>
      </w:pPr>
    </w:p>
    <w:tbl>
      <w:tblPr>
        <w:tblW w:w="4786" w:type="dxa"/>
        <w:tblLook w:val="04A0" w:firstRow="1" w:lastRow="0" w:firstColumn="1" w:lastColumn="0" w:noHBand="0" w:noVBand="1"/>
      </w:tblPr>
      <w:tblGrid>
        <w:gridCol w:w="4361"/>
        <w:gridCol w:w="425"/>
      </w:tblGrid>
      <w:tr w:rsidR="00FD275F" w:rsidRPr="007B73E6" w14:paraId="1BB5AB7E" w14:textId="77777777" w:rsidTr="00FD275F">
        <w:tc>
          <w:tcPr>
            <w:tcW w:w="4361" w:type="dxa"/>
            <w:tcBorders>
              <w:top w:val="single" w:sz="4" w:space="0" w:color="auto"/>
            </w:tcBorders>
          </w:tcPr>
          <w:p w14:paraId="7C7FE892" w14:textId="6230D67A" w:rsidR="00FD275F" w:rsidRPr="007B73E6" w:rsidRDefault="00FD275F" w:rsidP="001B2F99">
            <w:pPr>
              <w:autoSpaceDE w:val="0"/>
              <w:autoSpaceDN w:val="0"/>
              <w:adjustRightInd w:val="0"/>
              <w:jc w:val="both"/>
              <w:rPr>
                <w:sz w:val="20"/>
                <w:szCs w:val="20"/>
              </w:rPr>
            </w:pPr>
            <w:r w:rsidRPr="007B73E6">
              <w:rPr>
                <w:sz w:val="20"/>
                <w:szCs w:val="20"/>
              </w:rPr>
              <w:t>Signed by</w:t>
            </w:r>
            <w:r w:rsidR="006C7017" w:rsidRPr="007B73E6">
              <w:rPr>
                <w:sz w:val="20"/>
                <w:szCs w:val="20"/>
              </w:rPr>
              <w:t xml:space="preserve"> </w:t>
            </w:r>
            <w:r w:rsidR="00F06C19" w:rsidRPr="007B73E6">
              <w:rPr>
                <w:sz w:val="20"/>
                <w:szCs w:val="20"/>
              </w:rPr>
              <w:t>{</w:t>
            </w:r>
            <w:r w:rsidR="008F569A" w:rsidRPr="00CA16F9">
              <w:rPr>
                <w:sz w:val="20"/>
                <w:szCs w:val="20"/>
                <w:highlight w:val="yellow"/>
              </w:rPr>
              <w:t>insert name</w:t>
            </w:r>
            <w:r w:rsidR="00F06C19" w:rsidRPr="007B73E6">
              <w:rPr>
                <w:sz w:val="20"/>
                <w:szCs w:val="20"/>
              </w:rPr>
              <w:t>}</w:t>
            </w:r>
          </w:p>
          <w:p w14:paraId="520A32D5" w14:textId="68B2694D" w:rsidR="00FD275F" w:rsidRPr="007B73E6" w:rsidRDefault="00F06C19" w:rsidP="001B2F99">
            <w:pPr>
              <w:autoSpaceDE w:val="0"/>
              <w:autoSpaceDN w:val="0"/>
              <w:adjustRightInd w:val="0"/>
              <w:jc w:val="both"/>
              <w:rPr>
                <w:sz w:val="20"/>
                <w:szCs w:val="20"/>
              </w:rPr>
            </w:pPr>
            <w:r w:rsidRPr="007B73E6">
              <w:rPr>
                <w:sz w:val="20"/>
                <w:szCs w:val="20"/>
              </w:rPr>
              <w:t>{</w:t>
            </w:r>
            <w:r w:rsidR="008F569A" w:rsidRPr="00CA16F9">
              <w:rPr>
                <w:sz w:val="20"/>
                <w:szCs w:val="20"/>
                <w:highlight w:val="yellow"/>
              </w:rPr>
              <w:t>Insert role</w:t>
            </w:r>
            <w:r w:rsidRPr="007B73E6">
              <w:rPr>
                <w:sz w:val="20"/>
                <w:szCs w:val="20"/>
              </w:rPr>
              <w:t>}</w:t>
            </w:r>
          </w:p>
          <w:p w14:paraId="6C4CF0B7" w14:textId="77777777" w:rsidR="00FD275F" w:rsidRPr="007B73E6" w:rsidRDefault="00FD275F" w:rsidP="001B2F99">
            <w:pPr>
              <w:autoSpaceDE w:val="0"/>
              <w:autoSpaceDN w:val="0"/>
              <w:adjustRightInd w:val="0"/>
              <w:jc w:val="both"/>
              <w:rPr>
                <w:sz w:val="20"/>
                <w:szCs w:val="20"/>
              </w:rPr>
            </w:pPr>
            <w:r w:rsidRPr="007B73E6">
              <w:rPr>
                <w:sz w:val="20"/>
                <w:szCs w:val="20"/>
              </w:rPr>
              <w:t xml:space="preserve">For and on behalf of </w:t>
            </w:r>
          </w:p>
          <w:p w14:paraId="5EBB866D" w14:textId="68672D44" w:rsidR="00DE1EAD" w:rsidRPr="007B73E6" w:rsidRDefault="00F06C19" w:rsidP="002D3584">
            <w:pPr>
              <w:autoSpaceDE w:val="0"/>
              <w:autoSpaceDN w:val="0"/>
              <w:adjustRightInd w:val="0"/>
              <w:rPr>
                <w:b/>
                <w:sz w:val="20"/>
                <w:szCs w:val="20"/>
              </w:rPr>
            </w:pPr>
            <w:r w:rsidRPr="007B73E6">
              <w:rPr>
                <w:b/>
                <w:sz w:val="20"/>
                <w:szCs w:val="20"/>
              </w:rPr>
              <w:t>{</w:t>
            </w:r>
            <w:r w:rsidR="00DE1EAD" w:rsidRPr="00CA16F9">
              <w:rPr>
                <w:b/>
                <w:sz w:val="20"/>
                <w:szCs w:val="20"/>
                <w:highlight w:val="yellow"/>
              </w:rPr>
              <w:t xml:space="preserve">INSERT </w:t>
            </w:r>
            <w:r w:rsidR="002D3584" w:rsidRPr="00CA16F9">
              <w:rPr>
                <w:b/>
                <w:sz w:val="20"/>
                <w:szCs w:val="20"/>
                <w:highlight w:val="yellow"/>
              </w:rPr>
              <w:t>FSP</w:t>
            </w:r>
            <w:r w:rsidR="00DE1EAD" w:rsidRPr="00CA16F9">
              <w:rPr>
                <w:b/>
                <w:sz w:val="20"/>
                <w:szCs w:val="20"/>
                <w:highlight w:val="yellow"/>
              </w:rPr>
              <w:t xml:space="preserve"> NAME</w:t>
            </w:r>
            <w:r w:rsidRPr="007B73E6">
              <w:rPr>
                <w:b/>
                <w:sz w:val="20"/>
                <w:szCs w:val="20"/>
              </w:rPr>
              <w:t>}</w:t>
            </w:r>
          </w:p>
        </w:tc>
        <w:tc>
          <w:tcPr>
            <w:tcW w:w="425" w:type="dxa"/>
          </w:tcPr>
          <w:p w14:paraId="5B20FDCE" w14:textId="77777777" w:rsidR="00FD275F" w:rsidRPr="007B73E6" w:rsidRDefault="00FD275F" w:rsidP="001B2F99">
            <w:pPr>
              <w:autoSpaceDE w:val="0"/>
              <w:autoSpaceDN w:val="0"/>
              <w:adjustRightInd w:val="0"/>
              <w:jc w:val="both"/>
              <w:rPr>
                <w:sz w:val="20"/>
                <w:szCs w:val="20"/>
              </w:rPr>
            </w:pPr>
          </w:p>
        </w:tc>
      </w:tr>
    </w:tbl>
    <w:p w14:paraId="2380CA94" w14:textId="77777777" w:rsidR="004A623A" w:rsidRPr="007B73E6" w:rsidRDefault="004A623A" w:rsidP="004A623A">
      <w:pPr>
        <w:pStyle w:val="FWBL2"/>
        <w:numPr>
          <w:ilvl w:val="0"/>
          <w:numId w:val="0"/>
        </w:numPr>
        <w:rPr>
          <w:sz w:val="20"/>
        </w:rPr>
      </w:pPr>
    </w:p>
    <w:p w14:paraId="1EE86663" w14:textId="77777777" w:rsidR="00C7486C" w:rsidRPr="007B73E6" w:rsidRDefault="00C7486C" w:rsidP="007209F3">
      <w:pPr>
        <w:autoSpaceDE w:val="0"/>
        <w:autoSpaceDN w:val="0"/>
        <w:adjustRightInd w:val="0"/>
        <w:jc w:val="both"/>
        <w:rPr>
          <w:sz w:val="20"/>
          <w:szCs w:val="20"/>
        </w:rPr>
      </w:pPr>
    </w:p>
    <w:p w14:paraId="54AC968A" w14:textId="77777777" w:rsidR="00C7486C" w:rsidRPr="007B73E6" w:rsidRDefault="00C7486C" w:rsidP="007209F3">
      <w:pPr>
        <w:autoSpaceDE w:val="0"/>
        <w:autoSpaceDN w:val="0"/>
        <w:adjustRightInd w:val="0"/>
        <w:jc w:val="both"/>
        <w:rPr>
          <w:sz w:val="20"/>
          <w:szCs w:val="20"/>
        </w:rPr>
      </w:pPr>
    </w:p>
    <w:p w14:paraId="7C181D45" w14:textId="77777777" w:rsidR="00C7486C" w:rsidRPr="007B73E6" w:rsidRDefault="00C7486C" w:rsidP="007209F3">
      <w:pPr>
        <w:autoSpaceDE w:val="0"/>
        <w:autoSpaceDN w:val="0"/>
        <w:adjustRightInd w:val="0"/>
        <w:jc w:val="both"/>
        <w:rPr>
          <w:sz w:val="20"/>
          <w:szCs w:val="20"/>
        </w:rPr>
      </w:pPr>
    </w:p>
    <w:p w14:paraId="11ED2C09" w14:textId="28DCBDA3" w:rsidR="003E2041" w:rsidRPr="007B73E6" w:rsidRDefault="003E2041" w:rsidP="007209F3">
      <w:pPr>
        <w:pStyle w:val="FWBL2"/>
        <w:numPr>
          <w:ilvl w:val="0"/>
          <w:numId w:val="0"/>
        </w:numPr>
        <w:rPr>
          <w:sz w:val="20"/>
        </w:rPr>
        <w:sectPr w:rsidR="003E2041" w:rsidRPr="007B73E6" w:rsidSect="00DE1BE5">
          <w:headerReference w:type="even" r:id="rId40"/>
          <w:headerReference w:type="default" r:id="rId41"/>
          <w:footerReference w:type="even" r:id="rId42"/>
          <w:footerReference w:type="default" r:id="rId43"/>
          <w:headerReference w:type="first" r:id="rId44"/>
          <w:footerReference w:type="first" r:id="rId45"/>
          <w:pgSz w:w="11906" w:h="16838" w:code="9"/>
          <w:pgMar w:top="1440" w:right="1440" w:bottom="1440" w:left="1440" w:header="709" w:footer="709" w:gutter="0"/>
          <w:cols w:space="708"/>
          <w:titlePg/>
          <w:docGrid w:linePitch="360"/>
        </w:sectPr>
      </w:pPr>
    </w:p>
    <w:p w14:paraId="41C21737" w14:textId="1BCE63A1" w:rsidR="00E700AF" w:rsidRPr="00E700AF" w:rsidRDefault="0096675D" w:rsidP="00E700AF">
      <w:pPr>
        <w:pStyle w:val="FWBL1"/>
        <w:numPr>
          <w:ilvl w:val="0"/>
          <w:numId w:val="0"/>
        </w:numPr>
        <w:jc w:val="center"/>
        <w:rPr>
          <w:sz w:val="20"/>
          <w:lang w:eastAsia="zh-CN"/>
        </w:rPr>
      </w:pPr>
      <w:bookmarkStart w:id="99" w:name="AppendixA"/>
      <w:bookmarkStart w:id="100" w:name="ProjectPlan"/>
      <w:bookmarkStart w:id="101" w:name="_Toc443574286"/>
      <w:r w:rsidRPr="007B73E6">
        <w:rPr>
          <w:sz w:val="20"/>
          <w:lang w:eastAsia="zh-CN"/>
        </w:rPr>
        <w:lastRenderedPageBreak/>
        <w:t>Schedule 1 – Available Services</w:t>
      </w:r>
    </w:p>
    <w:p w14:paraId="658B9393" w14:textId="6F77CA26" w:rsidR="00E700AF" w:rsidRPr="00E700AF" w:rsidRDefault="00E700AF" w:rsidP="00E700AF">
      <w:p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color w:val="FF0000"/>
          <w:sz w:val="20"/>
          <w:szCs w:val="20"/>
          <w:lang w:val="en-US"/>
        </w:rPr>
      </w:pPr>
      <w:bookmarkStart w:id="102" w:name="_Toc443574338"/>
      <w:r>
        <w:rPr>
          <w:rFonts w:eastAsia="Gill Sans MT"/>
          <w:b/>
          <w:color w:val="FF0000"/>
          <w:sz w:val="20"/>
          <w:szCs w:val="20"/>
        </w:rPr>
        <w:t xml:space="preserve">[NOTE: </w:t>
      </w:r>
      <w:r w:rsidRPr="00E700AF">
        <w:rPr>
          <w:rFonts w:eastAsia="Gill Sans MT"/>
          <w:b/>
          <w:color w:val="FF0000"/>
          <w:sz w:val="20"/>
          <w:szCs w:val="20"/>
        </w:rPr>
        <w:t xml:space="preserve">This Schedule applies to the </w:t>
      </w:r>
      <w:r w:rsidRPr="00E700AF">
        <w:rPr>
          <w:rFonts w:eastAsia="Gill Sans MT"/>
          <w:b/>
          <w:color w:val="FF0000"/>
          <w:sz w:val="20"/>
          <w:szCs w:val="20"/>
          <w:u w:val="single"/>
        </w:rPr>
        <w:t>whole FWA and all SoWs</w:t>
      </w:r>
      <w:r>
        <w:rPr>
          <w:rFonts w:eastAsia="Gill Sans MT"/>
          <w:b/>
          <w:color w:val="FF0000"/>
          <w:sz w:val="20"/>
          <w:szCs w:val="20"/>
        </w:rPr>
        <w:t xml:space="preserve">. Information set out in this Schedule may be amended on a programme-by-programme basis in the relevant SOW. </w:t>
      </w:r>
      <w:r w:rsidR="007A07F0">
        <w:rPr>
          <w:rFonts w:eastAsia="Gill Sans MT"/>
          <w:b/>
          <w:color w:val="FF0000"/>
          <w:sz w:val="20"/>
          <w:szCs w:val="20"/>
        </w:rPr>
        <w:t xml:space="preserve">This Schedule should be based on information provided by the FSP at ITT stage or subsequent negotiation. </w:t>
      </w:r>
      <w:r>
        <w:rPr>
          <w:rFonts w:eastAsia="Gill Sans MT"/>
          <w:b/>
          <w:color w:val="FF0000"/>
          <w:sz w:val="20"/>
          <w:szCs w:val="20"/>
        </w:rPr>
        <w:t>Further guidance can be found in the FAQs]</w:t>
      </w:r>
    </w:p>
    <w:p w14:paraId="7F318CB5" w14:textId="364A9038" w:rsidR="0096675D" w:rsidRPr="007B73E6" w:rsidRDefault="0096675D" w:rsidP="00F42A0C">
      <w:pPr>
        <w:numPr>
          <w:ilvl w:val="0"/>
          <w:numId w:val="12"/>
        </w:num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color w:val="FF0000"/>
          <w:sz w:val="20"/>
          <w:szCs w:val="20"/>
          <w:lang w:val="en-US"/>
        </w:rPr>
      </w:pPr>
      <w:r w:rsidRPr="007B73E6">
        <w:rPr>
          <w:rFonts w:eastAsia="Gill Sans MT"/>
          <w:b/>
          <w:sz w:val="20"/>
          <w:szCs w:val="20"/>
        </w:rPr>
        <w:t>Service Description</w:t>
      </w:r>
      <w:r w:rsidR="0070766A">
        <w:rPr>
          <w:rFonts w:eastAsia="Gill Sans MT"/>
          <w:b/>
          <w:sz w:val="20"/>
          <w:szCs w:val="20"/>
        </w:rPr>
        <w:t xml:space="preserve"> and Specifications</w:t>
      </w:r>
      <w:r w:rsidRPr="007B73E6">
        <w:rPr>
          <w:rFonts w:eastAsia="Gill Sans MT"/>
          <w:b/>
          <w:sz w:val="20"/>
          <w:szCs w:val="20"/>
        </w:rPr>
        <w:t xml:space="preserve"> </w:t>
      </w:r>
      <w:r w:rsidRPr="007B73E6">
        <w:rPr>
          <w:rFonts w:eastAsia="Gill Sans MT"/>
          <w:color w:val="FF0000"/>
          <w:sz w:val="20"/>
          <w:szCs w:val="20"/>
        </w:rPr>
        <w:t>[</w:t>
      </w:r>
      <w:r w:rsidR="00E700AF">
        <w:rPr>
          <w:rFonts w:eastAsia="Gill Sans MT"/>
          <w:color w:val="FF0000"/>
          <w:sz w:val="20"/>
          <w:szCs w:val="20"/>
        </w:rPr>
        <w:t xml:space="preserve">(A) </w:t>
      </w:r>
      <w:r w:rsidRPr="007B73E6">
        <w:rPr>
          <w:rFonts w:eastAsia="Gill Sans MT"/>
          <w:color w:val="FF0000"/>
          <w:sz w:val="20"/>
          <w:szCs w:val="20"/>
        </w:rPr>
        <w:t xml:space="preserve">Describe the </w:t>
      </w:r>
      <w:bookmarkStart w:id="103" w:name="_cp_text_1_355"/>
      <w:r w:rsidRPr="00E700AF">
        <w:rPr>
          <w:rFonts w:eastAsia="Gill Sans MT"/>
          <w:b/>
          <w:color w:val="FF0000"/>
          <w:sz w:val="20"/>
          <w:szCs w:val="20"/>
        </w:rPr>
        <w:t>Services</w:t>
      </w:r>
      <w:r w:rsidRPr="007B73E6">
        <w:rPr>
          <w:rFonts w:eastAsia="Gill Sans MT"/>
          <w:color w:val="FF0000"/>
          <w:sz w:val="20"/>
          <w:szCs w:val="20"/>
        </w:rPr>
        <w:t xml:space="preserve"> </w:t>
      </w:r>
      <w:bookmarkEnd w:id="103"/>
      <w:r w:rsidRPr="007B73E6">
        <w:rPr>
          <w:rFonts w:eastAsia="Gill Sans MT"/>
          <w:color w:val="FF0000"/>
          <w:sz w:val="20"/>
          <w:szCs w:val="20"/>
        </w:rPr>
        <w:t>available for SCI to purchase under the FWA</w:t>
      </w:r>
      <w:r w:rsidR="00EC7B6B" w:rsidRPr="007B73E6">
        <w:rPr>
          <w:rFonts w:eastAsia="Gill Sans MT"/>
          <w:color w:val="FF0000"/>
          <w:sz w:val="20"/>
          <w:szCs w:val="20"/>
        </w:rPr>
        <w:t>. Specify whether the Services are physical or electronic/mobile cash transfer services</w:t>
      </w:r>
      <w:r w:rsidR="00056691">
        <w:rPr>
          <w:rFonts w:eastAsia="Gill Sans MT"/>
          <w:color w:val="FF0000"/>
          <w:sz w:val="20"/>
          <w:szCs w:val="20"/>
        </w:rPr>
        <w:t xml:space="preserve"> (mobile money, banking, e-voucher, debit card etc)</w:t>
      </w:r>
      <w:r w:rsidR="00EC7B6B" w:rsidRPr="007B73E6">
        <w:rPr>
          <w:rFonts w:eastAsia="Gill Sans MT"/>
          <w:color w:val="FF0000"/>
          <w:sz w:val="20"/>
          <w:szCs w:val="20"/>
        </w:rPr>
        <w:t>, what software platform (if any) is available, and whether any support, technical or training services are available</w:t>
      </w:r>
      <w:r w:rsidR="00E700AF">
        <w:rPr>
          <w:rFonts w:eastAsia="Gill Sans MT"/>
          <w:color w:val="FF0000"/>
          <w:sz w:val="20"/>
          <w:szCs w:val="20"/>
        </w:rPr>
        <w:t>.</w:t>
      </w:r>
      <w:r w:rsidR="00E700AF" w:rsidRPr="00E700AF">
        <w:rPr>
          <w:rFonts w:eastAsia="Gill Sans MT"/>
          <w:color w:val="FF0000"/>
          <w:sz w:val="20"/>
          <w:szCs w:val="20"/>
        </w:rPr>
        <w:t xml:space="preserve"> </w:t>
      </w:r>
      <w:r w:rsidR="00E700AF">
        <w:rPr>
          <w:rFonts w:eastAsia="Gill Sans MT"/>
          <w:color w:val="FF0000"/>
          <w:sz w:val="20"/>
          <w:szCs w:val="20"/>
        </w:rPr>
        <w:t xml:space="preserve">(B) </w:t>
      </w:r>
      <w:r w:rsidR="00E700AF" w:rsidRPr="007B73E6">
        <w:rPr>
          <w:rFonts w:eastAsia="Gill Sans MT"/>
          <w:color w:val="FF0000"/>
          <w:sz w:val="20"/>
          <w:szCs w:val="20"/>
        </w:rPr>
        <w:t xml:space="preserve">Describe any </w:t>
      </w:r>
      <w:r w:rsidR="00E700AF" w:rsidRPr="00E700AF">
        <w:rPr>
          <w:rFonts w:eastAsia="Gill Sans MT"/>
          <w:b/>
          <w:color w:val="FF0000"/>
          <w:sz w:val="20"/>
          <w:szCs w:val="20"/>
        </w:rPr>
        <w:t>Specifications</w:t>
      </w:r>
      <w:r w:rsidR="00E700AF" w:rsidRPr="007B73E6">
        <w:rPr>
          <w:rFonts w:eastAsia="Gill Sans MT"/>
          <w:color w:val="FF0000"/>
          <w:sz w:val="20"/>
          <w:szCs w:val="20"/>
        </w:rPr>
        <w:t xml:space="preserve"> relevant to the </w:t>
      </w:r>
      <w:bookmarkStart w:id="104" w:name="_cp_text_1_357"/>
      <w:r w:rsidR="00E700AF" w:rsidRPr="007B73E6">
        <w:rPr>
          <w:rFonts w:eastAsia="Gill Sans MT"/>
          <w:color w:val="FF0000"/>
          <w:sz w:val="20"/>
          <w:szCs w:val="20"/>
        </w:rPr>
        <w:t>Services</w:t>
      </w:r>
      <w:bookmarkEnd w:id="104"/>
      <w:r w:rsidR="00E700AF">
        <w:rPr>
          <w:rFonts w:eastAsia="Gill Sans MT"/>
          <w:color w:val="FF0000"/>
          <w:sz w:val="20"/>
          <w:szCs w:val="20"/>
        </w:rPr>
        <w:t>, eg how the Service works, platform specifications for end users/customers, any technical capabilities such as bulk payment/registration</w:t>
      </w:r>
      <w:r w:rsidRPr="007B73E6">
        <w:rPr>
          <w:rFonts w:eastAsia="Gill Sans MT"/>
          <w:color w:val="FF0000"/>
          <w:sz w:val="20"/>
          <w:szCs w:val="20"/>
        </w:rPr>
        <w:t>]</w:t>
      </w:r>
    </w:p>
    <w:p w14:paraId="29227C1B" w14:textId="77777777" w:rsidR="0050547C" w:rsidRDefault="00EC7B6B" w:rsidP="00F42A0C">
      <w:pPr>
        <w:numPr>
          <w:ilvl w:val="0"/>
          <w:numId w:val="12"/>
        </w:num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color w:val="FF0000"/>
          <w:sz w:val="20"/>
          <w:szCs w:val="20"/>
          <w:lang w:val="en-US"/>
        </w:rPr>
      </w:pPr>
      <w:r w:rsidRPr="007B73E6">
        <w:rPr>
          <w:rFonts w:eastAsia="Gill Sans MT"/>
          <w:b/>
          <w:sz w:val="20"/>
          <w:szCs w:val="20"/>
          <w:lang w:val="en-US"/>
        </w:rPr>
        <w:t>Location</w:t>
      </w:r>
      <w:r w:rsidR="006F75BD">
        <w:rPr>
          <w:rFonts w:eastAsia="Gill Sans MT"/>
          <w:b/>
          <w:sz w:val="20"/>
          <w:szCs w:val="20"/>
          <w:lang w:val="en-US"/>
        </w:rPr>
        <w:t>s</w:t>
      </w:r>
      <w:r w:rsidRPr="007B73E6">
        <w:rPr>
          <w:rFonts w:eastAsia="Gill Sans MT"/>
          <w:b/>
          <w:sz w:val="20"/>
          <w:szCs w:val="20"/>
          <w:lang w:val="en-US"/>
        </w:rPr>
        <w:t xml:space="preserve"> [</w:t>
      </w:r>
      <w:r w:rsidRPr="007B73E6">
        <w:rPr>
          <w:rFonts w:eastAsia="Gill Sans MT"/>
          <w:color w:val="FF0000"/>
          <w:sz w:val="20"/>
          <w:szCs w:val="20"/>
          <w:lang w:val="en-US"/>
        </w:rPr>
        <w:t>List the countries or regions in which the Services are available]</w:t>
      </w:r>
    </w:p>
    <w:p w14:paraId="0B597146" w14:textId="199BBE8E" w:rsidR="0050547C" w:rsidRPr="0050547C" w:rsidRDefault="0050547C" w:rsidP="00F42A0C">
      <w:pPr>
        <w:numPr>
          <w:ilvl w:val="0"/>
          <w:numId w:val="12"/>
        </w:num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color w:val="FF0000"/>
          <w:sz w:val="20"/>
          <w:szCs w:val="20"/>
          <w:lang w:val="en-US"/>
        </w:rPr>
      </w:pPr>
      <w:r>
        <w:rPr>
          <w:rFonts w:eastAsia="Gill Sans MT"/>
          <w:b/>
          <w:sz w:val="20"/>
          <w:szCs w:val="20"/>
          <w:lang w:val="en-US"/>
        </w:rPr>
        <w:t xml:space="preserve">Transfer Requirements </w:t>
      </w:r>
      <w:r w:rsidRPr="0050547C">
        <w:rPr>
          <w:rFonts w:eastAsia="SimSun"/>
          <w:color w:val="FF0000"/>
          <w:sz w:val="20"/>
        </w:rPr>
        <w:t>[Use responses provided in ITT to describe the end-to-end distribution process and timescales for Beneficiary transfers, e.g.:</w:t>
      </w:r>
    </w:p>
    <w:p w14:paraId="015B4D0C" w14:textId="77777777" w:rsidR="0050547C" w:rsidRDefault="0050547C" w:rsidP="00F42A0C">
      <w:pPr>
        <w:pStyle w:val="FWBL2"/>
        <w:numPr>
          <w:ilvl w:val="0"/>
          <w:numId w:val="15"/>
        </w:numPr>
        <w:spacing w:after="0"/>
        <w:rPr>
          <w:rFonts w:eastAsia="SimSun"/>
          <w:color w:val="FF0000"/>
          <w:sz w:val="20"/>
        </w:rPr>
      </w:pPr>
      <w:r>
        <w:rPr>
          <w:rFonts w:eastAsia="SimSun"/>
          <w:color w:val="FF0000"/>
          <w:sz w:val="20"/>
        </w:rPr>
        <w:t xml:space="preserve">MOBILISING: </w:t>
      </w:r>
    </w:p>
    <w:p w14:paraId="26A764D5" w14:textId="371E4625" w:rsidR="0050547C" w:rsidRDefault="0050547C" w:rsidP="00F42A0C">
      <w:pPr>
        <w:pStyle w:val="FWBL2"/>
        <w:numPr>
          <w:ilvl w:val="0"/>
          <w:numId w:val="17"/>
        </w:numPr>
        <w:spacing w:after="0"/>
        <w:rPr>
          <w:rFonts w:eastAsia="SimSun"/>
          <w:color w:val="FF0000"/>
          <w:sz w:val="20"/>
        </w:rPr>
      </w:pPr>
      <w:r>
        <w:rPr>
          <w:rFonts w:eastAsia="SimSun"/>
          <w:color w:val="FF0000"/>
          <w:sz w:val="20"/>
        </w:rPr>
        <w:t>What actions would Service Provider and SCI need to complete to be ready for a first transfer including any KYC requirements</w:t>
      </w:r>
      <w:r w:rsidR="00E85FA6">
        <w:rPr>
          <w:rFonts w:eastAsia="SimSun"/>
          <w:color w:val="FF0000"/>
          <w:sz w:val="20"/>
        </w:rPr>
        <w:t>. What to do if beneficiary is flagged by KYC checks.</w:t>
      </w:r>
    </w:p>
    <w:p w14:paraId="7ED3FDF1" w14:textId="77777777" w:rsidR="0050547C" w:rsidRDefault="0050547C" w:rsidP="00F42A0C">
      <w:pPr>
        <w:pStyle w:val="FWBL2"/>
        <w:numPr>
          <w:ilvl w:val="0"/>
          <w:numId w:val="17"/>
        </w:numPr>
        <w:spacing w:after="0"/>
        <w:rPr>
          <w:rFonts w:eastAsia="SimSun"/>
          <w:color w:val="FF0000"/>
          <w:sz w:val="20"/>
        </w:rPr>
      </w:pPr>
      <w:r w:rsidRPr="007B73E6">
        <w:rPr>
          <w:rFonts w:eastAsia="SimSun"/>
          <w:color w:val="FF0000"/>
          <w:sz w:val="20"/>
        </w:rPr>
        <w:t>Technical requirements e.g. description of software platform and access/availability requirements</w:t>
      </w:r>
    </w:p>
    <w:p w14:paraId="25C20598" w14:textId="77777777" w:rsidR="0050547C" w:rsidRPr="007B73E6" w:rsidRDefault="0050547C" w:rsidP="00F42A0C">
      <w:pPr>
        <w:pStyle w:val="FWBL2"/>
        <w:numPr>
          <w:ilvl w:val="0"/>
          <w:numId w:val="17"/>
        </w:numPr>
        <w:spacing w:after="0"/>
        <w:rPr>
          <w:rFonts w:eastAsia="SimSun"/>
          <w:color w:val="FF0000"/>
          <w:sz w:val="20"/>
        </w:rPr>
      </w:pPr>
      <w:r>
        <w:rPr>
          <w:rFonts w:eastAsia="SimSun"/>
          <w:color w:val="FF0000"/>
          <w:sz w:val="20"/>
        </w:rPr>
        <w:t>IT Security requirements</w:t>
      </w:r>
    </w:p>
    <w:p w14:paraId="1F5D5DD4" w14:textId="77777777" w:rsidR="0050547C" w:rsidRDefault="0050547C" w:rsidP="00F42A0C">
      <w:pPr>
        <w:pStyle w:val="FWBL2"/>
        <w:numPr>
          <w:ilvl w:val="0"/>
          <w:numId w:val="15"/>
        </w:numPr>
        <w:spacing w:after="0"/>
        <w:rPr>
          <w:rFonts w:eastAsia="SimSun"/>
          <w:color w:val="FF0000"/>
          <w:sz w:val="20"/>
        </w:rPr>
      </w:pPr>
      <w:r>
        <w:rPr>
          <w:rFonts w:eastAsia="SimSun"/>
          <w:color w:val="FF0000"/>
          <w:sz w:val="20"/>
        </w:rPr>
        <w:t xml:space="preserve">DISTRIBUTING: </w:t>
      </w:r>
    </w:p>
    <w:p w14:paraId="5BE55E0A" w14:textId="73B9FB9D" w:rsidR="0050547C" w:rsidRDefault="0050547C" w:rsidP="00F42A0C">
      <w:pPr>
        <w:pStyle w:val="FWBL2"/>
        <w:numPr>
          <w:ilvl w:val="0"/>
          <w:numId w:val="18"/>
        </w:numPr>
        <w:spacing w:after="0"/>
        <w:rPr>
          <w:rFonts w:eastAsia="SimSun"/>
          <w:color w:val="FF0000"/>
          <w:sz w:val="20"/>
        </w:rPr>
      </w:pPr>
      <w:r>
        <w:rPr>
          <w:rFonts w:eastAsia="SimSun"/>
          <w:color w:val="FF0000"/>
          <w:sz w:val="20"/>
        </w:rPr>
        <w:t>Include plan for distribution</w:t>
      </w:r>
      <w:r w:rsidRPr="007B73E6">
        <w:rPr>
          <w:rFonts w:eastAsia="SimSun"/>
          <w:color w:val="FF0000"/>
          <w:sz w:val="20"/>
        </w:rPr>
        <w:t xml:space="preserve"> from payment by SCI to transfer to Beneficiary</w:t>
      </w:r>
      <w:r>
        <w:rPr>
          <w:rFonts w:eastAsia="SimSun"/>
          <w:color w:val="FF0000"/>
          <w:sz w:val="20"/>
        </w:rPr>
        <w:t>; ongoing actions Service Provider must complete ahead of each disbursement, a</w:t>
      </w:r>
      <w:r w:rsidRPr="007B73E6">
        <w:rPr>
          <w:rFonts w:eastAsia="SimSun"/>
          <w:color w:val="FF0000"/>
          <w:sz w:val="20"/>
        </w:rPr>
        <w:t>ny information/instructions to be provided by SCI</w:t>
      </w:r>
      <w:r>
        <w:rPr>
          <w:rFonts w:eastAsia="SimSun"/>
          <w:color w:val="FF0000"/>
          <w:sz w:val="20"/>
        </w:rPr>
        <w:t>, ID requirements required by Beneficiaries to receive Cash</w:t>
      </w:r>
    </w:p>
    <w:p w14:paraId="09557F2D" w14:textId="77777777" w:rsidR="0050547C" w:rsidRDefault="0050547C" w:rsidP="00F42A0C">
      <w:pPr>
        <w:pStyle w:val="FWBL2"/>
        <w:numPr>
          <w:ilvl w:val="0"/>
          <w:numId w:val="18"/>
        </w:numPr>
        <w:spacing w:after="0"/>
        <w:rPr>
          <w:rFonts w:eastAsia="SimSun"/>
          <w:color w:val="FF0000"/>
          <w:sz w:val="20"/>
        </w:rPr>
      </w:pPr>
      <w:r w:rsidRPr="00733BC4">
        <w:rPr>
          <w:rFonts w:eastAsia="SimSun"/>
          <w:color w:val="FF0000"/>
          <w:sz w:val="20"/>
        </w:rPr>
        <w:t>Timescales for distribution</w:t>
      </w:r>
    </w:p>
    <w:p w14:paraId="2FFC9726" w14:textId="77777777" w:rsidR="0050547C" w:rsidRPr="00733BC4" w:rsidRDefault="0050547C" w:rsidP="00F42A0C">
      <w:pPr>
        <w:pStyle w:val="FWBL2"/>
        <w:numPr>
          <w:ilvl w:val="0"/>
          <w:numId w:val="18"/>
        </w:numPr>
        <w:spacing w:after="0"/>
        <w:rPr>
          <w:rFonts w:eastAsia="SimSun"/>
          <w:color w:val="FF0000"/>
          <w:sz w:val="20"/>
        </w:rPr>
      </w:pPr>
      <w:r w:rsidRPr="00733BC4">
        <w:rPr>
          <w:rFonts w:eastAsia="SimSun"/>
          <w:color w:val="FF0000"/>
          <w:sz w:val="20"/>
        </w:rPr>
        <w:t>Set out relevant account details</w:t>
      </w:r>
    </w:p>
    <w:p w14:paraId="083F5052" w14:textId="77777777" w:rsidR="0050547C" w:rsidRPr="007B73E6" w:rsidRDefault="0050547C" w:rsidP="00F42A0C">
      <w:pPr>
        <w:pStyle w:val="FWBL2"/>
        <w:numPr>
          <w:ilvl w:val="0"/>
          <w:numId w:val="15"/>
        </w:numPr>
        <w:spacing w:after="0"/>
        <w:rPr>
          <w:rFonts w:eastAsia="SimSun"/>
          <w:color w:val="FF0000"/>
          <w:sz w:val="20"/>
        </w:rPr>
      </w:pPr>
      <w:r>
        <w:rPr>
          <w:rFonts w:eastAsia="SimSun"/>
          <w:color w:val="FF0000"/>
          <w:sz w:val="20"/>
        </w:rPr>
        <w:t>RETURN AND RECONCILIATION</w:t>
      </w:r>
    </w:p>
    <w:p w14:paraId="7FF90026" w14:textId="77777777" w:rsidR="0050547C" w:rsidRDefault="0050547C" w:rsidP="00F42A0C">
      <w:pPr>
        <w:pStyle w:val="FWBL2"/>
        <w:numPr>
          <w:ilvl w:val="0"/>
          <w:numId w:val="19"/>
        </w:numPr>
        <w:spacing w:after="0"/>
        <w:rPr>
          <w:rFonts w:eastAsia="SimSun"/>
          <w:color w:val="FF0000"/>
          <w:sz w:val="20"/>
        </w:rPr>
      </w:pPr>
      <w:r>
        <w:rPr>
          <w:rFonts w:eastAsia="SimSun"/>
          <w:color w:val="FF0000"/>
          <w:sz w:val="20"/>
        </w:rPr>
        <w:t>How will Service Provider report, reconcile and return any unspent funds and in what timescales?</w:t>
      </w:r>
    </w:p>
    <w:p w14:paraId="657EE6F9" w14:textId="42BE169A" w:rsidR="00E85FA6" w:rsidRPr="00E85FA6" w:rsidRDefault="0050547C" w:rsidP="00F42A0C">
      <w:pPr>
        <w:pStyle w:val="FWBL2"/>
        <w:numPr>
          <w:ilvl w:val="0"/>
          <w:numId w:val="19"/>
        </w:numPr>
        <w:spacing w:after="0"/>
        <w:rPr>
          <w:rFonts w:eastAsia="SimSun"/>
          <w:color w:val="FF0000"/>
          <w:sz w:val="20"/>
        </w:rPr>
      </w:pPr>
      <w:r w:rsidRPr="007B73E6">
        <w:rPr>
          <w:rFonts w:eastAsia="SimSun"/>
          <w:color w:val="FF0000"/>
          <w:sz w:val="20"/>
        </w:rPr>
        <w:t xml:space="preserve">Any special instructions regarding </w:t>
      </w:r>
      <w:r>
        <w:rPr>
          <w:rFonts w:eastAsia="SimSun"/>
          <w:color w:val="FF0000"/>
          <w:sz w:val="20"/>
        </w:rPr>
        <w:t>B</w:t>
      </w:r>
      <w:r w:rsidRPr="007B73E6">
        <w:rPr>
          <w:rFonts w:eastAsia="SimSun"/>
          <w:color w:val="FF0000"/>
          <w:sz w:val="20"/>
        </w:rPr>
        <w:t xml:space="preserve">eneficiary </w:t>
      </w:r>
      <w:r>
        <w:rPr>
          <w:rFonts w:eastAsia="SimSun"/>
          <w:color w:val="FF0000"/>
          <w:sz w:val="20"/>
        </w:rPr>
        <w:t xml:space="preserve">account or </w:t>
      </w:r>
      <w:r w:rsidRPr="007B73E6">
        <w:rPr>
          <w:rFonts w:eastAsia="SimSun"/>
          <w:color w:val="FF0000"/>
          <w:sz w:val="20"/>
        </w:rPr>
        <w:t>wallet, e.g. can funds be rolled over to next cycle or returned to SCI</w:t>
      </w:r>
      <w:r>
        <w:rPr>
          <w:rFonts w:eastAsia="SimSun"/>
          <w:color w:val="FF0000"/>
          <w:sz w:val="20"/>
        </w:rPr>
        <w:t>]</w:t>
      </w:r>
    </w:p>
    <w:p w14:paraId="6E82FA4A" w14:textId="77777777" w:rsidR="0050547C" w:rsidRDefault="0050547C" w:rsidP="0050547C">
      <w:pPr>
        <w:pStyle w:val="FWBL2"/>
        <w:numPr>
          <w:ilvl w:val="0"/>
          <w:numId w:val="0"/>
        </w:numPr>
        <w:spacing w:after="0"/>
        <w:ind w:left="1440"/>
        <w:rPr>
          <w:rFonts w:eastAsia="SimSun"/>
          <w:color w:val="FF0000"/>
          <w:sz w:val="20"/>
        </w:rPr>
      </w:pPr>
    </w:p>
    <w:p w14:paraId="31E9DA8F" w14:textId="39A49884" w:rsidR="00A315B1" w:rsidRPr="00A315B1" w:rsidRDefault="00A315B1" w:rsidP="00F42A0C">
      <w:pPr>
        <w:numPr>
          <w:ilvl w:val="0"/>
          <w:numId w:val="12"/>
        </w:num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b/>
          <w:sz w:val="20"/>
          <w:szCs w:val="20"/>
          <w:lang w:val="en-US"/>
        </w:rPr>
      </w:pPr>
      <w:r w:rsidRPr="00A315B1">
        <w:rPr>
          <w:rFonts w:eastAsia="Gill Sans MT"/>
          <w:b/>
          <w:sz w:val="20"/>
          <w:szCs w:val="20"/>
          <w:lang w:val="en-US"/>
        </w:rPr>
        <w:t>Reporting and Monitoring</w:t>
      </w:r>
    </w:p>
    <w:p w14:paraId="72817162" w14:textId="7036A593" w:rsidR="00E85FA6" w:rsidRDefault="00E85FA6" w:rsidP="00F42A0C">
      <w:pPr>
        <w:pStyle w:val="FWBL2"/>
        <w:numPr>
          <w:ilvl w:val="0"/>
          <w:numId w:val="20"/>
        </w:numPr>
        <w:rPr>
          <w:rFonts w:eastAsia="SimSun"/>
          <w:color w:val="FF0000"/>
          <w:sz w:val="20"/>
        </w:rPr>
      </w:pPr>
      <w:r>
        <w:rPr>
          <w:rFonts w:eastAsia="SimSun"/>
          <w:color w:val="FF0000"/>
          <w:sz w:val="20"/>
        </w:rPr>
        <w:t>[</w:t>
      </w:r>
      <w:r w:rsidR="00A315B1">
        <w:rPr>
          <w:rFonts w:eastAsia="SimSun"/>
          <w:color w:val="FF0000"/>
          <w:sz w:val="20"/>
        </w:rPr>
        <w:t>Describe</w:t>
      </w:r>
      <w:r w:rsidR="00A315B1" w:rsidRPr="001A6340">
        <w:rPr>
          <w:rFonts w:eastAsia="SimSun"/>
          <w:color w:val="FF0000"/>
          <w:sz w:val="20"/>
        </w:rPr>
        <w:t xml:space="preserve"> </w:t>
      </w:r>
      <w:r>
        <w:rPr>
          <w:rFonts w:eastAsia="SimSun"/>
          <w:color w:val="FF0000"/>
          <w:sz w:val="20"/>
        </w:rPr>
        <w:t>all</w:t>
      </w:r>
      <w:r w:rsidR="00A315B1">
        <w:rPr>
          <w:rFonts w:eastAsia="SimSun"/>
          <w:color w:val="FF0000"/>
          <w:sz w:val="20"/>
        </w:rPr>
        <w:t xml:space="preserve"> applicable </w:t>
      </w:r>
      <w:r w:rsidR="00A315B1" w:rsidRPr="001A6340">
        <w:rPr>
          <w:rFonts w:eastAsia="SimSun"/>
          <w:color w:val="FF0000"/>
          <w:sz w:val="20"/>
        </w:rPr>
        <w:t xml:space="preserve">reporting requirements e.g. </w:t>
      </w:r>
      <w:r>
        <w:rPr>
          <w:rFonts w:eastAsia="SimSun"/>
          <w:color w:val="FF0000"/>
          <w:sz w:val="20"/>
        </w:rPr>
        <w:t xml:space="preserve">access to account statements or platform, frequency of when account statements should be provided, any option to </w:t>
      </w:r>
      <w:r w:rsidR="00A315B1" w:rsidRPr="001A6340">
        <w:rPr>
          <w:rFonts w:eastAsia="SimSun"/>
          <w:color w:val="FF0000"/>
          <w:sz w:val="20"/>
        </w:rPr>
        <w:t xml:space="preserve">export standard reports using the Service Provider portal </w:t>
      </w:r>
      <w:r>
        <w:rPr>
          <w:rFonts w:eastAsia="SimSun"/>
          <w:color w:val="FF0000"/>
          <w:sz w:val="20"/>
        </w:rPr>
        <w:t>to show</w:t>
      </w:r>
      <w:r w:rsidR="00A315B1" w:rsidRPr="001A6340">
        <w:rPr>
          <w:rFonts w:eastAsia="SimSun"/>
          <w:color w:val="FF0000"/>
          <w:sz w:val="20"/>
        </w:rPr>
        <w:t xml:space="preserve"> details of transfers to Beneficiaries (dates, amounts, transfer status, records of withdrawals); or reports related to the Service Level </w:t>
      </w:r>
      <w:r w:rsidR="00A315B1">
        <w:rPr>
          <w:rFonts w:eastAsia="SimSun"/>
          <w:color w:val="FF0000"/>
          <w:sz w:val="20"/>
        </w:rPr>
        <w:t>a</w:t>
      </w:r>
      <w:r w:rsidR="00A315B1" w:rsidRPr="001A6340">
        <w:rPr>
          <w:rFonts w:eastAsia="SimSun"/>
          <w:color w:val="FF0000"/>
          <w:sz w:val="20"/>
        </w:rPr>
        <w:t>greement (e.g., issues raised, resolution time, system availability); or any other agreed-upon customized reports (e.g.</w:t>
      </w:r>
      <w:r w:rsidR="00A315B1">
        <w:rPr>
          <w:rFonts w:eastAsia="SimSun"/>
          <w:color w:val="FF0000"/>
          <w:sz w:val="20"/>
        </w:rPr>
        <w:t>, training sessions conducted).]</w:t>
      </w:r>
      <w:r w:rsidRPr="00E85FA6">
        <w:rPr>
          <w:rFonts w:eastAsia="SimSun"/>
          <w:color w:val="FF0000"/>
          <w:sz w:val="20"/>
        </w:rPr>
        <w:t xml:space="preserve"> </w:t>
      </w:r>
    </w:p>
    <w:p w14:paraId="0DED0A7C" w14:textId="4FDD61E9" w:rsidR="00A315B1" w:rsidRPr="00E85FA6" w:rsidRDefault="00E85FA6" w:rsidP="00F42A0C">
      <w:pPr>
        <w:pStyle w:val="FWBL2"/>
        <w:numPr>
          <w:ilvl w:val="0"/>
          <w:numId w:val="20"/>
        </w:numPr>
        <w:rPr>
          <w:rFonts w:eastAsia="SimSun"/>
          <w:color w:val="FF0000"/>
          <w:sz w:val="20"/>
        </w:rPr>
      </w:pPr>
      <w:r>
        <w:rPr>
          <w:rFonts w:eastAsia="SimSun"/>
          <w:color w:val="FF0000"/>
          <w:sz w:val="20"/>
        </w:rPr>
        <w:t>Describe duration and frequency of any service review meetings.]</w:t>
      </w:r>
    </w:p>
    <w:p w14:paraId="50885B72" w14:textId="35B8ECEF" w:rsidR="0096675D" w:rsidRPr="007B73E6" w:rsidRDefault="0096675D" w:rsidP="00F42A0C">
      <w:pPr>
        <w:numPr>
          <w:ilvl w:val="0"/>
          <w:numId w:val="12"/>
        </w:num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color w:val="FF0000"/>
          <w:sz w:val="20"/>
          <w:szCs w:val="20"/>
          <w:lang w:val="en-US"/>
        </w:rPr>
      </w:pPr>
      <w:r w:rsidRPr="007B73E6">
        <w:rPr>
          <w:rFonts w:eastAsia="Gill Sans MT"/>
          <w:b/>
          <w:sz w:val="20"/>
          <w:szCs w:val="20"/>
        </w:rPr>
        <w:t xml:space="preserve">Service Provider Key Personnel </w:t>
      </w:r>
      <w:r w:rsidRPr="007B73E6">
        <w:rPr>
          <w:rFonts w:eastAsia="Gill Sans MT"/>
          <w:color w:val="FF0000"/>
          <w:sz w:val="20"/>
          <w:szCs w:val="20"/>
        </w:rPr>
        <w:t>[List out any Service Provider Key Personnel</w:t>
      </w:r>
      <w:r w:rsidR="00A315B1" w:rsidRPr="00A315B1">
        <w:rPr>
          <w:rFonts w:eastAsia="Gill Sans MT"/>
          <w:color w:val="FF0000"/>
          <w:sz w:val="20"/>
          <w:szCs w:val="20"/>
        </w:rPr>
        <w:t xml:space="preserve"> </w:t>
      </w:r>
      <w:r w:rsidR="00A315B1" w:rsidRPr="007B73E6">
        <w:rPr>
          <w:rFonts w:eastAsia="Gill Sans MT"/>
          <w:color w:val="FF0000"/>
          <w:sz w:val="20"/>
          <w:szCs w:val="20"/>
        </w:rPr>
        <w:t>responsible for the overall management of the FWA</w:t>
      </w:r>
      <w:r w:rsidRPr="007B73E6">
        <w:rPr>
          <w:rFonts w:eastAsia="Gill Sans MT"/>
          <w:color w:val="FF0000"/>
          <w:sz w:val="20"/>
          <w:szCs w:val="20"/>
        </w:rPr>
        <w:t>, for example any personnel such as an account manager.]</w:t>
      </w:r>
    </w:p>
    <w:p w14:paraId="30A38150" w14:textId="4A62EF16" w:rsidR="0096675D" w:rsidRPr="007B73E6" w:rsidRDefault="0096675D" w:rsidP="00F42A0C">
      <w:pPr>
        <w:numPr>
          <w:ilvl w:val="0"/>
          <w:numId w:val="12"/>
        </w:numPr>
        <w:tabs>
          <w:tab w:val="left" w:pos="709"/>
          <w:tab w:val="left" w:pos="1418"/>
          <w:tab w:val="left" w:pos="2126"/>
          <w:tab w:val="left" w:pos="2835"/>
          <w:tab w:val="left" w:pos="3544"/>
          <w:tab w:val="left" w:pos="4253"/>
          <w:tab w:val="left" w:pos="4961"/>
          <w:tab w:val="left" w:pos="5670"/>
          <w:tab w:val="right" w:pos="8363"/>
        </w:tabs>
        <w:spacing w:after="280" w:line="280" w:lineRule="atLeast"/>
        <w:jc w:val="both"/>
        <w:rPr>
          <w:rFonts w:eastAsia="Gill Sans MT"/>
          <w:b/>
          <w:color w:val="FF0000"/>
          <w:sz w:val="20"/>
          <w:szCs w:val="20"/>
          <w:lang w:val="en-US"/>
        </w:rPr>
      </w:pPr>
      <w:r w:rsidRPr="007B73E6">
        <w:rPr>
          <w:rFonts w:eastAsia="Gill Sans MT"/>
          <w:b/>
          <w:sz w:val="20"/>
          <w:szCs w:val="20"/>
        </w:rPr>
        <w:lastRenderedPageBreak/>
        <w:t xml:space="preserve">Service Levels </w:t>
      </w:r>
      <w:r w:rsidRPr="007B73E6">
        <w:rPr>
          <w:rFonts w:eastAsia="Gill Sans MT"/>
          <w:color w:val="FF0000"/>
          <w:sz w:val="20"/>
          <w:szCs w:val="20"/>
        </w:rPr>
        <w:t>[Include any</w:t>
      </w:r>
      <w:r w:rsidR="006E73B2" w:rsidRPr="007B73E6">
        <w:rPr>
          <w:rFonts w:eastAsia="Gill Sans MT"/>
          <w:color w:val="FF0000"/>
          <w:sz w:val="20"/>
          <w:szCs w:val="20"/>
        </w:rPr>
        <w:t xml:space="preserve"> </w:t>
      </w:r>
      <w:r w:rsidRPr="007B73E6">
        <w:rPr>
          <w:rFonts w:eastAsia="Gill Sans MT"/>
          <w:color w:val="FF0000"/>
          <w:sz w:val="20"/>
          <w:szCs w:val="20"/>
        </w:rPr>
        <w:t>service levels</w:t>
      </w:r>
      <w:r w:rsidR="006E73B2" w:rsidRPr="007B73E6">
        <w:rPr>
          <w:rFonts w:eastAsia="Gill Sans MT"/>
          <w:color w:val="FF0000"/>
          <w:sz w:val="20"/>
          <w:szCs w:val="20"/>
        </w:rPr>
        <w:t xml:space="preserve"> which are </w:t>
      </w:r>
      <w:r w:rsidR="006E73B2" w:rsidRPr="007B73E6">
        <w:rPr>
          <w:rFonts w:eastAsia="Gill Sans MT"/>
          <w:b/>
          <w:color w:val="FF0000"/>
          <w:sz w:val="20"/>
          <w:szCs w:val="20"/>
        </w:rPr>
        <w:t>fixed</w:t>
      </w:r>
      <w:r w:rsidR="006E73B2" w:rsidRPr="007B73E6">
        <w:rPr>
          <w:rFonts w:eastAsia="Gill Sans MT"/>
          <w:color w:val="FF0000"/>
          <w:sz w:val="20"/>
          <w:szCs w:val="20"/>
        </w:rPr>
        <w:t xml:space="preserve"> for the duration of the FWA</w:t>
      </w:r>
      <w:r w:rsidR="00E700AF">
        <w:rPr>
          <w:rFonts w:eastAsia="Gill Sans MT"/>
          <w:color w:val="FF0000"/>
          <w:sz w:val="20"/>
          <w:szCs w:val="20"/>
        </w:rPr>
        <w:t xml:space="preserve"> and apply to all SOWs</w:t>
      </w:r>
      <w:r w:rsidRPr="007B73E6">
        <w:rPr>
          <w:rFonts w:eastAsia="Gill Sans MT"/>
          <w:color w:val="FF0000"/>
          <w:sz w:val="20"/>
          <w:szCs w:val="20"/>
        </w:rPr>
        <w:t>, if applicable.</w:t>
      </w:r>
      <w:r w:rsidR="006E73B2" w:rsidRPr="007B73E6">
        <w:rPr>
          <w:rFonts w:eastAsia="Gill Sans MT"/>
          <w:color w:val="FF0000"/>
          <w:sz w:val="20"/>
          <w:szCs w:val="20"/>
        </w:rPr>
        <w:t xml:space="preserve"> If none, delete this section.</w:t>
      </w:r>
      <w:r w:rsidRPr="007B73E6">
        <w:rPr>
          <w:rFonts w:eastAsia="Gill Sans MT"/>
          <w:color w:val="FF0000"/>
          <w:sz w:val="20"/>
          <w:szCs w:val="20"/>
        </w:rPr>
        <w:t xml:space="preserve"> For example, </w:t>
      </w:r>
      <w:r w:rsidR="00E700AF">
        <w:rPr>
          <w:rFonts w:eastAsia="Gill Sans MT"/>
          <w:color w:val="FF0000"/>
          <w:sz w:val="20"/>
          <w:szCs w:val="20"/>
        </w:rPr>
        <w:t>standard mobilisation timeframes and tasks, lead times, service downtime, timeframe for return/reimbursement of unused funds</w:t>
      </w:r>
      <w:r w:rsidRPr="007B73E6">
        <w:rPr>
          <w:rFonts w:eastAsia="Gill Sans MT"/>
          <w:color w:val="FF0000"/>
          <w:sz w:val="20"/>
          <w:szCs w:val="20"/>
        </w:rPr>
        <w:t>.</w:t>
      </w:r>
      <w:bookmarkStart w:id="105" w:name="_cp_text_1_360"/>
      <w:r w:rsidR="006E73B2" w:rsidRPr="007B73E6">
        <w:rPr>
          <w:rFonts w:eastAsia="Gill Sans MT"/>
          <w:color w:val="FF0000"/>
          <w:sz w:val="20"/>
          <w:szCs w:val="20"/>
        </w:rPr>
        <w:t xml:space="preserve"> An example table is below.</w:t>
      </w:r>
      <w:r w:rsidRPr="007B73E6">
        <w:rPr>
          <w:rFonts w:eastAsia="Gill Sans MT"/>
          <w:color w:val="FF0000"/>
          <w:sz w:val="20"/>
          <w:szCs w:val="20"/>
        </w:rPr>
        <w:t xml:space="preserve"> Further detail about service levels </w:t>
      </w:r>
      <w:r w:rsidR="006E73B2" w:rsidRPr="007B73E6">
        <w:rPr>
          <w:rFonts w:eastAsia="Gill Sans MT"/>
          <w:color w:val="FF0000"/>
          <w:sz w:val="20"/>
          <w:szCs w:val="20"/>
        </w:rPr>
        <w:t xml:space="preserve">applicable to a particular Programme </w:t>
      </w:r>
      <w:r w:rsidRPr="007B73E6">
        <w:rPr>
          <w:rFonts w:eastAsia="Gill Sans MT"/>
          <w:color w:val="FF0000"/>
          <w:sz w:val="20"/>
          <w:szCs w:val="20"/>
        </w:rPr>
        <w:t>may be set out in the relevant Scope of Work.</w:t>
      </w:r>
      <w:bookmarkEnd w:id="105"/>
      <w:r w:rsidRPr="007B73E6">
        <w:rPr>
          <w:rFonts w:eastAsia="Gill Sans MT"/>
          <w:color w:val="FF0000"/>
          <w:sz w:val="20"/>
          <w:szCs w:val="20"/>
        </w:rPr>
        <w:t>]</w:t>
      </w:r>
    </w:p>
    <w:tbl>
      <w:tblPr>
        <w:tblStyle w:val="TableGrid"/>
        <w:tblW w:w="5000" w:type="pct"/>
        <w:tblInd w:w="108" w:type="dxa"/>
        <w:tblLook w:val="04A0" w:firstRow="1" w:lastRow="0" w:firstColumn="1" w:lastColumn="0" w:noHBand="0" w:noVBand="1"/>
      </w:tblPr>
      <w:tblGrid>
        <w:gridCol w:w="2485"/>
        <w:gridCol w:w="2741"/>
        <w:gridCol w:w="3079"/>
      </w:tblGrid>
      <w:tr w:rsidR="00E700AF" w:rsidRPr="007B73E6" w14:paraId="2EF7F498" w14:textId="77777777" w:rsidTr="00E700AF">
        <w:trPr>
          <w:trHeight w:val="1174"/>
        </w:trPr>
        <w:tc>
          <w:tcPr>
            <w:tcW w:w="1496" w:type="pct"/>
            <w:shd w:val="clear" w:color="auto" w:fill="BFBFBF" w:themeFill="background1" w:themeFillShade="BF"/>
          </w:tcPr>
          <w:p w14:paraId="44A05211" w14:textId="43251F93" w:rsidR="00E700AF" w:rsidRPr="00CA16F9" w:rsidRDefault="00E700AF" w:rsidP="002E5055">
            <w:pPr>
              <w:rPr>
                <w:sz w:val="20"/>
                <w:szCs w:val="20"/>
                <w:highlight w:val="lightGray"/>
              </w:rPr>
            </w:pPr>
            <w:r w:rsidRPr="00CA16F9">
              <w:rPr>
                <w:sz w:val="20"/>
                <w:szCs w:val="20"/>
                <w:highlight w:val="lightGray"/>
              </w:rPr>
              <w:t xml:space="preserve">Service </w:t>
            </w:r>
          </w:p>
        </w:tc>
        <w:tc>
          <w:tcPr>
            <w:tcW w:w="1650" w:type="pct"/>
            <w:shd w:val="clear" w:color="auto" w:fill="BFBFBF" w:themeFill="background1" w:themeFillShade="BF"/>
          </w:tcPr>
          <w:p w14:paraId="23177371" w14:textId="77777777" w:rsidR="00E700AF" w:rsidRPr="00CA16F9" w:rsidRDefault="00E700AF" w:rsidP="002E5055">
            <w:pPr>
              <w:rPr>
                <w:sz w:val="20"/>
                <w:szCs w:val="20"/>
                <w:highlight w:val="lightGray"/>
              </w:rPr>
            </w:pPr>
            <w:r w:rsidRPr="00CA16F9">
              <w:rPr>
                <w:rFonts w:cs="Courier New"/>
                <w:sz w:val="20"/>
                <w:szCs w:val="20"/>
                <w:highlight w:val="lightGray"/>
              </w:rPr>
              <w:t xml:space="preserve">Service level </w:t>
            </w:r>
          </w:p>
        </w:tc>
        <w:tc>
          <w:tcPr>
            <w:tcW w:w="1854" w:type="pct"/>
            <w:shd w:val="clear" w:color="auto" w:fill="BFBFBF" w:themeFill="background1" w:themeFillShade="BF"/>
          </w:tcPr>
          <w:p w14:paraId="064F6590" w14:textId="77777777" w:rsidR="00E700AF" w:rsidRPr="00CA16F9" w:rsidRDefault="00E700AF" w:rsidP="002E5055">
            <w:pPr>
              <w:rPr>
                <w:sz w:val="20"/>
                <w:szCs w:val="20"/>
                <w:highlight w:val="lightGray"/>
              </w:rPr>
            </w:pPr>
            <w:r w:rsidRPr="00CA16F9">
              <w:rPr>
                <w:rFonts w:cs="Courier New"/>
                <w:sz w:val="20"/>
                <w:szCs w:val="20"/>
                <w:highlight w:val="lightGray"/>
              </w:rPr>
              <w:t xml:space="preserve">Reporting by Service Provider </w:t>
            </w:r>
          </w:p>
        </w:tc>
      </w:tr>
      <w:tr w:rsidR="00E700AF" w:rsidRPr="007B73E6" w14:paraId="4632593E" w14:textId="77777777" w:rsidTr="00E700AF">
        <w:trPr>
          <w:trHeight w:val="440"/>
        </w:trPr>
        <w:tc>
          <w:tcPr>
            <w:tcW w:w="1496" w:type="pct"/>
          </w:tcPr>
          <w:p w14:paraId="05B6E0F2" w14:textId="77777777" w:rsidR="00E700AF" w:rsidRPr="00CA16F9" w:rsidRDefault="00E700AF" w:rsidP="002E5055">
            <w:pPr>
              <w:rPr>
                <w:sz w:val="20"/>
                <w:szCs w:val="20"/>
                <w:highlight w:val="lightGray"/>
              </w:rPr>
            </w:pPr>
          </w:p>
        </w:tc>
        <w:tc>
          <w:tcPr>
            <w:tcW w:w="1650" w:type="pct"/>
          </w:tcPr>
          <w:p w14:paraId="60B366EE" w14:textId="77777777" w:rsidR="00E700AF" w:rsidRPr="00CA16F9" w:rsidRDefault="00E700AF" w:rsidP="002E5055">
            <w:pPr>
              <w:rPr>
                <w:sz w:val="20"/>
                <w:szCs w:val="20"/>
                <w:highlight w:val="lightGray"/>
              </w:rPr>
            </w:pPr>
          </w:p>
        </w:tc>
        <w:tc>
          <w:tcPr>
            <w:tcW w:w="1854" w:type="pct"/>
          </w:tcPr>
          <w:p w14:paraId="2A0613CD" w14:textId="77777777" w:rsidR="00E700AF" w:rsidRPr="00CA16F9" w:rsidRDefault="00E700AF" w:rsidP="002E5055">
            <w:pPr>
              <w:rPr>
                <w:sz w:val="20"/>
                <w:szCs w:val="20"/>
                <w:highlight w:val="lightGray"/>
              </w:rPr>
            </w:pPr>
          </w:p>
        </w:tc>
      </w:tr>
      <w:tr w:rsidR="00E700AF" w:rsidRPr="007B73E6" w14:paraId="09309F1B" w14:textId="77777777" w:rsidTr="00E700AF">
        <w:trPr>
          <w:trHeight w:val="454"/>
        </w:trPr>
        <w:tc>
          <w:tcPr>
            <w:tcW w:w="1496" w:type="pct"/>
          </w:tcPr>
          <w:p w14:paraId="14967B17" w14:textId="77777777" w:rsidR="00E700AF" w:rsidRPr="00CA16F9" w:rsidRDefault="00E700AF" w:rsidP="002E5055">
            <w:pPr>
              <w:rPr>
                <w:sz w:val="20"/>
                <w:szCs w:val="20"/>
                <w:highlight w:val="lightGray"/>
              </w:rPr>
            </w:pPr>
          </w:p>
        </w:tc>
        <w:tc>
          <w:tcPr>
            <w:tcW w:w="1650" w:type="pct"/>
          </w:tcPr>
          <w:p w14:paraId="5D4A0361" w14:textId="77777777" w:rsidR="00E700AF" w:rsidRPr="00CA16F9" w:rsidRDefault="00E700AF" w:rsidP="002E5055">
            <w:pPr>
              <w:rPr>
                <w:sz w:val="20"/>
                <w:szCs w:val="20"/>
                <w:highlight w:val="lightGray"/>
              </w:rPr>
            </w:pPr>
          </w:p>
        </w:tc>
        <w:tc>
          <w:tcPr>
            <w:tcW w:w="1854" w:type="pct"/>
          </w:tcPr>
          <w:p w14:paraId="2495281D" w14:textId="1E51CCA9" w:rsidR="00E700AF" w:rsidRPr="00CA16F9" w:rsidRDefault="00E700AF" w:rsidP="002E5055">
            <w:pPr>
              <w:rPr>
                <w:sz w:val="20"/>
                <w:szCs w:val="20"/>
                <w:highlight w:val="lightGray"/>
              </w:rPr>
            </w:pPr>
          </w:p>
        </w:tc>
      </w:tr>
      <w:tr w:rsidR="00A315B1" w:rsidRPr="007B73E6" w14:paraId="7AFB1DCA" w14:textId="77777777" w:rsidTr="00E700AF">
        <w:trPr>
          <w:trHeight w:val="454"/>
        </w:trPr>
        <w:tc>
          <w:tcPr>
            <w:tcW w:w="1496" w:type="pct"/>
          </w:tcPr>
          <w:p w14:paraId="1A2349A9" w14:textId="77777777" w:rsidR="00A315B1" w:rsidRPr="00CA16F9" w:rsidRDefault="00A315B1" w:rsidP="002E5055">
            <w:pPr>
              <w:rPr>
                <w:sz w:val="20"/>
                <w:szCs w:val="20"/>
                <w:highlight w:val="lightGray"/>
              </w:rPr>
            </w:pPr>
          </w:p>
        </w:tc>
        <w:tc>
          <w:tcPr>
            <w:tcW w:w="1650" w:type="pct"/>
          </w:tcPr>
          <w:p w14:paraId="56CDAA24" w14:textId="77777777" w:rsidR="00A315B1" w:rsidRPr="00CA16F9" w:rsidRDefault="00A315B1" w:rsidP="002E5055">
            <w:pPr>
              <w:rPr>
                <w:sz w:val="20"/>
                <w:szCs w:val="20"/>
                <w:highlight w:val="lightGray"/>
              </w:rPr>
            </w:pPr>
          </w:p>
        </w:tc>
        <w:tc>
          <w:tcPr>
            <w:tcW w:w="1854" w:type="pct"/>
          </w:tcPr>
          <w:p w14:paraId="2B050770" w14:textId="77777777" w:rsidR="00A315B1" w:rsidRDefault="00A315B1" w:rsidP="002E5055">
            <w:pPr>
              <w:rPr>
                <w:sz w:val="20"/>
                <w:szCs w:val="20"/>
                <w:highlight w:val="lightGray"/>
              </w:rPr>
            </w:pPr>
          </w:p>
        </w:tc>
      </w:tr>
    </w:tbl>
    <w:p w14:paraId="6233081A" w14:textId="77777777" w:rsidR="0096675D" w:rsidRPr="007B73E6" w:rsidRDefault="0096675D" w:rsidP="0096675D">
      <w:pPr>
        <w:tabs>
          <w:tab w:val="left" w:pos="2160"/>
        </w:tabs>
        <w:rPr>
          <w:rFonts w:cs="Arial"/>
          <w:sz w:val="20"/>
          <w:szCs w:val="20"/>
        </w:rPr>
      </w:pPr>
      <w:r w:rsidRPr="007B73E6">
        <w:rPr>
          <w:rFonts w:cs="Arial"/>
          <w:sz w:val="20"/>
          <w:szCs w:val="20"/>
        </w:rPr>
        <w:tab/>
      </w:r>
      <w:r w:rsidRPr="007B73E6">
        <w:rPr>
          <w:rFonts w:cs="Arial"/>
          <w:sz w:val="20"/>
          <w:szCs w:val="20"/>
        </w:rPr>
        <w:tab/>
      </w:r>
      <w:r w:rsidRPr="007B73E6">
        <w:rPr>
          <w:rFonts w:cs="Arial"/>
          <w:sz w:val="20"/>
          <w:szCs w:val="20"/>
        </w:rPr>
        <w:tab/>
      </w:r>
      <w:r w:rsidRPr="007B73E6">
        <w:rPr>
          <w:rFonts w:cs="Arial"/>
          <w:sz w:val="20"/>
          <w:szCs w:val="20"/>
        </w:rPr>
        <w:tab/>
      </w:r>
    </w:p>
    <w:p w14:paraId="2FFAE33D" w14:textId="2A027BF2" w:rsidR="00A315B1" w:rsidRDefault="00A315B1">
      <w:pPr>
        <w:spacing w:after="0"/>
        <w:rPr>
          <w:sz w:val="20"/>
          <w:szCs w:val="20"/>
        </w:rPr>
      </w:pPr>
      <w:r>
        <w:rPr>
          <w:sz w:val="20"/>
          <w:szCs w:val="20"/>
        </w:rPr>
        <w:br w:type="page"/>
      </w:r>
    </w:p>
    <w:p w14:paraId="3C59C077" w14:textId="77777777" w:rsidR="0096675D" w:rsidRPr="007B73E6" w:rsidRDefault="0096675D" w:rsidP="0096675D">
      <w:pPr>
        <w:jc w:val="both"/>
        <w:rPr>
          <w:sz w:val="20"/>
          <w:szCs w:val="20"/>
        </w:rPr>
      </w:pPr>
    </w:p>
    <w:p w14:paraId="5AD8CF3D" w14:textId="0F308D6D" w:rsidR="006E73B2" w:rsidRPr="0050547C" w:rsidRDefault="006E73B2" w:rsidP="0050547C">
      <w:pPr>
        <w:jc w:val="center"/>
        <w:rPr>
          <w:b/>
          <w:smallCaps/>
          <w:sz w:val="20"/>
          <w:szCs w:val="20"/>
        </w:rPr>
      </w:pPr>
      <w:r w:rsidRPr="0050547C">
        <w:rPr>
          <w:b/>
          <w:smallCaps/>
          <w:sz w:val="20"/>
          <w:lang w:eastAsia="zh-CN"/>
        </w:rPr>
        <w:t>Schedule 2 – Charges</w:t>
      </w:r>
    </w:p>
    <w:p w14:paraId="3BABBE69" w14:textId="77777777" w:rsidR="00163DFF" w:rsidRPr="007B73E6" w:rsidRDefault="00163DFF" w:rsidP="00F42A0C">
      <w:pPr>
        <w:pStyle w:val="FWBL2"/>
        <w:numPr>
          <w:ilvl w:val="0"/>
          <w:numId w:val="13"/>
        </w:numPr>
        <w:rPr>
          <w:b/>
          <w:sz w:val="20"/>
          <w:lang w:eastAsia="zh-CN"/>
        </w:rPr>
      </w:pPr>
      <w:r w:rsidRPr="007B73E6">
        <w:rPr>
          <w:b/>
          <w:sz w:val="20"/>
          <w:lang w:eastAsia="zh-CN"/>
        </w:rPr>
        <w:t>Charges</w:t>
      </w:r>
    </w:p>
    <w:p w14:paraId="637A56B9" w14:textId="7B02B2FF" w:rsidR="00E02C1D" w:rsidRPr="007B73E6" w:rsidRDefault="00E02C1D" w:rsidP="00163DFF">
      <w:pPr>
        <w:pStyle w:val="FWBL2"/>
        <w:numPr>
          <w:ilvl w:val="0"/>
          <w:numId w:val="0"/>
        </w:numPr>
        <w:ind w:left="720" w:hanging="720"/>
        <w:rPr>
          <w:color w:val="FF0000"/>
          <w:sz w:val="20"/>
          <w:lang w:eastAsia="zh-CN"/>
        </w:rPr>
      </w:pPr>
      <w:r w:rsidRPr="007B73E6">
        <w:rPr>
          <w:color w:val="FF0000"/>
          <w:sz w:val="20"/>
          <w:lang w:eastAsia="zh-CN"/>
        </w:rPr>
        <w:t>[</w:t>
      </w:r>
      <w:r w:rsidR="00163DFF" w:rsidRPr="007B73E6">
        <w:rPr>
          <w:color w:val="FF0000"/>
          <w:sz w:val="20"/>
          <w:lang w:eastAsia="zh-CN"/>
        </w:rPr>
        <w:t xml:space="preserve">Describe the service fees payable by SCI to the Service Provider. </w:t>
      </w:r>
      <w:r w:rsidRPr="007B73E6">
        <w:rPr>
          <w:color w:val="FF0000"/>
          <w:sz w:val="20"/>
          <w:lang w:eastAsia="zh-CN"/>
        </w:rPr>
        <w:t>Delete the option which is not applicable:</w:t>
      </w:r>
    </w:p>
    <w:p w14:paraId="58BBFF40" w14:textId="3D90553E" w:rsidR="00E02C1D" w:rsidRPr="007B73E6" w:rsidRDefault="00E02C1D" w:rsidP="006E73B2">
      <w:pPr>
        <w:pStyle w:val="FWBL2"/>
        <w:numPr>
          <w:ilvl w:val="0"/>
          <w:numId w:val="0"/>
        </w:numPr>
        <w:ind w:left="720" w:hanging="720"/>
        <w:rPr>
          <w:sz w:val="20"/>
          <w:lang w:eastAsia="zh-CN"/>
        </w:rPr>
      </w:pPr>
      <w:r w:rsidRPr="007B73E6">
        <w:rPr>
          <w:color w:val="FF0000"/>
          <w:sz w:val="20"/>
          <w:lang w:eastAsia="zh-CN"/>
        </w:rPr>
        <w:t>Option 1</w:t>
      </w:r>
      <w:r w:rsidR="00163DFF" w:rsidRPr="007B73E6">
        <w:rPr>
          <w:color w:val="FF0000"/>
          <w:sz w:val="20"/>
          <w:lang w:eastAsia="zh-CN"/>
        </w:rPr>
        <w:t xml:space="preserve"> (non-fixed price)</w:t>
      </w:r>
      <w:r w:rsidRPr="007B73E6">
        <w:rPr>
          <w:color w:val="FF0000"/>
          <w:sz w:val="20"/>
          <w:lang w:eastAsia="zh-CN"/>
        </w:rPr>
        <w:t xml:space="preserve">: </w:t>
      </w:r>
      <w:r w:rsidRPr="007B73E6">
        <w:rPr>
          <w:sz w:val="20"/>
          <w:lang w:eastAsia="zh-CN"/>
        </w:rPr>
        <w:t>The Charges shall be specified in the relevant Scope of Work.</w:t>
      </w:r>
    </w:p>
    <w:p w14:paraId="36B64B0F" w14:textId="1C06A1C7" w:rsidR="006E73B2" w:rsidRPr="007B73E6" w:rsidRDefault="00E02C1D" w:rsidP="006E73B2">
      <w:pPr>
        <w:pStyle w:val="FWBL2"/>
        <w:numPr>
          <w:ilvl w:val="0"/>
          <w:numId w:val="0"/>
        </w:numPr>
        <w:ind w:left="720" w:hanging="720"/>
        <w:rPr>
          <w:sz w:val="20"/>
          <w:lang w:eastAsia="zh-CN"/>
        </w:rPr>
      </w:pPr>
      <w:r w:rsidRPr="007B73E6">
        <w:rPr>
          <w:color w:val="FF0000"/>
          <w:sz w:val="20"/>
          <w:lang w:eastAsia="zh-CN"/>
        </w:rPr>
        <w:t>Option 2</w:t>
      </w:r>
      <w:r w:rsidR="00163DFF" w:rsidRPr="007B73E6">
        <w:rPr>
          <w:color w:val="FF0000"/>
          <w:sz w:val="20"/>
          <w:lang w:eastAsia="zh-CN"/>
        </w:rPr>
        <w:t xml:space="preserve"> (fixed price)</w:t>
      </w:r>
      <w:r w:rsidRPr="007B73E6">
        <w:rPr>
          <w:color w:val="FF0000"/>
          <w:sz w:val="20"/>
          <w:lang w:eastAsia="zh-CN"/>
        </w:rPr>
        <w:t xml:space="preserve">: </w:t>
      </w:r>
      <w:r w:rsidR="006E73B2" w:rsidRPr="007B73E6">
        <w:rPr>
          <w:sz w:val="20"/>
          <w:lang w:eastAsia="zh-CN"/>
        </w:rPr>
        <w:t xml:space="preserve">The Charges shall be </w:t>
      </w:r>
      <w:r w:rsidRPr="007B73E6">
        <w:rPr>
          <w:sz w:val="20"/>
          <w:lang w:eastAsia="zh-CN"/>
        </w:rPr>
        <w:t>fixed for the duration of the Agreement as follows:</w:t>
      </w:r>
    </w:p>
    <w:p w14:paraId="598B37C3" w14:textId="7E504BA1" w:rsidR="00E02C1D" w:rsidRPr="007B73E6" w:rsidRDefault="00E02C1D" w:rsidP="006E73B2">
      <w:pPr>
        <w:pStyle w:val="FWBL2"/>
        <w:numPr>
          <w:ilvl w:val="0"/>
          <w:numId w:val="0"/>
        </w:numPr>
        <w:ind w:left="720" w:hanging="720"/>
        <w:rPr>
          <w:sz w:val="20"/>
          <w:lang w:eastAsia="zh-CN"/>
        </w:rPr>
      </w:pPr>
      <w:r w:rsidRPr="00CA16F9">
        <w:rPr>
          <w:sz w:val="20"/>
          <w:highlight w:val="yellow"/>
          <w:lang w:eastAsia="zh-CN"/>
        </w:rPr>
        <w:t>[INSERT RATE CARD]</w:t>
      </w:r>
      <w:r w:rsidRPr="007B73E6">
        <w:rPr>
          <w:sz w:val="20"/>
          <w:lang w:eastAsia="zh-CN"/>
        </w:rPr>
        <w:t>]</w:t>
      </w:r>
    </w:p>
    <w:p w14:paraId="2E3442C8" w14:textId="77777777" w:rsidR="00163DFF" w:rsidRPr="007B73E6" w:rsidRDefault="00163DFF" w:rsidP="00F42A0C">
      <w:pPr>
        <w:pStyle w:val="ListParagraph"/>
        <w:numPr>
          <w:ilvl w:val="0"/>
          <w:numId w:val="13"/>
        </w:numPr>
        <w:spacing w:after="0"/>
        <w:rPr>
          <w:sz w:val="20"/>
          <w:szCs w:val="20"/>
          <w:lang w:eastAsia="zh-CN"/>
        </w:rPr>
      </w:pPr>
      <w:r w:rsidRPr="007B73E6">
        <w:rPr>
          <w:b/>
          <w:sz w:val="20"/>
          <w:szCs w:val="20"/>
        </w:rPr>
        <w:t>Payment Terms</w:t>
      </w:r>
    </w:p>
    <w:p w14:paraId="0B229EAB" w14:textId="77777777" w:rsidR="00163DFF" w:rsidRPr="007B73E6" w:rsidRDefault="00163DFF" w:rsidP="00163DFF">
      <w:pPr>
        <w:spacing w:after="0"/>
        <w:rPr>
          <w:b/>
          <w:sz w:val="20"/>
          <w:szCs w:val="20"/>
        </w:rPr>
      </w:pPr>
    </w:p>
    <w:p w14:paraId="0E2F9438" w14:textId="01FDCEA5" w:rsidR="00163DFF" w:rsidRPr="007B73E6" w:rsidRDefault="00163DFF" w:rsidP="00163DFF">
      <w:pPr>
        <w:spacing w:after="0"/>
        <w:rPr>
          <w:color w:val="FF0000"/>
          <w:sz w:val="20"/>
          <w:szCs w:val="20"/>
        </w:rPr>
      </w:pPr>
      <w:r w:rsidRPr="007B73E6">
        <w:rPr>
          <w:sz w:val="20"/>
          <w:szCs w:val="20"/>
        </w:rPr>
        <w:t>[</w:t>
      </w:r>
      <w:r w:rsidRPr="007B73E6">
        <w:rPr>
          <w:color w:val="FF0000"/>
          <w:sz w:val="20"/>
          <w:szCs w:val="20"/>
        </w:rPr>
        <w:t>Delete the option which is not applicable</w:t>
      </w:r>
      <w:r w:rsidR="00320DBA" w:rsidRPr="007B73E6">
        <w:rPr>
          <w:color w:val="FF0000"/>
          <w:sz w:val="20"/>
          <w:szCs w:val="20"/>
        </w:rPr>
        <w:t xml:space="preserve"> or contact SCI Legal for support in drafting alternative payment terms</w:t>
      </w:r>
      <w:r w:rsidR="00E85FA6">
        <w:rPr>
          <w:color w:val="FF0000"/>
          <w:sz w:val="20"/>
          <w:szCs w:val="20"/>
        </w:rPr>
        <w:t>. Include any other details on invoice process (documentation, format, timeframe)</w:t>
      </w:r>
      <w:r w:rsidRPr="007B73E6">
        <w:rPr>
          <w:color w:val="FF0000"/>
          <w:sz w:val="20"/>
          <w:szCs w:val="20"/>
        </w:rPr>
        <w:t>:</w:t>
      </w:r>
    </w:p>
    <w:p w14:paraId="1AF143C9" w14:textId="15FD4202" w:rsidR="00320DBA" w:rsidRPr="007B73E6" w:rsidRDefault="00320DBA" w:rsidP="00320DBA">
      <w:pPr>
        <w:spacing w:after="0"/>
        <w:rPr>
          <w:color w:val="FF0000"/>
          <w:sz w:val="20"/>
          <w:szCs w:val="20"/>
        </w:rPr>
      </w:pPr>
    </w:p>
    <w:p w14:paraId="34C2327D" w14:textId="2A108641" w:rsidR="00320DBA" w:rsidRPr="007B73E6" w:rsidRDefault="00320DBA" w:rsidP="00320DBA">
      <w:pPr>
        <w:spacing w:after="0"/>
        <w:rPr>
          <w:color w:val="FF0000"/>
          <w:sz w:val="20"/>
          <w:szCs w:val="20"/>
        </w:rPr>
      </w:pPr>
      <w:r w:rsidRPr="007B73E6">
        <w:rPr>
          <w:color w:val="FF0000"/>
          <w:sz w:val="20"/>
          <w:szCs w:val="20"/>
        </w:rPr>
        <w:t>Option 1: (Fee paid on a monthly basis direct from SCI to Service Provider)</w:t>
      </w:r>
    </w:p>
    <w:p w14:paraId="1917AF4B" w14:textId="77777777" w:rsidR="00320DBA" w:rsidRPr="007B73E6" w:rsidRDefault="00320DBA" w:rsidP="00320DBA">
      <w:pPr>
        <w:spacing w:after="0"/>
        <w:rPr>
          <w:color w:val="FF0000"/>
          <w:sz w:val="20"/>
          <w:szCs w:val="20"/>
        </w:rPr>
      </w:pPr>
    </w:p>
    <w:p w14:paraId="3CAC8778" w14:textId="72EEA60E" w:rsidR="00320DBA" w:rsidRPr="007B73E6" w:rsidRDefault="00320DBA" w:rsidP="00F42A0C">
      <w:pPr>
        <w:pStyle w:val="ListParagraph"/>
        <w:numPr>
          <w:ilvl w:val="1"/>
          <w:numId w:val="13"/>
        </w:numPr>
        <w:spacing w:after="0"/>
        <w:rPr>
          <w:sz w:val="20"/>
          <w:szCs w:val="20"/>
        </w:rPr>
      </w:pPr>
      <w:r w:rsidRPr="007B73E6">
        <w:rPr>
          <w:sz w:val="20"/>
          <w:szCs w:val="20"/>
        </w:rPr>
        <w:t>Invoices for the Services performed under a Scope of Work shall be sent to SCI on, or after completion of the Services to SCI’s satisfaction on the [</w:t>
      </w:r>
      <w:r w:rsidRPr="00CA16F9">
        <w:rPr>
          <w:sz w:val="20"/>
          <w:szCs w:val="20"/>
          <w:highlight w:val="yellow"/>
        </w:rPr>
        <w:t>insert</w:t>
      </w:r>
      <w:r w:rsidRPr="007B73E6">
        <w:rPr>
          <w:sz w:val="20"/>
          <w:szCs w:val="20"/>
        </w:rPr>
        <w:t>] day of each month. Payment will be made within thirty (30) calendar days of SCI’s receipt and approval of the Service Provider’s invoice(s).]</w:t>
      </w:r>
    </w:p>
    <w:p w14:paraId="444FD02C" w14:textId="77777777" w:rsidR="00320DBA" w:rsidRPr="007B73E6" w:rsidRDefault="00320DBA" w:rsidP="00320DBA">
      <w:pPr>
        <w:spacing w:after="0"/>
        <w:rPr>
          <w:sz w:val="20"/>
          <w:szCs w:val="20"/>
        </w:rPr>
      </w:pPr>
    </w:p>
    <w:p w14:paraId="13AB6654" w14:textId="39F447F9" w:rsidR="007348F1" w:rsidRPr="007B73E6" w:rsidRDefault="00320DBA" w:rsidP="007348F1">
      <w:pPr>
        <w:pStyle w:val="FWBL2"/>
        <w:numPr>
          <w:ilvl w:val="0"/>
          <w:numId w:val="0"/>
        </w:numPr>
        <w:ind w:left="720" w:hanging="720"/>
        <w:rPr>
          <w:color w:val="FF0000"/>
          <w:sz w:val="20"/>
        </w:rPr>
      </w:pPr>
      <w:r w:rsidRPr="007B73E6">
        <w:rPr>
          <w:color w:val="FF0000"/>
          <w:sz w:val="20"/>
        </w:rPr>
        <w:t>O</w:t>
      </w:r>
      <w:r w:rsidR="00163DFF" w:rsidRPr="007B73E6">
        <w:rPr>
          <w:color w:val="FF0000"/>
          <w:sz w:val="20"/>
        </w:rPr>
        <w:t>p</w:t>
      </w:r>
      <w:r w:rsidRPr="007B73E6">
        <w:rPr>
          <w:color w:val="FF0000"/>
          <w:sz w:val="20"/>
        </w:rPr>
        <w:t>tion 2</w:t>
      </w:r>
      <w:r w:rsidR="00163DFF" w:rsidRPr="007B73E6">
        <w:rPr>
          <w:color w:val="FF0000"/>
          <w:sz w:val="20"/>
        </w:rPr>
        <w:t>: (</w:t>
      </w:r>
      <w:r w:rsidR="007348F1" w:rsidRPr="007B73E6">
        <w:rPr>
          <w:color w:val="FF0000"/>
          <w:sz w:val="20"/>
        </w:rPr>
        <w:t>Fee</w:t>
      </w:r>
      <w:r w:rsidR="00163DFF" w:rsidRPr="007B73E6">
        <w:rPr>
          <w:color w:val="FF0000"/>
          <w:sz w:val="20"/>
        </w:rPr>
        <w:t xml:space="preserve"> </w:t>
      </w:r>
      <w:r w:rsidR="007348F1" w:rsidRPr="007B73E6">
        <w:rPr>
          <w:color w:val="FF0000"/>
          <w:sz w:val="20"/>
        </w:rPr>
        <w:t>deducted on completion of a</w:t>
      </w:r>
      <w:r w:rsidRPr="007B73E6">
        <w:rPr>
          <w:color w:val="FF0000"/>
          <w:sz w:val="20"/>
        </w:rPr>
        <w:t>n individual</w:t>
      </w:r>
      <w:r w:rsidR="007348F1" w:rsidRPr="007B73E6">
        <w:rPr>
          <w:color w:val="FF0000"/>
          <w:sz w:val="20"/>
        </w:rPr>
        <w:t xml:space="preserve"> transfer</w:t>
      </w:r>
      <w:r w:rsidRPr="007B73E6">
        <w:rPr>
          <w:color w:val="FF0000"/>
          <w:sz w:val="20"/>
        </w:rPr>
        <w:t xml:space="preserve"> and deducted</w:t>
      </w:r>
      <w:r w:rsidR="007348F1" w:rsidRPr="007B73E6">
        <w:rPr>
          <w:color w:val="FF0000"/>
          <w:sz w:val="20"/>
        </w:rPr>
        <w:t xml:space="preserve"> from funds paid by SCI in advance</w:t>
      </w:r>
      <w:r w:rsidR="00163DFF" w:rsidRPr="007B73E6">
        <w:rPr>
          <w:color w:val="FF0000"/>
          <w:sz w:val="20"/>
        </w:rPr>
        <w:t>)</w:t>
      </w:r>
      <w:r w:rsidR="007348F1" w:rsidRPr="007B73E6">
        <w:rPr>
          <w:color w:val="FF0000"/>
          <w:sz w:val="20"/>
        </w:rPr>
        <w:t xml:space="preserve">: </w:t>
      </w:r>
    </w:p>
    <w:p w14:paraId="2850BA0B" w14:textId="0487F7AF" w:rsidR="007348F1" w:rsidRPr="007B73E6" w:rsidRDefault="007348F1" w:rsidP="00F42A0C">
      <w:pPr>
        <w:pStyle w:val="FWBL2"/>
        <w:numPr>
          <w:ilvl w:val="1"/>
          <w:numId w:val="13"/>
        </w:numPr>
        <w:rPr>
          <w:sz w:val="20"/>
        </w:rPr>
      </w:pPr>
      <w:r w:rsidRPr="007B73E6">
        <w:rPr>
          <w:sz w:val="20"/>
        </w:rPr>
        <w:t>The Charges shall be deducted by the Service Provider from SCI’s account upon each completed transfer of the full entitlement of Beneficiary Funds to a Beneficiary (including to a Beneficiary’s electronic card or mobile wallet), as specified in a payment instruction from SCI or as otherwise agreed by SCI.</w:t>
      </w:r>
    </w:p>
    <w:p w14:paraId="76BBB028" w14:textId="47B32B1F" w:rsidR="00163DFF" w:rsidRPr="007B73E6" w:rsidRDefault="007348F1" w:rsidP="00F42A0C">
      <w:pPr>
        <w:pStyle w:val="FWBL2"/>
        <w:numPr>
          <w:ilvl w:val="1"/>
          <w:numId w:val="13"/>
        </w:numPr>
        <w:rPr>
          <w:sz w:val="20"/>
        </w:rPr>
      </w:pPr>
      <w:r w:rsidRPr="007B73E6">
        <w:rPr>
          <w:sz w:val="20"/>
        </w:rPr>
        <w:t>The Service Provider shall provide SCI with a</w:t>
      </w:r>
      <w:r w:rsidR="001A6340">
        <w:rPr>
          <w:sz w:val="20"/>
        </w:rPr>
        <w:t>n invoice and/or other</w:t>
      </w:r>
      <w:r w:rsidRPr="007B73E6">
        <w:rPr>
          <w:sz w:val="20"/>
        </w:rPr>
        <w:t xml:space="preserve"> record of the Charges</w:t>
      </w:r>
      <w:r w:rsidR="00320DBA" w:rsidRPr="007B73E6">
        <w:rPr>
          <w:sz w:val="20"/>
        </w:rPr>
        <w:t xml:space="preserve"> deducted</w:t>
      </w:r>
      <w:r w:rsidRPr="007B73E6">
        <w:rPr>
          <w:sz w:val="20"/>
        </w:rPr>
        <w:t xml:space="preserve"> on a monthly basis or as otherwise agreed by the Parties.</w:t>
      </w:r>
      <w:r w:rsidR="00320DBA" w:rsidRPr="007B73E6">
        <w:rPr>
          <w:sz w:val="20"/>
        </w:rPr>
        <w:t>]</w:t>
      </w:r>
    </w:p>
    <w:bookmarkEnd w:id="102"/>
    <w:p w14:paraId="4344C4CF" w14:textId="141591AE" w:rsidR="00320DBA" w:rsidRPr="007B73E6" w:rsidRDefault="00320DBA" w:rsidP="00320DBA">
      <w:pPr>
        <w:spacing w:after="0"/>
        <w:rPr>
          <w:sz w:val="20"/>
          <w:szCs w:val="20"/>
        </w:rPr>
      </w:pPr>
    </w:p>
    <w:p w14:paraId="1C0F196B" w14:textId="33DCBF13" w:rsidR="0096675D" w:rsidRPr="007B73E6" w:rsidRDefault="00320DBA" w:rsidP="00320DBA">
      <w:pPr>
        <w:spacing w:after="0"/>
        <w:rPr>
          <w:sz w:val="20"/>
          <w:szCs w:val="20"/>
        </w:rPr>
      </w:pPr>
      <w:r w:rsidRPr="007B73E6">
        <w:rPr>
          <w:sz w:val="20"/>
          <w:szCs w:val="20"/>
        </w:rPr>
        <w:br w:type="page"/>
      </w:r>
    </w:p>
    <w:bookmarkEnd w:id="99"/>
    <w:bookmarkEnd w:id="100"/>
    <w:bookmarkEnd w:id="101"/>
    <w:p w14:paraId="092EF17D" w14:textId="4F344B25" w:rsidR="001E4BCC" w:rsidRPr="007B73E6" w:rsidRDefault="0096675D" w:rsidP="007F2E2C">
      <w:pPr>
        <w:pStyle w:val="FWBL1"/>
        <w:numPr>
          <w:ilvl w:val="0"/>
          <w:numId w:val="0"/>
        </w:numPr>
        <w:jc w:val="center"/>
        <w:rPr>
          <w:sz w:val="20"/>
          <w:lang w:eastAsia="zh-CN"/>
        </w:rPr>
      </w:pPr>
      <w:r w:rsidRPr="007B73E6">
        <w:rPr>
          <w:sz w:val="20"/>
          <w:lang w:eastAsia="zh-CN"/>
        </w:rPr>
        <w:lastRenderedPageBreak/>
        <w:t>S</w:t>
      </w:r>
      <w:r w:rsidR="00163DFF" w:rsidRPr="007B73E6">
        <w:rPr>
          <w:sz w:val="20"/>
          <w:lang w:eastAsia="zh-CN"/>
        </w:rPr>
        <w:t>chedule 3</w:t>
      </w:r>
      <w:r w:rsidRPr="007B73E6">
        <w:rPr>
          <w:sz w:val="20"/>
          <w:lang w:eastAsia="zh-CN"/>
        </w:rPr>
        <w:t xml:space="preserve"> </w:t>
      </w:r>
      <w:r w:rsidR="00B60701" w:rsidRPr="007B73E6">
        <w:rPr>
          <w:sz w:val="20"/>
          <w:lang w:eastAsia="zh-CN"/>
        </w:rPr>
        <w:t>–</w:t>
      </w:r>
      <w:r w:rsidR="0033031C" w:rsidRPr="007B73E6">
        <w:rPr>
          <w:sz w:val="20"/>
          <w:lang w:eastAsia="zh-CN"/>
        </w:rPr>
        <w:t xml:space="preserve"> </w:t>
      </w:r>
      <w:r w:rsidR="00B60701" w:rsidRPr="007B73E6">
        <w:rPr>
          <w:sz w:val="20"/>
          <w:lang w:eastAsia="zh-CN"/>
        </w:rPr>
        <w:t xml:space="preserve">Form of </w:t>
      </w:r>
      <w:r w:rsidR="00DE55D2" w:rsidRPr="007B73E6">
        <w:rPr>
          <w:sz w:val="20"/>
          <w:lang w:eastAsia="zh-CN"/>
        </w:rPr>
        <w:t>Scope of Work</w:t>
      </w:r>
      <w:r w:rsidR="007315AE" w:rsidRPr="007B73E6">
        <w:rPr>
          <w:sz w:val="20"/>
          <w:lang w:eastAsia="zh-CN"/>
        </w:rPr>
        <w:t xml:space="preserve"> </w:t>
      </w:r>
    </w:p>
    <w:p w14:paraId="6330BACD" w14:textId="20EBE265" w:rsidR="00265FF0" w:rsidRPr="007B73E6" w:rsidRDefault="00265FF0" w:rsidP="00265FF0">
      <w:pPr>
        <w:keepNext/>
        <w:keepLines/>
        <w:jc w:val="center"/>
        <w:outlineLvl w:val="0"/>
        <w:rPr>
          <w:rFonts w:eastAsia="SimSun"/>
          <w:b/>
          <w:sz w:val="20"/>
          <w:szCs w:val="20"/>
        </w:rPr>
      </w:pPr>
      <w:r w:rsidRPr="007B73E6">
        <w:rPr>
          <w:rFonts w:eastAsia="SimSun"/>
          <w:b/>
          <w:sz w:val="20"/>
          <w:szCs w:val="20"/>
        </w:rPr>
        <w:t xml:space="preserve">Date: </w:t>
      </w:r>
      <w:r w:rsidR="00F06C19" w:rsidRPr="007B73E6">
        <w:rPr>
          <w:rFonts w:eastAsia="SimSun"/>
          <w:b/>
          <w:sz w:val="20"/>
          <w:szCs w:val="20"/>
        </w:rPr>
        <w:t>{</w:t>
      </w:r>
      <w:r w:rsidRPr="00CA16F9">
        <w:rPr>
          <w:rFonts w:eastAsia="SimSun"/>
          <w:b/>
          <w:sz w:val="20"/>
          <w:szCs w:val="20"/>
          <w:highlight w:val="yellow"/>
        </w:rPr>
        <w:t>***</w:t>
      </w:r>
      <w:r w:rsidR="00F06C19" w:rsidRPr="007B73E6">
        <w:rPr>
          <w:rFonts w:eastAsia="SimSun"/>
          <w:b/>
          <w:sz w:val="20"/>
          <w:szCs w:val="20"/>
        </w:rPr>
        <w:t>}</w:t>
      </w:r>
    </w:p>
    <w:p w14:paraId="5F7B3505" w14:textId="092538E1" w:rsidR="00265FF0" w:rsidRDefault="00265FF0" w:rsidP="00265FF0">
      <w:pPr>
        <w:keepNext/>
        <w:keepLines/>
        <w:jc w:val="center"/>
        <w:outlineLvl w:val="0"/>
        <w:rPr>
          <w:rFonts w:eastAsia="SimSun"/>
          <w:b/>
          <w:sz w:val="20"/>
          <w:szCs w:val="20"/>
        </w:rPr>
      </w:pPr>
      <w:r w:rsidRPr="007B73E6">
        <w:rPr>
          <w:rFonts w:eastAsia="SimSun"/>
          <w:b/>
          <w:sz w:val="20"/>
          <w:szCs w:val="20"/>
        </w:rPr>
        <w:t xml:space="preserve">ID number: </w:t>
      </w:r>
      <w:r w:rsidR="00F06C19" w:rsidRPr="007B73E6">
        <w:rPr>
          <w:rFonts w:eastAsia="SimSun"/>
          <w:b/>
          <w:sz w:val="20"/>
          <w:szCs w:val="20"/>
        </w:rPr>
        <w:t>{</w:t>
      </w:r>
      <w:r w:rsidR="0050547C">
        <w:rPr>
          <w:rFonts w:eastAsia="SimSun"/>
          <w:b/>
          <w:sz w:val="20"/>
          <w:szCs w:val="20"/>
        </w:rPr>
        <w:t>SCI/CVA/SOW/***/***</w:t>
      </w:r>
      <w:r w:rsidR="00F06C19" w:rsidRPr="007B73E6">
        <w:rPr>
          <w:rFonts w:eastAsia="SimSun"/>
          <w:b/>
          <w:sz w:val="20"/>
          <w:szCs w:val="20"/>
        </w:rPr>
        <w:t>}</w:t>
      </w:r>
    </w:p>
    <w:p w14:paraId="7403D0FF" w14:textId="412B0A63" w:rsidR="00017FBF" w:rsidRPr="00017FBF" w:rsidRDefault="00017FBF" w:rsidP="00017FBF">
      <w:pPr>
        <w:keepNext/>
        <w:keepLines/>
        <w:outlineLvl w:val="0"/>
        <w:rPr>
          <w:rFonts w:eastAsia="SimSun"/>
          <w:b/>
          <w:color w:val="FF0000"/>
          <w:sz w:val="20"/>
          <w:szCs w:val="20"/>
        </w:rPr>
      </w:pPr>
      <w:r w:rsidRPr="00017FBF">
        <w:rPr>
          <w:rFonts w:eastAsia="SimSun"/>
          <w:b/>
          <w:color w:val="FF0000"/>
          <w:sz w:val="20"/>
          <w:szCs w:val="20"/>
        </w:rPr>
        <w:t>[Note: this is a template for a SOW, which is an order for</w:t>
      </w:r>
      <w:r w:rsidR="007A07F0">
        <w:rPr>
          <w:rFonts w:eastAsia="SimSun"/>
          <w:b/>
          <w:color w:val="FF0000"/>
          <w:sz w:val="20"/>
          <w:szCs w:val="20"/>
        </w:rPr>
        <w:t xml:space="preserve"> the</w:t>
      </w:r>
      <w:r w:rsidRPr="00017FBF">
        <w:rPr>
          <w:rFonts w:eastAsia="SimSun"/>
          <w:b/>
          <w:color w:val="FF0000"/>
          <w:sz w:val="20"/>
          <w:szCs w:val="20"/>
        </w:rPr>
        <w:t xml:space="preserve"> Services </w:t>
      </w:r>
      <w:r w:rsidR="007A07F0">
        <w:rPr>
          <w:rFonts w:eastAsia="SimSun"/>
          <w:b/>
          <w:color w:val="FF0000"/>
          <w:sz w:val="20"/>
          <w:szCs w:val="20"/>
        </w:rPr>
        <w:t xml:space="preserve">described in Schedule 1 </w:t>
      </w:r>
      <w:r w:rsidRPr="00017FBF">
        <w:rPr>
          <w:rFonts w:eastAsia="SimSun"/>
          <w:b/>
          <w:color w:val="FF0000"/>
          <w:sz w:val="20"/>
          <w:szCs w:val="20"/>
        </w:rPr>
        <w:t>to be delivered by the FSP on a specific programme or programmes. Further guidance can be found in the FAQs</w:t>
      </w:r>
      <w:r w:rsidR="007A07F0">
        <w:rPr>
          <w:rFonts w:eastAsia="SimSun"/>
          <w:b/>
          <w:color w:val="FF0000"/>
          <w:sz w:val="20"/>
          <w:szCs w:val="20"/>
        </w:rPr>
        <w:t>.</w:t>
      </w:r>
      <w:r w:rsidRPr="00017FBF">
        <w:rPr>
          <w:rFonts w:eastAsia="SimSun"/>
          <w:b/>
          <w:color w:val="FF0000"/>
          <w:sz w:val="20"/>
          <w:szCs w:val="20"/>
        </w:rPr>
        <w:t>]</w:t>
      </w:r>
    </w:p>
    <w:p w14:paraId="14ADE5E6" w14:textId="136D816E" w:rsidR="00265FF0" w:rsidRPr="007B73E6" w:rsidRDefault="00265FF0" w:rsidP="00004856">
      <w:pPr>
        <w:jc w:val="both"/>
        <w:rPr>
          <w:rFonts w:eastAsia="SimSun"/>
          <w:sz w:val="20"/>
          <w:szCs w:val="20"/>
        </w:rPr>
      </w:pPr>
      <w:r w:rsidRPr="007B73E6">
        <w:rPr>
          <w:rFonts w:eastAsia="SimSun"/>
          <w:sz w:val="20"/>
          <w:szCs w:val="20"/>
        </w:rPr>
        <w:t xml:space="preserve">This Scope of Work constitutes an order for Services by Save the Children International </w:t>
      </w:r>
      <w:r w:rsidR="00F06C19" w:rsidRPr="007B73E6">
        <w:rPr>
          <w:rFonts w:eastAsia="SimSun"/>
          <w:sz w:val="20"/>
          <w:szCs w:val="20"/>
        </w:rPr>
        <w:t>{</w:t>
      </w:r>
      <w:r w:rsidRPr="00CA16F9">
        <w:rPr>
          <w:rFonts w:eastAsia="SimSun"/>
          <w:sz w:val="20"/>
          <w:szCs w:val="20"/>
          <w:highlight w:val="yellow"/>
        </w:rPr>
        <w:t>country office</w:t>
      </w:r>
      <w:r w:rsidR="00F06C19" w:rsidRPr="007B73E6">
        <w:rPr>
          <w:rFonts w:eastAsia="SimSun"/>
          <w:sz w:val="20"/>
          <w:szCs w:val="20"/>
        </w:rPr>
        <w:t>}</w:t>
      </w:r>
      <w:r w:rsidRPr="007B73E6">
        <w:rPr>
          <w:rFonts w:eastAsia="SimSun"/>
          <w:sz w:val="20"/>
          <w:szCs w:val="20"/>
        </w:rPr>
        <w:t xml:space="preserve"> </w:t>
      </w:r>
      <w:r w:rsidRPr="007B73E6">
        <w:rPr>
          <w:rFonts w:cs="Helvetica"/>
          <w:bCs/>
          <w:sz w:val="20"/>
          <w:szCs w:val="20"/>
          <w:lang w:eastAsia="zh-CN"/>
        </w:rPr>
        <w:t>(</w:t>
      </w:r>
      <w:r w:rsidR="006C4003" w:rsidRPr="007B73E6">
        <w:rPr>
          <w:rFonts w:cs="Helvetica"/>
          <w:bCs/>
          <w:sz w:val="20"/>
          <w:szCs w:val="20"/>
          <w:lang w:eastAsia="zh-CN"/>
        </w:rPr>
        <w:t>“</w:t>
      </w:r>
      <w:r w:rsidRPr="007B73E6">
        <w:rPr>
          <w:rFonts w:cs="Helvetica"/>
          <w:b/>
          <w:bCs/>
          <w:sz w:val="20"/>
          <w:szCs w:val="20"/>
          <w:lang w:eastAsia="zh-CN"/>
        </w:rPr>
        <w:t>SCI</w:t>
      </w:r>
      <w:r w:rsidR="006C4003" w:rsidRPr="007B73E6">
        <w:rPr>
          <w:rFonts w:cs="Helvetica"/>
          <w:bCs/>
          <w:sz w:val="20"/>
          <w:szCs w:val="20"/>
          <w:lang w:eastAsia="zh-CN"/>
        </w:rPr>
        <w:t>”</w:t>
      </w:r>
      <w:r w:rsidR="00610E49" w:rsidRPr="007B73E6">
        <w:rPr>
          <w:rFonts w:cs="Helvetica"/>
          <w:bCs/>
          <w:sz w:val="20"/>
          <w:szCs w:val="20"/>
          <w:lang w:eastAsia="zh-CN"/>
        </w:rPr>
        <w:t xml:space="preserve"> or “</w:t>
      </w:r>
      <w:r w:rsidR="00610E49" w:rsidRPr="007B73E6">
        <w:rPr>
          <w:rFonts w:cs="Helvetica"/>
          <w:b/>
          <w:bCs/>
          <w:sz w:val="20"/>
          <w:szCs w:val="20"/>
          <w:lang w:eastAsia="zh-CN"/>
        </w:rPr>
        <w:t>Customer</w:t>
      </w:r>
      <w:r w:rsidR="00610E49" w:rsidRPr="007B73E6">
        <w:rPr>
          <w:rFonts w:cs="Helvetica"/>
          <w:bCs/>
          <w:sz w:val="20"/>
          <w:szCs w:val="20"/>
          <w:lang w:eastAsia="zh-CN"/>
        </w:rPr>
        <w:t>”</w:t>
      </w:r>
      <w:r w:rsidRPr="007B73E6">
        <w:rPr>
          <w:rFonts w:cs="Helvetica"/>
          <w:bCs/>
          <w:sz w:val="20"/>
          <w:szCs w:val="20"/>
          <w:lang w:eastAsia="zh-CN"/>
        </w:rPr>
        <w:t xml:space="preserve">) </w:t>
      </w:r>
      <w:r w:rsidRPr="007B73E6">
        <w:rPr>
          <w:rFonts w:eastAsia="SimSun"/>
          <w:sz w:val="20"/>
          <w:szCs w:val="20"/>
        </w:rPr>
        <w:t xml:space="preserve">under the electronic transfer services framework agreement between </w:t>
      </w:r>
      <w:r w:rsidRPr="007B73E6">
        <w:rPr>
          <w:rFonts w:cs="Helvetica"/>
          <w:bCs/>
          <w:sz w:val="20"/>
          <w:szCs w:val="20"/>
          <w:lang w:eastAsia="zh-CN"/>
        </w:rPr>
        <w:t>Save the Children International</w:t>
      </w:r>
      <w:r w:rsidRPr="007B73E6">
        <w:rPr>
          <w:rFonts w:eastAsia="SimSun"/>
          <w:sz w:val="20"/>
          <w:szCs w:val="20"/>
        </w:rPr>
        <w:t xml:space="preserve"> and </w:t>
      </w:r>
      <w:r w:rsidR="009F6C3C" w:rsidRPr="007B73E6">
        <w:rPr>
          <w:rFonts w:eastAsia="SimSun"/>
          <w:sz w:val="20"/>
          <w:szCs w:val="20"/>
        </w:rPr>
        <w:t>{</w:t>
      </w:r>
      <w:r w:rsidR="009F6C3C" w:rsidRPr="00CA16F9">
        <w:rPr>
          <w:rFonts w:eastAsia="SimSun"/>
          <w:sz w:val="20"/>
          <w:szCs w:val="20"/>
          <w:highlight w:val="yellow"/>
        </w:rPr>
        <w:t>insert service provider name</w:t>
      </w:r>
      <w:r w:rsidR="009F6C3C" w:rsidRPr="007B73E6">
        <w:rPr>
          <w:rFonts w:eastAsia="SimSun"/>
          <w:sz w:val="20"/>
          <w:szCs w:val="20"/>
        </w:rPr>
        <w:t>}</w:t>
      </w:r>
      <w:r w:rsidRPr="007B73E6">
        <w:rPr>
          <w:rFonts w:eastAsia="SimSun"/>
          <w:sz w:val="20"/>
          <w:szCs w:val="20"/>
        </w:rPr>
        <w:t xml:space="preserve"> (the </w:t>
      </w:r>
      <w:r w:rsidR="006C4003" w:rsidRPr="007B73E6">
        <w:rPr>
          <w:rFonts w:eastAsia="SimSun"/>
          <w:sz w:val="20"/>
          <w:szCs w:val="20"/>
        </w:rPr>
        <w:t>“</w:t>
      </w:r>
      <w:r w:rsidRPr="007B73E6">
        <w:rPr>
          <w:rFonts w:eastAsia="SimSun"/>
          <w:b/>
          <w:sz w:val="20"/>
          <w:szCs w:val="20"/>
        </w:rPr>
        <w:t>Service Provider</w:t>
      </w:r>
      <w:r w:rsidR="006C4003" w:rsidRPr="007B73E6">
        <w:rPr>
          <w:rFonts w:eastAsia="SimSun"/>
          <w:sz w:val="20"/>
          <w:szCs w:val="20"/>
        </w:rPr>
        <w:t>”</w:t>
      </w:r>
      <w:r w:rsidRPr="007B73E6">
        <w:rPr>
          <w:rFonts w:eastAsia="SimSun"/>
          <w:sz w:val="20"/>
          <w:szCs w:val="20"/>
        </w:rPr>
        <w:t xml:space="preserve">) dated </w:t>
      </w:r>
      <w:r w:rsidR="00F06C19" w:rsidRPr="007B73E6">
        <w:rPr>
          <w:rFonts w:eastAsia="SimSun"/>
          <w:sz w:val="20"/>
          <w:szCs w:val="20"/>
        </w:rPr>
        <w:t>{</w:t>
      </w:r>
      <w:r w:rsidRPr="00CA16F9">
        <w:rPr>
          <w:rFonts w:eastAsia="SimSun"/>
          <w:sz w:val="20"/>
          <w:szCs w:val="20"/>
          <w:highlight w:val="yellow"/>
        </w:rPr>
        <w:t>insert date framework contract was signed</w:t>
      </w:r>
      <w:r w:rsidR="00F06C19" w:rsidRPr="007B73E6">
        <w:rPr>
          <w:rFonts w:eastAsia="SimSun"/>
          <w:sz w:val="20"/>
          <w:szCs w:val="20"/>
        </w:rPr>
        <w:t>}</w:t>
      </w:r>
      <w:r w:rsidRPr="007B73E6">
        <w:rPr>
          <w:rFonts w:eastAsia="SimSun"/>
          <w:sz w:val="20"/>
          <w:szCs w:val="20"/>
        </w:rPr>
        <w:t xml:space="preserve"> with reference number </w:t>
      </w:r>
      <w:r w:rsidR="00F06C19" w:rsidRPr="007B73E6">
        <w:rPr>
          <w:rFonts w:eastAsia="SimSun"/>
          <w:sz w:val="20"/>
          <w:szCs w:val="20"/>
        </w:rPr>
        <w:t>{</w:t>
      </w:r>
      <w:r w:rsidRPr="00CA16F9">
        <w:rPr>
          <w:rFonts w:eastAsia="SimSun"/>
          <w:sz w:val="20"/>
          <w:szCs w:val="20"/>
          <w:highlight w:val="yellow"/>
        </w:rPr>
        <w:t>insert SCI reference number appearing on front page of the framework agreement</w:t>
      </w:r>
      <w:r w:rsidR="00F06C19" w:rsidRPr="007B73E6">
        <w:rPr>
          <w:rFonts w:eastAsia="SimSun"/>
          <w:sz w:val="20"/>
          <w:szCs w:val="20"/>
        </w:rPr>
        <w:t>}</w:t>
      </w:r>
      <w:r w:rsidRPr="007B73E6">
        <w:rPr>
          <w:rFonts w:eastAsia="SimSun"/>
          <w:sz w:val="20"/>
          <w:szCs w:val="20"/>
        </w:rPr>
        <w:t xml:space="preserve"> (the </w:t>
      </w:r>
      <w:r w:rsidR="006C4003" w:rsidRPr="007B73E6">
        <w:rPr>
          <w:rFonts w:eastAsia="SimSun"/>
          <w:sz w:val="20"/>
          <w:szCs w:val="20"/>
        </w:rPr>
        <w:t>“</w:t>
      </w:r>
      <w:r w:rsidRPr="007B73E6">
        <w:rPr>
          <w:rFonts w:eastAsia="SimSun"/>
          <w:b/>
          <w:sz w:val="20"/>
          <w:szCs w:val="20"/>
        </w:rPr>
        <w:t>Agreement</w:t>
      </w:r>
      <w:r w:rsidR="006C4003" w:rsidRPr="007B73E6">
        <w:rPr>
          <w:rFonts w:eastAsia="SimSun"/>
          <w:sz w:val="20"/>
          <w:szCs w:val="20"/>
        </w:rPr>
        <w:t>”</w:t>
      </w:r>
      <w:r w:rsidRPr="007B73E6">
        <w:rPr>
          <w:rFonts w:eastAsia="SimSun"/>
          <w:sz w:val="20"/>
          <w:szCs w:val="20"/>
        </w:rPr>
        <w:t xml:space="preserve">). </w:t>
      </w:r>
    </w:p>
    <w:p w14:paraId="755D4E60" w14:textId="3E95AE93" w:rsidR="00265FF0" w:rsidRPr="007B73E6" w:rsidRDefault="00265FF0" w:rsidP="00265FF0">
      <w:pPr>
        <w:jc w:val="both"/>
        <w:rPr>
          <w:rFonts w:eastAsia="SimSun"/>
          <w:sz w:val="20"/>
          <w:szCs w:val="20"/>
        </w:rPr>
      </w:pPr>
      <w:r w:rsidRPr="007B73E6">
        <w:rPr>
          <w:rFonts w:eastAsia="SimSun"/>
          <w:sz w:val="20"/>
          <w:szCs w:val="20"/>
        </w:rPr>
        <w:t xml:space="preserve">The Services are being ordered in connection with the </w:t>
      </w:r>
      <w:r w:rsidR="00F06C19" w:rsidRPr="007B73E6">
        <w:rPr>
          <w:rFonts w:eastAsia="SimSun"/>
          <w:sz w:val="20"/>
          <w:szCs w:val="20"/>
        </w:rPr>
        <w:t>{</w:t>
      </w:r>
      <w:r w:rsidRPr="00CA16F9">
        <w:rPr>
          <w:rFonts w:eastAsia="SimSun"/>
          <w:sz w:val="20"/>
          <w:szCs w:val="20"/>
          <w:highlight w:val="yellow"/>
        </w:rPr>
        <w:t xml:space="preserve">insert name of </w:t>
      </w:r>
      <w:r w:rsidR="00433224" w:rsidRPr="00CA16F9">
        <w:rPr>
          <w:rFonts w:eastAsia="SimSun"/>
          <w:sz w:val="20"/>
          <w:szCs w:val="20"/>
          <w:highlight w:val="yellow"/>
        </w:rPr>
        <w:t>Programme</w:t>
      </w:r>
      <w:r w:rsidRPr="00CA16F9">
        <w:rPr>
          <w:rFonts w:eastAsia="SimSun"/>
          <w:sz w:val="20"/>
          <w:szCs w:val="20"/>
          <w:highlight w:val="yellow"/>
        </w:rPr>
        <w:t xml:space="preserve"> and reference details, e</w:t>
      </w:r>
      <w:r w:rsidR="00CA16F9">
        <w:rPr>
          <w:rFonts w:eastAsia="SimSun"/>
          <w:sz w:val="20"/>
          <w:szCs w:val="20"/>
        </w:rPr>
        <w:t>.</w:t>
      </w:r>
      <w:r w:rsidRPr="00CA16F9">
        <w:rPr>
          <w:rFonts w:eastAsia="SimSun"/>
          <w:sz w:val="20"/>
          <w:szCs w:val="20"/>
          <w:highlight w:val="yellow"/>
        </w:rPr>
        <w:t>g. SCI SoF</w:t>
      </w:r>
      <w:r w:rsidR="00F06C19" w:rsidRPr="007B73E6">
        <w:rPr>
          <w:rFonts w:eastAsia="SimSun"/>
          <w:sz w:val="20"/>
          <w:szCs w:val="20"/>
        </w:rPr>
        <w:t>}</w:t>
      </w:r>
      <w:r w:rsidRPr="007B73E6">
        <w:rPr>
          <w:rFonts w:eastAsia="SimSun"/>
          <w:sz w:val="20"/>
          <w:szCs w:val="20"/>
        </w:rPr>
        <w:t xml:space="preserve"> (the </w:t>
      </w:r>
      <w:r w:rsidR="006C4003" w:rsidRPr="007B73E6">
        <w:rPr>
          <w:rFonts w:eastAsia="SimSun"/>
          <w:sz w:val="20"/>
          <w:szCs w:val="20"/>
        </w:rPr>
        <w:t>“</w:t>
      </w:r>
      <w:r w:rsidR="00433224" w:rsidRPr="007B73E6">
        <w:rPr>
          <w:rFonts w:eastAsia="SimSun"/>
          <w:b/>
          <w:sz w:val="20"/>
          <w:szCs w:val="20"/>
        </w:rPr>
        <w:t>Programme</w:t>
      </w:r>
      <w:r w:rsidR="006C4003" w:rsidRPr="007B73E6">
        <w:rPr>
          <w:rFonts w:eastAsia="SimSun"/>
          <w:sz w:val="20"/>
          <w:szCs w:val="20"/>
        </w:rPr>
        <w:t>”</w:t>
      </w:r>
      <w:r w:rsidRPr="007B73E6">
        <w:rPr>
          <w:rFonts w:eastAsia="SimSun"/>
          <w:sz w:val="20"/>
          <w:szCs w:val="20"/>
        </w:rPr>
        <w:t>).</w:t>
      </w:r>
      <w:r w:rsidRPr="007B73E6">
        <w:rPr>
          <w:rFonts w:cs="Helvetica"/>
          <w:sz w:val="20"/>
          <w:szCs w:val="20"/>
          <w:lang w:eastAsia="zh-CN"/>
        </w:rPr>
        <w:t xml:space="preserve">  </w:t>
      </w:r>
    </w:p>
    <w:p w14:paraId="1794BF60" w14:textId="2433973F" w:rsidR="00265FF0" w:rsidRPr="007B73E6" w:rsidRDefault="00265FF0" w:rsidP="00265FF0">
      <w:pPr>
        <w:jc w:val="both"/>
        <w:rPr>
          <w:rFonts w:eastAsia="SimSun"/>
          <w:sz w:val="20"/>
          <w:szCs w:val="20"/>
        </w:rPr>
      </w:pPr>
      <w:r w:rsidRPr="007B73E6">
        <w:rPr>
          <w:rFonts w:eastAsia="SimSun"/>
          <w:sz w:val="20"/>
          <w:szCs w:val="20"/>
        </w:rPr>
        <w:t xml:space="preserve">The provision of Services under this Scope of Work shall be in accordance with the terms and conditions set out in the Agreement, save as expressly varied in this Scope of Work.  Capitalised terms and expressions used in this Scope of Work have the same meanings given to them in the </w:t>
      </w:r>
      <w:r w:rsidR="00CA16F9" w:rsidRPr="007B73E6">
        <w:rPr>
          <w:rFonts w:eastAsia="SimSun"/>
          <w:sz w:val="20"/>
          <w:szCs w:val="20"/>
        </w:rPr>
        <w:t>Agreement unless</w:t>
      </w:r>
      <w:r w:rsidRPr="007B73E6">
        <w:rPr>
          <w:rFonts w:eastAsia="SimSun"/>
          <w:sz w:val="20"/>
          <w:szCs w:val="20"/>
        </w:rPr>
        <w:t xml:space="preserve"> the context otherwise requires. </w:t>
      </w:r>
    </w:p>
    <w:p w14:paraId="4A97EEE6" w14:textId="48E13ACB" w:rsidR="00EC7B6B" w:rsidRPr="007B73E6" w:rsidRDefault="00EC7B6B" w:rsidP="00F42A0C">
      <w:pPr>
        <w:pStyle w:val="FWBL1"/>
        <w:numPr>
          <w:ilvl w:val="0"/>
          <w:numId w:val="4"/>
        </w:numPr>
        <w:spacing w:line="259" w:lineRule="auto"/>
        <w:rPr>
          <w:rFonts w:eastAsia="SimSun"/>
          <w:sz w:val="20"/>
        </w:rPr>
      </w:pPr>
      <w:r w:rsidRPr="007B73E6">
        <w:rPr>
          <w:rFonts w:eastAsia="SimSun"/>
          <w:sz w:val="20"/>
        </w:rPr>
        <w:t>Location</w:t>
      </w:r>
    </w:p>
    <w:p w14:paraId="03994C93" w14:textId="3D4779E8" w:rsidR="00EC7B6B" w:rsidRPr="007B73E6" w:rsidRDefault="00EC7B6B" w:rsidP="00EC7B6B">
      <w:pPr>
        <w:pStyle w:val="FWBL2"/>
        <w:numPr>
          <w:ilvl w:val="0"/>
          <w:numId w:val="0"/>
        </w:numPr>
        <w:ind w:left="720" w:hanging="720"/>
        <w:rPr>
          <w:rFonts w:eastAsia="SimSun"/>
          <w:sz w:val="20"/>
        </w:rPr>
      </w:pPr>
      <w:r w:rsidRPr="007B73E6">
        <w:rPr>
          <w:rFonts w:eastAsia="SimSun"/>
          <w:sz w:val="20"/>
        </w:rPr>
        <w:t xml:space="preserve">The Service Provider will provide Services at </w:t>
      </w:r>
      <w:r w:rsidRPr="00CA16F9">
        <w:rPr>
          <w:rFonts w:eastAsia="SimSun"/>
          <w:sz w:val="20"/>
          <w:highlight w:val="yellow"/>
        </w:rPr>
        <w:t xml:space="preserve">[insert </w:t>
      </w:r>
      <w:r w:rsidRPr="006F75BD">
        <w:rPr>
          <w:rFonts w:eastAsia="SimSun"/>
          <w:sz w:val="20"/>
          <w:highlight w:val="yellow"/>
        </w:rPr>
        <w:t>locations</w:t>
      </w:r>
      <w:r w:rsidR="006F75BD" w:rsidRPr="006F75BD">
        <w:rPr>
          <w:rFonts w:eastAsia="SimSun"/>
          <w:sz w:val="20"/>
          <w:highlight w:val="yellow"/>
        </w:rPr>
        <w:t>/geographic coverage</w:t>
      </w:r>
      <w:r w:rsidRPr="007B73E6">
        <w:rPr>
          <w:rFonts w:eastAsia="SimSun"/>
          <w:sz w:val="20"/>
        </w:rPr>
        <w:t>].</w:t>
      </w:r>
    </w:p>
    <w:p w14:paraId="1E0E7CBE" w14:textId="447A9BA5" w:rsidR="00EC7B6B" w:rsidRPr="007B73E6" w:rsidRDefault="00EC7B6B" w:rsidP="00F42A0C">
      <w:pPr>
        <w:pStyle w:val="FWBL1"/>
        <w:numPr>
          <w:ilvl w:val="0"/>
          <w:numId w:val="4"/>
        </w:numPr>
        <w:rPr>
          <w:rFonts w:eastAsia="SimSun"/>
          <w:sz w:val="20"/>
        </w:rPr>
      </w:pPr>
      <w:r w:rsidRPr="007B73E6">
        <w:rPr>
          <w:rFonts w:eastAsia="SimSun"/>
          <w:sz w:val="20"/>
        </w:rPr>
        <w:t>Duration</w:t>
      </w:r>
    </w:p>
    <w:p w14:paraId="7B7933E9" w14:textId="430189BE" w:rsidR="00265FF0" w:rsidRPr="007B73E6" w:rsidRDefault="00265FF0" w:rsidP="00265FF0">
      <w:pPr>
        <w:jc w:val="both"/>
        <w:rPr>
          <w:rFonts w:eastAsia="SimSun"/>
          <w:sz w:val="20"/>
          <w:szCs w:val="20"/>
        </w:rPr>
      </w:pPr>
      <w:r w:rsidRPr="007B73E6">
        <w:rPr>
          <w:rFonts w:eastAsia="SimSun"/>
          <w:sz w:val="20"/>
          <w:szCs w:val="20"/>
        </w:rPr>
        <w:t xml:space="preserve">The start date of the Services will be </w:t>
      </w:r>
      <w:r w:rsidR="00F06C19" w:rsidRPr="007B73E6">
        <w:rPr>
          <w:rFonts w:eastAsia="SimSun"/>
          <w:sz w:val="20"/>
          <w:szCs w:val="20"/>
        </w:rPr>
        <w:t>{</w:t>
      </w:r>
      <w:r w:rsidRPr="00CA16F9">
        <w:rPr>
          <w:rFonts w:eastAsia="SimSun"/>
          <w:sz w:val="20"/>
          <w:szCs w:val="20"/>
          <w:highlight w:val="yellow"/>
        </w:rPr>
        <w:t>insert start date for Services</w:t>
      </w:r>
      <w:r w:rsidR="00F06C19" w:rsidRPr="007B73E6">
        <w:rPr>
          <w:rFonts w:eastAsia="SimSun"/>
          <w:sz w:val="20"/>
          <w:szCs w:val="20"/>
        </w:rPr>
        <w:t>}</w:t>
      </w:r>
      <w:r w:rsidRPr="007B73E6">
        <w:rPr>
          <w:rFonts w:eastAsia="SimSun"/>
          <w:sz w:val="20"/>
          <w:szCs w:val="20"/>
        </w:rPr>
        <w:t xml:space="preserve"> and will end on </w:t>
      </w:r>
      <w:r w:rsidR="00F06C19" w:rsidRPr="007B73E6">
        <w:rPr>
          <w:rFonts w:eastAsia="SimSun"/>
          <w:sz w:val="20"/>
          <w:szCs w:val="20"/>
        </w:rPr>
        <w:t>{</w:t>
      </w:r>
      <w:r w:rsidRPr="00CA16F9">
        <w:rPr>
          <w:rFonts w:eastAsia="SimSun"/>
          <w:sz w:val="20"/>
          <w:szCs w:val="20"/>
          <w:highlight w:val="yellow"/>
        </w:rPr>
        <w:t>insert end date for the Services</w:t>
      </w:r>
      <w:r w:rsidR="00F06C19" w:rsidRPr="007B73E6">
        <w:rPr>
          <w:rFonts w:eastAsia="SimSun"/>
          <w:sz w:val="20"/>
          <w:szCs w:val="20"/>
        </w:rPr>
        <w:t>}</w:t>
      </w:r>
      <w:r w:rsidRPr="007B73E6">
        <w:rPr>
          <w:rFonts w:eastAsia="SimSun"/>
          <w:sz w:val="20"/>
          <w:szCs w:val="20"/>
        </w:rPr>
        <w:t xml:space="preserve">.  </w:t>
      </w:r>
    </w:p>
    <w:p w14:paraId="562E29AE" w14:textId="731FC812" w:rsidR="00EC7B6B" w:rsidRPr="007B73E6" w:rsidRDefault="00265FF0" w:rsidP="00F42A0C">
      <w:pPr>
        <w:pStyle w:val="FWBL1"/>
        <w:numPr>
          <w:ilvl w:val="0"/>
          <w:numId w:val="4"/>
        </w:numPr>
        <w:rPr>
          <w:rFonts w:eastAsia="SimSun"/>
          <w:sz w:val="20"/>
        </w:rPr>
      </w:pPr>
      <w:bookmarkStart w:id="106" w:name="_Toc443574288"/>
      <w:r w:rsidRPr="007B73E6">
        <w:rPr>
          <w:rFonts w:eastAsia="SimSun"/>
          <w:sz w:val="20"/>
        </w:rPr>
        <w:t xml:space="preserve">Services </w:t>
      </w:r>
      <w:bookmarkEnd w:id="106"/>
      <w:r w:rsidRPr="007B73E6">
        <w:rPr>
          <w:rFonts w:eastAsia="SimSun"/>
          <w:sz w:val="20"/>
        </w:rPr>
        <w:t xml:space="preserve">required </w:t>
      </w:r>
    </w:p>
    <w:p w14:paraId="7625FC84" w14:textId="0839CD9F" w:rsidR="00EC7B6B" w:rsidRPr="007B73E6" w:rsidRDefault="00EC7B6B" w:rsidP="001A6340">
      <w:pPr>
        <w:pStyle w:val="FWBL2"/>
        <w:numPr>
          <w:ilvl w:val="0"/>
          <w:numId w:val="0"/>
        </w:numPr>
        <w:rPr>
          <w:rFonts w:eastAsia="SimSun"/>
          <w:color w:val="FF0000"/>
          <w:sz w:val="20"/>
        </w:rPr>
      </w:pPr>
      <w:r w:rsidRPr="007B73E6">
        <w:rPr>
          <w:rFonts w:eastAsia="SimSun"/>
          <w:color w:val="FF0000"/>
          <w:sz w:val="20"/>
        </w:rPr>
        <w:t xml:space="preserve">[Describe the Services to be purchased under this SoW. You </w:t>
      </w:r>
      <w:r w:rsidR="0050547C">
        <w:rPr>
          <w:rFonts w:eastAsia="SimSun"/>
          <w:color w:val="FF0000"/>
          <w:sz w:val="20"/>
        </w:rPr>
        <w:t>should</w:t>
      </w:r>
      <w:r w:rsidRPr="007B73E6">
        <w:rPr>
          <w:rFonts w:eastAsia="SimSun"/>
          <w:color w:val="FF0000"/>
          <w:sz w:val="20"/>
        </w:rPr>
        <w:t xml:space="preserve"> do this by cross-referencing to Schedule 1 (</w:t>
      </w:r>
      <w:r w:rsidR="00CA16F9" w:rsidRPr="001A6340">
        <w:rPr>
          <w:rFonts w:eastAsia="SimSun"/>
          <w:i/>
          <w:iCs/>
          <w:color w:val="FF0000"/>
          <w:sz w:val="20"/>
        </w:rPr>
        <w:t>Available Services</w:t>
      </w:r>
      <w:r w:rsidRPr="007B73E6">
        <w:rPr>
          <w:rFonts w:eastAsia="SimSun"/>
          <w:color w:val="FF0000"/>
          <w:sz w:val="20"/>
        </w:rPr>
        <w:t>)</w:t>
      </w:r>
      <w:r w:rsidR="00733BC4">
        <w:rPr>
          <w:rFonts w:eastAsia="SimSun"/>
          <w:color w:val="FF0000"/>
          <w:sz w:val="20"/>
        </w:rPr>
        <w:t xml:space="preserve"> and any information provided in</w:t>
      </w:r>
      <w:r w:rsidR="0050547C">
        <w:rPr>
          <w:rFonts w:eastAsia="SimSun"/>
          <w:color w:val="FF0000"/>
          <w:sz w:val="20"/>
        </w:rPr>
        <w:t xml:space="preserve"> the </w:t>
      </w:r>
      <w:r w:rsidR="00733BC4">
        <w:rPr>
          <w:rFonts w:eastAsia="SimSun"/>
          <w:color w:val="FF0000"/>
          <w:sz w:val="20"/>
        </w:rPr>
        <w:t>ITT</w:t>
      </w:r>
      <w:r w:rsidR="0050547C">
        <w:rPr>
          <w:rFonts w:eastAsia="SimSun"/>
          <w:color w:val="FF0000"/>
          <w:sz w:val="20"/>
        </w:rPr>
        <w:t xml:space="preserve"> or quotation request</w:t>
      </w:r>
      <w:r w:rsidRPr="007B73E6">
        <w:rPr>
          <w:rFonts w:eastAsia="SimSun"/>
          <w:color w:val="FF0000"/>
          <w:sz w:val="20"/>
        </w:rPr>
        <w:t>. Include any changes relevant to this SoW/Programme]</w:t>
      </w:r>
    </w:p>
    <w:p w14:paraId="46AFBAE6" w14:textId="733C705E" w:rsidR="00EC7B6B" w:rsidRPr="007B73E6" w:rsidRDefault="00EC7B6B" w:rsidP="00F42A0C">
      <w:pPr>
        <w:pStyle w:val="FWBL1"/>
        <w:numPr>
          <w:ilvl w:val="0"/>
          <w:numId w:val="4"/>
        </w:numPr>
        <w:rPr>
          <w:rFonts w:eastAsia="SimSun"/>
          <w:sz w:val="20"/>
        </w:rPr>
      </w:pPr>
      <w:r w:rsidRPr="007B73E6">
        <w:rPr>
          <w:rFonts w:eastAsia="SimSun"/>
          <w:sz w:val="20"/>
        </w:rPr>
        <w:t xml:space="preserve">Programme </w:t>
      </w:r>
      <w:r w:rsidR="00017FBF">
        <w:rPr>
          <w:rFonts w:eastAsia="SimSun"/>
          <w:sz w:val="20"/>
        </w:rPr>
        <w:t xml:space="preserve">Details </w:t>
      </w:r>
    </w:p>
    <w:p w14:paraId="593CFDCB" w14:textId="15CEDD3F" w:rsidR="00EC7B6B" w:rsidRPr="007B73E6" w:rsidRDefault="00EC7B6B" w:rsidP="00EC7B6B">
      <w:pPr>
        <w:pStyle w:val="FWBL1"/>
        <w:numPr>
          <w:ilvl w:val="0"/>
          <w:numId w:val="0"/>
        </w:numPr>
        <w:rPr>
          <w:rFonts w:eastAsia="SimSun"/>
          <w:b w:val="0"/>
          <w:smallCaps w:val="0"/>
          <w:color w:val="FF0000"/>
          <w:sz w:val="20"/>
        </w:rPr>
      </w:pPr>
      <w:r w:rsidRPr="001A6340">
        <w:rPr>
          <w:rFonts w:eastAsia="SimSun"/>
          <w:b w:val="0"/>
          <w:bCs/>
          <w:color w:val="FF0000"/>
          <w:sz w:val="20"/>
        </w:rPr>
        <w:t>[</w:t>
      </w:r>
      <w:r w:rsidRPr="007B73E6">
        <w:rPr>
          <w:rFonts w:eastAsia="SimSun"/>
          <w:b w:val="0"/>
          <w:smallCaps w:val="0"/>
          <w:color w:val="FF0000"/>
          <w:sz w:val="20"/>
        </w:rPr>
        <w:t xml:space="preserve">Describe the </w:t>
      </w:r>
      <w:r w:rsidR="00017FBF">
        <w:rPr>
          <w:rFonts w:eastAsia="SimSun"/>
          <w:b w:val="0"/>
          <w:smallCaps w:val="0"/>
          <w:color w:val="FF0000"/>
          <w:sz w:val="20"/>
        </w:rPr>
        <w:t>programme</w:t>
      </w:r>
      <w:r w:rsidR="008A52D9">
        <w:rPr>
          <w:rFonts w:eastAsia="SimSun"/>
          <w:b w:val="0"/>
          <w:smallCaps w:val="0"/>
          <w:color w:val="FF0000"/>
          <w:sz w:val="20"/>
        </w:rPr>
        <w:t xml:space="preserve"> details</w:t>
      </w:r>
      <w:r w:rsidRPr="007B73E6">
        <w:rPr>
          <w:rFonts w:eastAsia="SimSun"/>
          <w:b w:val="0"/>
          <w:smallCaps w:val="0"/>
          <w:color w:val="FF0000"/>
          <w:sz w:val="20"/>
        </w:rPr>
        <w:t>, e</w:t>
      </w:r>
      <w:r w:rsidR="00CA16F9">
        <w:rPr>
          <w:rFonts w:eastAsia="SimSun"/>
          <w:b w:val="0"/>
          <w:smallCaps w:val="0"/>
          <w:color w:val="FF0000"/>
          <w:sz w:val="20"/>
        </w:rPr>
        <w:t>.</w:t>
      </w:r>
      <w:r w:rsidRPr="007B73E6">
        <w:rPr>
          <w:rFonts w:eastAsia="SimSun"/>
          <w:b w:val="0"/>
          <w:smallCaps w:val="0"/>
          <w:color w:val="FF0000"/>
          <w:sz w:val="20"/>
        </w:rPr>
        <w:t>g</w:t>
      </w:r>
      <w:r w:rsidR="00CA16F9">
        <w:rPr>
          <w:rFonts w:eastAsia="SimSun"/>
          <w:b w:val="0"/>
          <w:smallCaps w:val="0"/>
          <w:color w:val="FF0000"/>
          <w:sz w:val="20"/>
        </w:rPr>
        <w:t>.</w:t>
      </w:r>
      <w:r w:rsidRPr="007B73E6">
        <w:rPr>
          <w:rFonts w:eastAsia="SimSun"/>
          <w:b w:val="0"/>
          <w:smallCaps w:val="0"/>
          <w:color w:val="FF0000"/>
          <w:sz w:val="20"/>
        </w:rPr>
        <w:t>:</w:t>
      </w:r>
    </w:p>
    <w:p w14:paraId="028A4AE3" w14:textId="77777777" w:rsidR="008A52D9" w:rsidRDefault="008A52D9" w:rsidP="00F42A0C">
      <w:pPr>
        <w:pStyle w:val="FWBL2"/>
        <w:numPr>
          <w:ilvl w:val="0"/>
          <w:numId w:val="14"/>
        </w:numPr>
        <w:spacing w:after="0"/>
        <w:rPr>
          <w:rFonts w:eastAsia="SimSun"/>
          <w:color w:val="FF0000"/>
          <w:sz w:val="20"/>
        </w:rPr>
      </w:pPr>
      <w:r>
        <w:rPr>
          <w:rFonts w:eastAsia="SimSun"/>
          <w:color w:val="FF0000"/>
          <w:sz w:val="20"/>
        </w:rPr>
        <w:t>Programme description</w:t>
      </w:r>
    </w:p>
    <w:p w14:paraId="27C442D2" w14:textId="2B35C4FA" w:rsidR="00EC7B6B" w:rsidRPr="008A52D9" w:rsidRDefault="0050547C" w:rsidP="00F42A0C">
      <w:pPr>
        <w:pStyle w:val="FWBL2"/>
        <w:numPr>
          <w:ilvl w:val="0"/>
          <w:numId w:val="14"/>
        </w:numPr>
        <w:spacing w:after="0"/>
        <w:rPr>
          <w:rFonts w:eastAsia="SimSun"/>
          <w:color w:val="FF0000"/>
          <w:sz w:val="20"/>
        </w:rPr>
      </w:pPr>
      <w:r>
        <w:rPr>
          <w:rFonts w:eastAsia="SimSun"/>
          <w:color w:val="FF0000"/>
          <w:sz w:val="20"/>
        </w:rPr>
        <w:t>Projected n</w:t>
      </w:r>
      <w:r w:rsidR="00EC7B6B" w:rsidRPr="007B73E6">
        <w:rPr>
          <w:rFonts w:eastAsia="SimSun"/>
          <w:color w:val="FF0000"/>
          <w:sz w:val="20"/>
        </w:rPr>
        <w:t>umber of participating beneficiaries</w:t>
      </w:r>
      <w:r w:rsidR="008A52D9">
        <w:rPr>
          <w:rFonts w:eastAsia="SimSun"/>
          <w:color w:val="FF0000"/>
          <w:sz w:val="20"/>
        </w:rPr>
        <w:t>/</w:t>
      </w:r>
      <w:r w:rsidRPr="008A52D9">
        <w:rPr>
          <w:rFonts w:eastAsia="SimSun"/>
          <w:color w:val="FF0000"/>
          <w:sz w:val="20"/>
        </w:rPr>
        <w:t>Projected n</w:t>
      </w:r>
      <w:r w:rsidR="00EC7B6B" w:rsidRPr="008A52D9">
        <w:rPr>
          <w:rFonts w:eastAsia="SimSun"/>
          <w:color w:val="FF0000"/>
          <w:sz w:val="20"/>
        </w:rPr>
        <w:t xml:space="preserve">umber of participating </w:t>
      </w:r>
      <w:r w:rsidR="00FA357A">
        <w:rPr>
          <w:rFonts w:eastAsia="SimSun"/>
          <w:color w:val="FF0000"/>
          <w:sz w:val="20"/>
        </w:rPr>
        <w:t>merchants</w:t>
      </w:r>
    </w:p>
    <w:p w14:paraId="257E69E2" w14:textId="6D153545" w:rsidR="00EC7B6B" w:rsidRDefault="00EC7B6B" w:rsidP="00F42A0C">
      <w:pPr>
        <w:pStyle w:val="FWBL2"/>
        <w:numPr>
          <w:ilvl w:val="0"/>
          <w:numId w:val="14"/>
        </w:numPr>
        <w:spacing w:after="0"/>
        <w:rPr>
          <w:rFonts w:eastAsia="SimSun"/>
          <w:color w:val="FF0000"/>
          <w:sz w:val="20"/>
        </w:rPr>
      </w:pPr>
      <w:r w:rsidRPr="007B73E6">
        <w:rPr>
          <w:rFonts w:eastAsia="SimSun"/>
          <w:color w:val="FF0000"/>
          <w:sz w:val="20"/>
        </w:rPr>
        <w:t xml:space="preserve">Total amount/allocation </w:t>
      </w:r>
      <w:r w:rsidR="008A52D9">
        <w:rPr>
          <w:rFonts w:eastAsia="SimSun"/>
          <w:color w:val="FF0000"/>
          <w:sz w:val="20"/>
        </w:rPr>
        <w:t>projected</w:t>
      </w:r>
      <w:r w:rsidRPr="007B73E6">
        <w:rPr>
          <w:rFonts w:eastAsia="SimSun"/>
          <w:color w:val="FF0000"/>
          <w:sz w:val="20"/>
        </w:rPr>
        <w:t xml:space="preserve"> to be distributed to Beneficiaries</w:t>
      </w:r>
      <w:r w:rsidR="00CA16F9">
        <w:rPr>
          <w:rFonts w:eastAsia="SimSun"/>
          <w:color w:val="FF0000"/>
          <w:sz w:val="20"/>
        </w:rPr>
        <w:t>]</w:t>
      </w:r>
    </w:p>
    <w:p w14:paraId="45E8D9BE" w14:textId="77777777" w:rsidR="006F75BD" w:rsidRPr="007B73E6" w:rsidRDefault="006F75BD" w:rsidP="006F75BD">
      <w:pPr>
        <w:pStyle w:val="FWBL2"/>
        <w:numPr>
          <w:ilvl w:val="0"/>
          <w:numId w:val="0"/>
        </w:numPr>
        <w:spacing w:after="0"/>
        <w:ind w:left="720"/>
        <w:rPr>
          <w:rFonts w:eastAsia="SimSun"/>
          <w:color w:val="FF0000"/>
          <w:sz w:val="20"/>
        </w:rPr>
      </w:pPr>
    </w:p>
    <w:p w14:paraId="2D54BAAC" w14:textId="497805CC" w:rsidR="002E5055" w:rsidRDefault="002E5055" w:rsidP="00F42A0C">
      <w:pPr>
        <w:pStyle w:val="FWBL1"/>
        <w:numPr>
          <w:ilvl w:val="0"/>
          <w:numId w:val="4"/>
        </w:numPr>
        <w:rPr>
          <w:rFonts w:eastAsia="SimSun"/>
          <w:sz w:val="20"/>
        </w:rPr>
      </w:pPr>
      <w:r w:rsidRPr="007B73E6">
        <w:rPr>
          <w:rFonts w:eastAsia="SimSun"/>
          <w:sz w:val="20"/>
        </w:rPr>
        <w:t>Transfer Requirements</w:t>
      </w:r>
    </w:p>
    <w:p w14:paraId="05D00087" w14:textId="7306441B" w:rsidR="00017FBF" w:rsidRDefault="00017FBF" w:rsidP="00017FBF">
      <w:pPr>
        <w:pStyle w:val="FWBL2"/>
        <w:numPr>
          <w:ilvl w:val="0"/>
          <w:numId w:val="0"/>
        </w:numPr>
        <w:rPr>
          <w:rFonts w:eastAsia="SimSun"/>
          <w:color w:val="FF0000"/>
          <w:sz w:val="20"/>
        </w:rPr>
      </w:pPr>
      <w:r w:rsidRPr="00017FBF">
        <w:rPr>
          <w:rFonts w:eastAsia="SimSun"/>
          <w:color w:val="FF0000"/>
          <w:sz w:val="20"/>
        </w:rPr>
        <w:t>[</w:t>
      </w:r>
      <w:r>
        <w:rPr>
          <w:rFonts w:eastAsia="SimSun"/>
          <w:color w:val="FF0000"/>
          <w:sz w:val="20"/>
        </w:rPr>
        <w:t xml:space="preserve">Option 1: </w:t>
      </w:r>
      <w:r w:rsidRPr="00017FBF">
        <w:rPr>
          <w:rFonts w:eastAsia="SimSun"/>
          <w:color w:val="FF0000"/>
          <w:sz w:val="20"/>
        </w:rPr>
        <w:t>Describe any changes or additions to the Transfer Requirements set out in Schedule 1</w:t>
      </w:r>
      <w:r>
        <w:rPr>
          <w:rFonts w:eastAsia="SimSun"/>
          <w:color w:val="FF0000"/>
          <w:sz w:val="20"/>
        </w:rPr>
        <w:t xml:space="preserve"> which apply only to this SOW</w:t>
      </w:r>
      <w:r w:rsidRPr="00017FBF">
        <w:rPr>
          <w:rFonts w:eastAsia="SimSun"/>
          <w:color w:val="FF0000"/>
          <w:sz w:val="20"/>
        </w:rPr>
        <w:t>]</w:t>
      </w:r>
    </w:p>
    <w:p w14:paraId="5A088449" w14:textId="06BF46DB" w:rsidR="006662B6" w:rsidRPr="00A315B1" w:rsidRDefault="00017FBF" w:rsidP="00A315B1">
      <w:pPr>
        <w:pStyle w:val="FWBL2"/>
        <w:numPr>
          <w:ilvl w:val="0"/>
          <w:numId w:val="0"/>
        </w:numPr>
        <w:rPr>
          <w:rFonts w:eastAsia="SimSun"/>
          <w:color w:val="FF0000"/>
          <w:sz w:val="20"/>
        </w:rPr>
      </w:pPr>
      <w:r>
        <w:rPr>
          <w:rFonts w:eastAsia="SimSun"/>
          <w:color w:val="FF0000"/>
          <w:sz w:val="20"/>
        </w:rPr>
        <w:t>[Option 2: The Transfer Requirements set out in Schedule 1 shall apply to this SOW in full and without amendment.]</w:t>
      </w:r>
    </w:p>
    <w:p w14:paraId="6B540043" w14:textId="357453CA" w:rsidR="006662B6" w:rsidRPr="007B73E6" w:rsidRDefault="006662B6" w:rsidP="00F42A0C">
      <w:pPr>
        <w:pStyle w:val="FWBL1"/>
        <w:numPr>
          <w:ilvl w:val="0"/>
          <w:numId w:val="4"/>
        </w:numPr>
        <w:rPr>
          <w:rFonts w:eastAsia="SimSun"/>
          <w:sz w:val="20"/>
        </w:rPr>
      </w:pPr>
      <w:r w:rsidRPr="007B73E6">
        <w:rPr>
          <w:rFonts w:eastAsia="SimSun"/>
          <w:sz w:val="20"/>
        </w:rPr>
        <w:lastRenderedPageBreak/>
        <w:t>Reporting and Monitoring</w:t>
      </w:r>
    </w:p>
    <w:p w14:paraId="58F3ABAC" w14:textId="4EF7D6C4" w:rsidR="00A315B1" w:rsidRPr="00A315B1" w:rsidRDefault="00A315B1" w:rsidP="00A315B1">
      <w:pPr>
        <w:pStyle w:val="FWBL1"/>
        <w:numPr>
          <w:ilvl w:val="0"/>
          <w:numId w:val="0"/>
        </w:numPr>
        <w:rPr>
          <w:rFonts w:eastAsia="SimSun"/>
          <w:b w:val="0"/>
          <w:smallCaps w:val="0"/>
          <w:color w:val="FF0000"/>
          <w:sz w:val="20"/>
        </w:rPr>
      </w:pPr>
      <w:r w:rsidRPr="00A315B1">
        <w:rPr>
          <w:rFonts w:eastAsia="SimSun"/>
          <w:b w:val="0"/>
          <w:smallCaps w:val="0"/>
          <w:color w:val="FF0000"/>
          <w:sz w:val="20"/>
        </w:rPr>
        <w:t xml:space="preserve">[Option 1: Describe any changes or additions to the </w:t>
      </w:r>
      <w:r>
        <w:rPr>
          <w:rFonts w:eastAsia="SimSun"/>
          <w:b w:val="0"/>
          <w:smallCaps w:val="0"/>
          <w:color w:val="FF0000"/>
          <w:sz w:val="20"/>
        </w:rPr>
        <w:t>Reporting and Monitoring</w:t>
      </w:r>
      <w:r w:rsidRPr="00A315B1">
        <w:rPr>
          <w:rFonts w:eastAsia="SimSun"/>
          <w:b w:val="0"/>
          <w:smallCaps w:val="0"/>
          <w:color w:val="FF0000"/>
          <w:sz w:val="20"/>
        </w:rPr>
        <w:t xml:space="preserve"> </w:t>
      </w:r>
      <w:r>
        <w:rPr>
          <w:rFonts w:eastAsia="SimSun"/>
          <w:b w:val="0"/>
          <w:smallCaps w:val="0"/>
          <w:color w:val="FF0000"/>
          <w:sz w:val="20"/>
        </w:rPr>
        <w:t xml:space="preserve">requirements </w:t>
      </w:r>
      <w:r w:rsidRPr="00A315B1">
        <w:rPr>
          <w:rFonts w:eastAsia="SimSun"/>
          <w:b w:val="0"/>
          <w:smallCaps w:val="0"/>
          <w:color w:val="FF0000"/>
          <w:sz w:val="20"/>
        </w:rPr>
        <w:t>set out in Schedule 1 which apply only to this SOW]</w:t>
      </w:r>
    </w:p>
    <w:p w14:paraId="4ABF4F83" w14:textId="52055D4B" w:rsidR="006662B6" w:rsidRPr="001A6340" w:rsidRDefault="00A315B1" w:rsidP="00A315B1">
      <w:pPr>
        <w:pStyle w:val="FWBL1"/>
        <w:numPr>
          <w:ilvl w:val="0"/>
          <w:numId w:val="0"/>
        </w:numPr>
        <w:rPr>
          <w:rFonts w:eastAsia="SimSun"/>
          <w:color w:val="FF0000"/>
          <w:sz w:val="20"/>
        </w:rPr>
      </w:pPr>
      <w:r w:rsidRPr="00A315B1">
        <w:rPr>
          <w:rFonts w:eastAsia="SimSun"/>
          <w:b w:val="0"/>
          <w:smallCaps w:val="0"/>
          <w:color w:val="FF0000"/>
          <w:sz w:val="20"/>
        </w:rPr>
        <w:t xml:space="preserve">[Option 2: The </w:t>
      </w:r>
      <w:r>
        <w:rPr>
          <w:rFonts w:eastAsia="SimSun"/>
          <w:b w:val="0"/>
          <w:smallCaps w:val="0"/>
          <w:color w:val="FF0000"/>
          <w:sz w:val="20"/>
        </w:rPr>
        <w:t>Reporting and Monitoring requirements</w:t>
      </w:r>
      <w:r w:rsidRPr="00A315B1">
        <w:rPr>
          <w:rFonts w:eastAsia="SimSun"/>
          <w:b w:val="0"/>
          <w:smallCaps w:val="0"/>
          <w:color w:val="FF0000"/>
          <w:sz w:val="20"/>
        </w:rPr>
        <w:t xml:space="preserve"> set out in Schedule 1 shall apply to this SOW in full and without amendment.]</w:t>
      </w:r>
    </w:p>
    <w:p w14:paraId="7D27DA43" w14:textId="3F195D65" w:rsidR="00F6715E" w:rsidRPr="001A6340" w:rsidRDefault="006662B6" w:rsidP="00A315B1">
      <w:pPr>
        <w:pStyle w:val="FWBL2"/>
        <w:numPr>
          <w:ilvl w:val="0"/>
          <w:numId w:val="0"/>
        </w:numPr>
        <w:rPr>
          <w:rFonts w:eastAsia="SimSun"/>
          <w:color w:val="FF0000"/>
          <w:sz w:val="20"/>
        </w:rPr>
      </w:pPr>
      <w:r w:rsidRPr="001A6340">
        <w:rPr>
          <w:rFonts w:eastAsia="SimSun"/>
          <w:color w:val="FF0000"/>
          <w:sz w:val="20"/>
        </w:rPr>
        <w:t>[</w:t>
      </w:r>
      <w:r w:rsidR="00A315B1">
        <w:rPr>
          <w:rFonts w:eastAsia="SimSun"/>
          <w:color w:val="FF0000"/>
          <w:sz w:val="20"/>
        </w:rPr>
        <w:t>Describe</w:t>
      </w:r>
      <w:r w:rsidRPr="001A6340">
        <w:rPr>
          <w:rFonts w:eastAsia="SimSun"/>
          <w:color w:val="FF0000"/>
          <w:sz w:val="20"/>
        </w:rPr>
        <w:t xml:space="preserve"> any monitoring process]</w:t>
      </w:r>
    </w:p>
    <w:p w14:paraId="70964D3D" w14:textId="77777777" w:rsidR="00A315B1" w:rsidRPr="007B73E6" w:rsidRDefault="00A315B1" w:rsidP="00F42A0C">
      <w:pPr>
        <w:pStyle w:val="FWBL1"/>
        <w:numPr>
          <w:ilvl w:val="0"/>
          <w:numId w:val="4"/>
        </w:numPr>
        <w:rPr>
          <w:rFonts w:eastAsia="SimSun"/>
          <w:sz w:val="20"/>
        </w:rPr>
      </w:pPr>
      <w:r w:rsidRPr="007B73E6">
        <w:rPr>
          <w:rFonts w:eastAsia="SimSun"/>
          <w:sz w:val="20"/>
        </w:rPr>
        <w:t>Donor Requirements</w:t>
      </w:r>
    </w:p>
    <w:p w14:paraId="511E0905" w14:textId="77777777" w:rsidR="00A315B1" w:rsidRDefault="00A315B1" w:rsidP="00F42A0C">
      <w:pPr>
        <w:pStyle w:val="FWBL2"/>
        <w:numPr>
          <w:ilvl w:val="1"/>
          <w:numId w:val="4"/>
        </w:numPr>
        <w:ind w:left="720"/>
        <w:rPr>
          <w:rFonts w:eastAsia="SimSun"/>
          <w:color w:val="FF0000"/>
          <w:sz w:val="20"/>
        </w:rPr>
      </w:pPr>
      <w:r w:rsidRPr="001A6340">
        <w:rPr>
          <w:rFonts w:eastAsia="SimSun"/>
          <w:color w:val="FF0000"/>
          <w:sz w:val="20"/>
        </w:rPr>
        <w:t xml:space="preserve">[Specify name of Donor and set out all relevant Donor Requirements here. </w:t>
      </w:r>
      <w:r w:rsidRPr="00017FBF">
        <w:rPr>
          <w:rFonts w:eastAsia="SimSun"/>
          <w:color w:val="FF0000"/>
          <w:sz w:val="20"/>
        </w:rPr>
        <w:t xml:space="preserve">Include details on whether the Donor directly selects individual Beneficiaries. </w:t>
      </w:r>
    </w:p>
    <w:p w14:paraId="084CDD9C" w14:textId="4325C437" w:rsidR="00A315B1" w:rsidRPr="00017FBF" w:rsidRDefault="0091432B" w:rsidP="00F42A0C">
      <w:pPr>
        <w:pStyle w:val="FWBL2"/>
        <w:numPr>
          <w:ilvl w:val="1"/>
          <w:numId w:val="4"/>
        </w:numPr>
        <w:ind w:left="720"/>
        <w:rPr>
          <w:rFonts w:eastAsia="SimSun"/>
          <w:color w:val="FF0000"/>
          <w:sz w:val="20"/>
        </w:rPr>
      </w:pPr>
      <w:r>
        <w:rPr>
          <w:rFonts w:eastAsia="SimSun"/>
          <w:color w:val="FF0000"/>
          <w:sz w:val="20"/>
        </w:rPr>
        <w:t>P</w:t>
      </w:r>
      <w:r w:rsidR="00A315B1" w:rsidRPr="00017FBF">
        <w:rPr>
          <w:rFonts w:eastAsia="SimSun"/>
          <w:color w:val="FF0000"/>
          <w:sz w:val="20"/>
        </w:rPr>
        <w:t>lease contact your Member Awards Focal Point</w:t>
      </w:r>
      <w:r w:rsidR="00A315B1">
        <w:rPr>
          <w:rFonts w:eastAsia="SimSun"/>
          <w:color w:val="FF0000"/>
          <w:sz w:val="20"/>
        </w:rPr>
        <w:t xml:space="preserve"> </w:t>
      </w:r>
      <w:r w:rsidR="00AA1CC5">
        <w:rPr>
          <w:rFonts w:eastAsia="SimSun"/>
          <w:color w:val="FF0000"/>
          <w:sz w:val="20"/>
        </w:rPr>
        <w:t xml:space="preserve">and CO/RO/Centre Awards Teams </w:t>
      </w:r>
      <w:r w:rsidR="00A315B1">
        <w:rPr>
          <w:rFonts w:eastAsia="SimSun"/>
          <w:color w:val="FF0000"/>
          <w:sz w:val="20"/>
        </w:rPr>
        <w:t>who will provide the correct requirements</w:t>
      </w:r>
      <w:r w:rsidR="00A315B1" w:rsidRPr="00017FBF">
        <w:rPr>
          <w:rFonts w:eastAsia="SimSun"/>
          <w:color w:val="FF0000"/>
          <w:sz w:val="20"/>
        </w:rPr>
        <w:t>.]</w:t>
      </w:r>
    </w:p>
    <w:p w14:paraId="0F8CF1A2" w14:textId="07DE6684" w:rsidR="00265FF0" w:rsidRPr="007B73E6" w:rsidRDefault="00A315B1" w:rsidP="00F42A0C">
      <w:pPr>
        <w:pStyle w:val="FWBL1"/>
        <w:numPr>
          <w:ilvl w:val="0"/>
          <w:numId w:val="4"/>
        </w:numPr>
        <w:rPr>
          <w:rFonts w:eastAsia="SimSun"/>
          <w:sz w:val="20"/>
        </w:rPr>
      </w:pPr>
      <w:r w:rsidRPr="007B73E6">
        <w:rPr>
          <w:rFonts w:eastAsia="SimSun"/>
          <w:sz w:val="20"/>
        </w:rPr>
        <w:t xml:space="preserve"> </w:t>
      </w:r>
      <w:r w:rsidR="00A94003" w:rsidRPr="007B73E6">
        <w:rPr>
          <w:rFonts w:eastAsia="SimSun"/>
          <w:sz w:val="20"/>
        </w:rPr>
        <w:t>Fees and c</w:t>
      </w:r>
      <w:r w:rsidR="00265FF0" w:rsidRPr="007B73E6">
        <w:rPr>
          <w:rFonts w:eastAsia="SimSun"/>
          <w:sz w:val="20"/>
        </w:rPr>
        <w:t xml:space="preserve">harges for Services </w:t>
      </w:r>
    </w:p>
    <w:p w14:paraId="2D1E8049" w14:textId="22584914" w:rsidR="00265FF0" w:rsidRPr="007B73E6" w:rsidRDefault="00B42B11" w:rsidP="00265FF0">
      <w:pPr>
        <w:spacing w:after="160" w:line="259" w:lineRule="auto"/>
        <w:rPr>
          <w:rFonts w:eastAsia="SimSun"/>
          <w:sz w:val="20"/>
          <w:szCs w:val="20"/>
        </w:rPr>
      </w:pPr>
      <w:sdt>
        <w:sdtPr>
          <w:rPr>
            <w:rFonts w:eastAsia="SimSun"/>
            <w:sz w:val="20"/>
            <w:szCs w:val="20"/>
          </w:rPr>
          <w:id w:val="-1261525560"/>
          <w14:checkbox>
            <w14:checked w14:val="0"/>
            <w14:checkedState w14:val="2612" w14:font="MS Gothic"/>
            <w14:uncheckedState w14:val="2610" w14:font="MS Gothic"/>
          </w14:checkbox>
        </w:sdtPr>
        <w:sdtEndPr/>
        <w:sdtContent>
          <w:r w:rsidR="006662B6" w:rsidRPr="007B73E6">
            <w:rPr>
              <w:rFonts w:ascii="MS Gothic" w:eastAsia="MS Gothic" w:hAnsi="MS Gothic"/>
              <w:sz w:val="20"/>
              <w:szCs w:val="20"/>
            </w:rPr>
            <w:t>☐</w:t>
          </w:r>
        </w:sdtContent>
      </w:sdt>
      <w:r w:rsidR="00265FF0" w:rsidRPr="007B73E6">
        <w:rPr>
          <w:rFonts w:eastAsia="SimSun"/>
          <w:sz w:val="20"/>
          <w:szCs w:val="20"/>
        </w:rPr>
        <w:t xml:space="preserve"> </w:t>
      </w:r>
      <w:r w:rsidR="006662B6" w:rsidRPr="007B73E6">
        <w:rPr>
          <w:rFonts w:eastAsia="SimSun"/>
          <w:sz w:val="20"/>
          <w:szCs w:val="20"/>
        </w:rPr>
        <w:t>The Charges in Schedule 2</w:t>
      </w:r>
      <w:r w:rsidR="0076235E" w:rsidRPr="007B73E6">
        <w:rPr>
          <w:rFonts w:eastAsia="SimSun"/>
          <w:sz w:val="20"/>
          <w:szCs w:val="20"/>
        </w:rPr>
        <w:t xml:space="preserve"> </w:t>
      </w:r>
      <w:r w:rsidR="006662B6" w:rsidRPr="007B73E6">
        <w:rPr>
          <w:rFonts w:eastAsia="SimSun"/>
          <w:sz w:val="20"/>
          <w:szCs w:val="20"/>
        </w:rPr>
        <w:t xml:space="preserve">paragraph 1 </w:t>
      </w:r>
      <w:r w:rsidR="0076235E" w:rsidRPr="007B73E6">
        <w:rPr>
          <w:rFonts w:eastAsia="SimSun"/>
          <w:sz w:val="20"/>
          <w:szCs w:val="20"/>
        </w:rPr>
        <w:t>(</w:t>
      </w:r>
      <w:r w:rsidR="006662B6" w:rsidRPr="007B73E6">
        <w:rPr>
          <w:rFonts w:eastAsia="SimSun"/>
          <w:i/>
          <w:sz w:val="20"/>
          <w:szCs w:val="20"/>
        </w:rPr>
        <w:t>Charges</w:t>
      </w:r>
      <w:r w:rsidR="0076235E" w:rsidRPr="007B73E6">
        <w:rPr>
          <w:rFonts w:eastAsia="SimSun"/>
          <w:sz w:val="20"/>
          <w:szCs w:val="20"/>
        </w:rPr>
        <w:t>)</w:t>
      </w:r>
      <w:r w:rsidR="006662B6" w:rsidRPr="007B73E6">
        <w:rPr>
          <w:rFonts w:eastAsia="SimSun"/>
          <w:sz w:val="20"/>
          <w:szCs w:val="20"/>
        </w:rPr>
        <w:t xml:space="preserve"> of the Agreement apply to this Scope of Work</w:t>
      </w:r>
      <w:r w:rsidR="00265FF0" w:rsidRPr="007B73E6">
        <w:rPr>
          <w:rFonts w:eastAsia="SimSun"/>
          <w:sz w:val="20"/>
          <w:szCs w:val="20"/>
        </w:rPr>
        <w:t xml:space="preserve">. </w:t>
      </w:r>
    </w:p>
    <w:p w14:paraId="151E2579" w14:textId="6995681D" w:rsidR="006662B6" w:rsidRPr="007B73E6" w:rsidRDefault="00B42B11" w:rsidP="00265FF0">
      <w:pPr>
        <w:spacing w:after="160" w:line="259" w:lineRule="auto"/>
        <w:rPr>
          <w:rFonts w:eastAsia="SimSun"/>
          <w:sz w:val="20"/>
          <w:szCs w:val="20"/>
        </w:rPr>
      </w:pPr>
      <w:sdt>
        <w:sdtPr>
          <w:rPr>
            <w:rFonts w:eastAsia="SimSun"/>
            <w:sz w:val="20"/>
            <w:szCs w:val="20"/>
          </w:rPr>
          <w:id w:val="1946963287"/>
          <w14:checkbox>
            <w14:checked w14:val="0"/>
            <w14:checkedState w14:val="2612" w14:font="MS Gothic"/>
            <w14:uncheckedState w14:val="2610" w14:font="MS Gothic"/>
          </w14:checkbox>
        </w:sdtPr>
        <w:sdtEndPr/>
        <w:sdtContent>
          <w:r w:rsidR="006662B6" w:rsidRPr="007B73E6">
            <w:rPr>
              <w:rFonts w:ascii="MS Gothic" w:eastAsia="MS Gothic" w:hAnsi="MS Gothic"/>
              <w:sz w:val="20"/>
              <w:szCs w:val="20"/>
            </w:rPr>
            <w:t>☐</w:t>
          </w:r>
        </w:sdtContent>
      </w:sdt>
      <w:r w:rsidR="00265FF0" w:rsidRPr="007B73E6">
        <w:rPr>
          <w:rFonts w:eastAsia="SimSun"/>
          <w:sz w:val="20"/>
          <w:szCs w:val="20"/>
        </w:rPr>
        <w:t xml:space="preserve"> </w:t>
      </w:r>
      <w:r w:rsidR="006662B6" w:rsidRPr="007B73E6">
        <w:rPr>
          <w:rFonts w:eastAsia="SimSun"/>
          <w:sz w:val="20"/>
          <w:szCs w:val="20"/>
        </w:rPr>
        <w:t>The Charges applicable to this Scope of Work are: [</w:t>
      </w:r>
      <w:r w:rsidR="006662B6" w:rsidRPr="00CA16F9">
        <w:rPr>
          <w:rFonts w:eastAsia="SimSun"/>
          <w:sz w:val="20"/>
          <w:szCs w:val="20"/>
          <w:highlight w:val="yellow"/>
        </w:rPr>
        <w:t>Service Provider to insert fees</w:t>
      </w:r>
      <w:r w:rsidR="006662B6" w:rsidRPr="007B73E6">
        <w:rPr>
          <w:rFonts w:eastAsia="SimSun"/>
          <w:sz w:val="20"/>
          <w:szCs w:val="20"/>
        </w:rPr>
        <w:t>]</w:t>
      </w:r>
    </w:p>
    <w:p w14:paraId="062C3F59" w14:textId="383D5481" w:rsidR="00265FF0" w:rsidRPr="007B73E6" w:rsidRDefault="00B42B11" w:rsidP="00265FF0">
      <w:pPr>
        <w:spacing w:after="160" w:line="259" w:lineRule="auto"/>
        <w:rPr>
          <w:rFonts w:eastAsia="SimSun" w:cs="Helvetica"/>
          <w:sz w:val="20"/>
          <w:szCs w:val="20"/>
          <w:lang w:eastAsia="zh-CN"/>
        </w:rPr>
      </w:pPr>
      <w:sdt>
        <w:sdtPr>
          <w:rPr>
            <w:rFonts w:eastAsia="SimSun"/>
            <w:sz w:val="20"/>
            <w:szCs w:val="20"/>
          </w:rPr>
          <w:id w:val="2117873617"/>
          <w14:checkbox>
            <w14:checked w14:val="0"/>
            <w14:checkedState w14:val="2612" w14:font="MS Gothic"/>
            <w14:uncheckedState w14:val="2610" w14:font="MS Gothic"/>
          </w14:checkbox>
        </w:sdtPr>
        <w:sdtEndPr/>
        <w:sdtContent>
          <w:r w:rsidR="006662B6" w:rsidRPr="007B73E6">
            <w:rPr>
              <w:rFonts w:ascii="MS Gothic" w:eastAsia="MS Gothic" w:hAnsi="MS Gothic"/>
              <w:sz w:val="20"/>
              <w:szCs w:val="20"/>
            </w:rPr>
            <w:t>☐</w:t>
          </w:r>
        </w:sdtContent>
      </w:sdt>
      <w:r w:rsidR="006662B6" w:rsidRPr="007B73E6">
        <w:rPr>
          <w:rFonts w:eastAsia="SimSun"/>
          <w:sz w:val="20"/>
          <w:szCs w:val="20"/>
        </w:rPr>
        <w:t xml:space="preserve"> </w:t>
      </w:r>
      <w:r w:rsidR="00265FF0" w:rsidRPr="007B73E6">
        <w:rPr>
          <w:rFonts w:eastAsia="SimSun"/>
          <w:sz w:val="20"/>
          <w:szCs w:val="20"/>
        </w:rPr>
        <w:t xml:space="preserve">Additional charges and fees apply: </w:t>
      </w:r>
      <w:r w:rsidR="00F06C19" w:rsidRPr="007B73E6">
        <w:rPr>
          <w:rFonts w:eastAsia="SimSun" w:cs="Helvetica"/>
          <w:sz w:val="20"/>
          <w:szCs w:val="20"/>
          <w:lang w:eastAsia="zh-CN"/>
        </w:rPr>
        <w:t>{</w:t>
      </w:r>
      <w:r w:rsidR="00265FF0" w:rsidRPr="00CA16F9">
        <w:rPr>
          <w:rFonts w:eastAsia="SimSun"/>
          <w:sz w:val="20"/>
          <w:szCs w:val="20"/>
          <w:highlight w:val="yellow"/>
        </w:rPr>
        <w:t xml:space="preserve">Specify any additional charges/fees agreed for the </w:t>
      </w:r>
      <w:r w:rsidR="00433224" w:rsidRPr="00CA16F9">
        <w:rPr>
          <w:rFonts w:eastAsia="SimSun" w:cs="Helvetica"/>
          <w:sz w:val="20"/>
          <w:szCs w:val="20"/>
          <w:highlight w:val="yellow"/>
          <w:lang w:eastAsia="zh-CN"/>
        </w:rPr>
        <w:t>Programme</w:t>
      </w:r>
      <w:r w:rsidR="00F06C19" w:rsidRPr="007B73E6">
        <w:rPr>
          <w:rFonts w:eastAsia="SimSun" w:cs="Helvetica"/>
          <w:sz w:val="20"/>
          <w:szCs w:val="20"/>
          <w:lang w:eastAsia="zh-CN"/>
        </w:rPr>
        <w:t>}</w:t>
      </w:r>
    </w:p>
    <w:p w14:paraId="55B60D2E" w14:textId="63F06842" w:rsidR="00265FF0" w:rsidRPr="007B73E6" w:rsidRDefault="00B42B11" w:rsidP="00265FF0">
      <w:pPr>
        <w:spacing w:after="160" w:line="259" w:lineRule="auto"/>
        <w:rPr>
          <w:rFonts w:eastAsia="SimSun"/>
          <w:i/>
          <w:iCs/>
          <w:sz w:val="20"/>
          <w:szCs w:val="20"/>
        </w:rPr>
      </w:pPr>
      <w:sdt>
        <w:sdtPr>
          <w:rPr>
            <w:rFonts w:eastAsia="SimSun"/>
            <w:sz w:val="20"/>
            <w:szCs w:val="20"/>
            <w:lang w:eastAsia="zh-CN"/>
          </w:rPr>
          <w:id w:val="-545609058"/>
          <w14:checkbox>
            <w14:checked w14:val="0"/>
            <w14:checkedState w14:val="2612" w14:font="MS Gothic"/>
            <w14:uncheckedState w14:val="2610" w14:font="MS Gothic"/>
          </w14:checkbox>
        </w:sdtPr>
        <w:sdtEndPr/>
        <w:sdtContent>
          <w:r w:rsidR="00265FF0" w:rsidRPr="007B73E6">
            <w:rPr>
              <w:rFonts w:ascii="MS Gothic" w:eastAsia="MS Gothic" w:hAnsi="MS Gothic" w:cs="MS Gothic"/>
              <w:sz w:val="20"/>
              <w:szCs w:val="20"/>
              <w:lang w:eastAsia="zh-CN"/>
            </w:rPr>
            <w:t>☐</w:t>
          </w:r>
        </w:sdtContent>
      </w:sdt>
      <w:r w:rsidR="00265FF0" w:rsidRPr="007B73E6">
        <w:rPr>
          <w:rFonts w:eastAsia="SimSun"/>
          <w:sz w:val="20"/>
          <w:szCs w:val="20"/>
          <w:lang w:eastAsia="zh-CN"/>
        </w:rPr>
        <w:t xml:space="preserve"> </w:t>
      </w:r>
      <w:r w:rsidR="00265FF0" w:rsidRPr="007B73E6">
        <w:rPr>
          <w:rFonts w:eastAsia="SimSun"/>
          <w:sz w:val="20"/>
          <w:szCs w:val="20"/>
        </w:rPr>
        <w:t xml:space="preserve">Service Provider has advised SCI of other official fees, charges or taxes that they are aware of and that will be levied on the Beneficiaries (including governmental taxes, withdrawal fees and other local commissions). </w:t>
      </w:r>
      <w:r w:rsidR="00F06C19" w:rsidRPr="007B73E6">
        <w:rPr>
          <w:rFonts w:eastAsia="SimSun"/>
          <w:sz w:val="20"/>
          <w:szCs w:val="20"/>
        </w:rPr>
        <w:t>{</w:t>
      </w:r>
      <w:r w:rsidR="00265FF0" w:rsidRPr="00CA16F9">
        <w:rPr>
          <w:rFonts w:eastAsia="SimSun"/>
          <w:sz w:val="20"/>
          <w:szCs w:val="20"/>
          <w:highlight w:val="yellow"/>
        </w:rPr>
        <w:t xml:space="preserve">Specify </w:t>
      </w:r>
      <w:bookmarkStart w:id="107" w:name="_9kR3WTr5B845Bpctqgs3"/>
      <w:r w:rsidR="00265FF0" w:rsidRPr="00CA16F9">
        <w:rPr>
          <w:rFonts w:eastAsia="SimSun"/>
          <w:sz w:val="20"/>
          <w:szCs w:val="20"/>
          <w:highlight w:val="yellow"/>
        </w:rPr>
        <w:t>details</w:t>
      </w:r>
      <w:bookmarkEnd w:id="107"/>
      <w:r w:rsidR="00F06C19" w:rsidRPr="007B73E6">
        <w:rPr>
          <w:rFonts w:eastAsia="SimSun"/>
          <w:sz w:val="20"/>
          <w:szCs w:val="20"/>
        </w:rPr>
        <w:t>}</w:t>
      </w:r>
    </w:p>
    <w:p w14:paraId="35C6D5E8" w14:textId="7FADF2E5" w:rsidR="006662B6" w:rsidRPr="007B73E6" w:rsidRDefault="00B42B11" w:rsidP="006662B6">
      <w:pPr>
        <w:rPr>
          <w:rFonts w:eastAsia="SimSun"/>
          <w:sz w:val="20"/>
          <w:szCs w:val="20"/>
        </w:rPr>
      </w:pPr>
      <w:sdt>
        <w:sdtPr>
          <w:rPr>
            <w:rFonts w:eastAsia="SimSun"/>
            <w:sz w:val="20"/>
            <w:szCs w:val="20"/>
          </w:rPr>
          <w:id w:val="-191312153"/>
          <w14:checkbox>
            <w14:checked w14:val="0"/>
            <w14:checkedState w14:val="2612" w14:font="MS Gothic"/>
            <w14:uncheckedState w14:val="2610" w14:font="MS Gothic"/>
          </w14:checkbox>
        </w:sdtPr>
        <w:sdtEndPr/>
        <w:sdtContent>
          <w:r w:rsidR="00265FF0" w:rsidRPr="007B73E6">
            <w:rPr>
              <w:rFonts w:ascii="MS Gothic" w:eastAsia="MS Gothic" w:hAnsi="MS Gothic" w:cs="MS Gothic"/>
              <w:sz w:val="20"/>
              <w:szCs w:val="20"/>
            </w:rPr>
            <w:t>☐</w:t>
          </w:r>
        </w:sdtContent>
      </w:sdt>
      <w:r w:rsidR="00265FF0" w:rsidRPr="007B73E6">
        <w:rPr>
          <w:rFonts w:eastAsia="SimSun"/>
          <w:sz w:val="20"/>
          <w:szCs w:val="20"/>
        </w:rPr>
        <w:t xml:space="preserve"> Withholding tax on service fee payments to Service Provider apply: </w:t>
      </w:r>
      <w:r w:rsidR="00F06C19" w:rsidRPr="007B73E6">
        <w:rPr>
          <w:rFonts w:cs="Helvetica"/>
          <w:sz w:val="20"/>
          <w:szCs w:val="20"/>
          <w:lang w:eastAsia="zh-CN"/>
        </w:rPr>
        <w:t>{</w:t>
      </w:r>
      <w:r w:rsidR="00265FF0" w:rsidRPr="00CA16F9">
        <w:rPr>
          <w:rFonts w:eastAsia="SimSun"/>
          <w:sz w:val="20"/>
          <w:szCs w:val="20"/>
          <w:highlight w:val="yellow"/>
        </w:rPr>
        <w:t xml:space="preserve">Insert details of any tax that CO must withhold on service fees paid to Service Provider. Consult CO Finance Director on this </w:t>
      </w:r>
      <w:bookmarkStart w:id="108" w:name="_9kR3WTr5B845C21161z0x3"/>
      <w:r w:rsidR="00265FF0" w:rsidRPr="00CA16F9">
        <w:rPr>
          <w:rFonts w:eastAsia="SimSun"/>
          <w:sz w:val="20"/>
          <w:szCs w:val="20"/>
          <w:highlight w:val="yellow"/>
        </w:rPr>
        <w:t>provision</w:t>
      </w:r>
      <w:bookmarkEnd w:id="108"/>
      <w:r w:rsidR="00F06C19" w:rsidRPr="007B73E6">
        <w:rPr>
          <w:rFonts w:cs="Helvetica"/>
          <w:sz w:val="20"/>
          <w:szCs w:val="20"/>
          <w:lang w:eastAsia="zh-CN"/>
        </w:rPr>
        <w:t>}</w:t>
      </w:r>
      <w:r w:rsidR="006662B6" w:rsidRPr="007B73E6">
        <w:rPr>
          <w:rFonts w:eastAsia="SimSun"/>
          <w:sz w:val="20"/>
          <w:szCs w:val="20"/>
        </w:rPr>
        <w:t xml:space="preserve"> </w:t>
      </w:r>
    </w:p>
    <w:p w14:paraId="2F4CF3BF" w14:textId="54F41638" w:rsidR="00265FF0" w:rsidRPr="007B73E6" w:rsidRDefault="00B42B11" w:rsidP="00265FF0">
      <w:pPr>
        <w:rPr>
          <w:rFonts w:eastAsia="SimSun"/>
          <w:sz w:val="20"/>
          <w:szCs w:val="20"/>
        </w:rPr>
      </w:pPr>
      <w:sdt>
        <w:sdtPr>
          <w:rPr>
            <w:rFonts w:eastAsia="SimSun"/>
            <w:sz w:val="20"/>
            <w:szCs w:val="20"/>
          </w:rPr>
          <w:id w:val="-13999581"/>
          <w14:checkbox>
            <w14:checked w14:val="0"/>
            <w14:checkedState w14:val="2612" w14:font="MS Gothic"/>
            <w14:uncheckedState w14:val="2610" w14:font="MS Gothic"/>
          </w14:checkbox>
        </w:sdtPr>
        <w:sdtEndPr/>
        <w:sdtContent>
          <w:r w:rsidR="006662B6" w:rsidRPr="007B73E6">
            <w:rPr>
              <w:rFonts w:ascii="MS Gothic" w:eastAsia="MS Gothic" w:hAnsi="MS Gothic"/>
              <w:sz w:val="20"/>
              <w:szCs w:val="20"/>
            </w:rPr>
            <w:t>☐</w:t>
          </w:r>
        </w:sdtContent>
      </w:sdt>
      <w:r w:rsidR="006662B6" w:rsidRPr="007B73E6">
        <w:rPr>
          <w:rFonts w:eastAsia="SimSun"/>
          <w:sz w:val="20"/>
          <w:szCs w:val="20"/>
        </w:rPr>
        <w:t xml:space="preserve"> Currency of invoices issued under this Scope of Work: {</w:t>
      </w:r>
      <w:r w:rsidR="006662B6" w:rsidRPr="00CA16F9">
        <w:rPr>
          <w:rFonts w:eastAsia="SimSun"/>
          <w:sz w:val="20"/>
          <w:szCs w:val="20"/>
          <w:highlight w:val="yellow"/>
        </w:rPr>
        <w:t>***</w:t>
      </w:r>
      <w:r w:rsidR="006662B6" w:rsidRPr="007B73E6">
        <w:rPr>
          <w:rFonts w:eastAsia="SimSun"/>
          <w:sz w:val="20"/>
          <w:szCs w:val="20"/>
        </w:rPr>
        <w:t>}</w:t>
      </w:r>
    </w:p>
    <w:p w14:paraId="7A19B566" w14:textId="40E2CD66" w:rsidR="008A52D9" w:rsidRPr="008A52D9" w:rsidRDefault="00433224" w:rsidP="00F42A0C">
      <w:pPr>
        <w:pStyle w:val="FWBL1"/>
        <w:numPr>
          <w:ilvl w:val="0"/>
          <w:numId w:val="4"/>
        </w:numPr>
        <w:rPr>
          <w:rFonts w:eastAsia="SimSun"/>
          <w:sz w:val="20"/>
        </w:rPr>
      </w:pPr>
      <w:bookmarkStart w:id="109" w:name="_9kMJI5YVtAHB68As"/>
      <w:bookmarkStart w:id="110" w:name="_9kMKJ5YVtAHB68As"/>
      <w:bookmarkStart w:id="111" w:name="_9kMLK5YVtAHB68As"/>
      <w:bookmarkStart w:id="112" w:name="_Toc443574337"/>
      <w:bookmarkEnd w:id="109"/>
      <w:bookmarkEnd w:id="110"/>
      <w:bookmarkEnd w:id="111"/>
      <w:r w:rsidRPr="007B73E6">
        <w:rPr>
          <w:rFonts w:eastAsia="SimSun"/>
          <w:sz w:val="20"/>
        </w:rPr>
        <w:t>Programme</w:t>
      </w:r>
      <w:r w:rsidR="00D874B2" w:rsidRPr="007B73E6">
        <w:rPr>
          <w:rFonts w:eastAsia="SimSun"/>
          <w:sz w:val="20"/>
        </w:rPr>
        <w:t xml:space="preserve"> Manager And Key Personnel</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81"/>
        <w:gridCol w:w="1535"/>
        <w:gridCol w:w="1685"/>
        <w:gridCol w:w="1406"/>
        <w:gridCol w:w="1187"/>
      </w:tblGrid>
      <w:tr w:rsidR="00D874B2" w:rsidRPr="007B73E6" w14:paraId="6DC24B15" w14:textId="77777777" w:rsidTr="006662B6">
        <w:tc>
          <w:tcPr>
            <w:tcW w:w="2381" w:type="dxa"/>
          </w:tcPr>
          <w:p w14:paraId="3B171A5E" w14:textId="5CC7D2B0" w:rsidR="00D874B2" w:rsidRPr="007B73E6" w:rsidRDefault="00D874B2" w:rsidP="009B38A0">
            <w:pPr>
              <w:jc w:val="both"/>
              <w:rPr>
                <w:rFonts w:eastAsia="SimSun"/>
                <w:b/>
                <w:sz w:val="20"/>
                <w:szCs w:val="20"/>
              </w:rPr>
            </w:pPr>
            <w:r w:rsidRPr="007B73E6">
              <w:rPr>
                <w:rFonts w:eastAsia="SimSun"/>
                <w:b/>
                <w:sz w:val="20"/>
                <w:szCs w:val="20"/>
              </w:rPr>
              <w:t xml:space="preserve">Role on </w:t>
            </w:r>
            <w:r w:rsidR="00433224" w:rsidRPr="007B73E6">
              <w:rPr>
                <w:rFonts w:eastAsia="SimSun"/>
                <w:b/>
                <w:sz w:val="20"/>
                <w:szCs w:val="20"/>
              </w:rPr>
              <w:t>Programme</w:t>
            </w:r>
          </w:p>
        </w:tc>
        <w:tc>
          <w:tcPr>
            <w:tcW w:w="1535" w:type="dxa"/>
          </w:tcPr>
          <w:p w14:paraId="005B6178" w14:textId="77777777" w:rsidR="00D874B2" w:rsidRPr="007B73E6" w:rsidRDefault="00D874B2" w:rsidP="009B38A0">
            <w:pPr>
              <w:jc w:val="both"/>
              <w:rPr>
                <w:rFonts w:eastAsia="SimSun"/>
                <w:b/>
                <w:sz w:val="20"/>
                <w:szCs w:val="20"/>
              </w:rPr>
            </w:pPr>
            <w:r w:rsidRPr="007B73E6">
              <w:rPr>
                <w:rFonts w:eastAsia="SimSun"/>
                <w:b/>
                <w:sz w:val="20"/>
                <w:szCs w:val="20"/>
              </w:rPr>
              <w:t>Name</w:t>
            </w:r>
          </w:p>
        </w:tc>
        <w:tc>
          <w:tcPr>
            <w:tcW w:w="1685" w:type="dxa"/>
          </w:tcPr>
          <w:p w14:paraId="4CB6F07D" w14:textId="77777777" w:rsidR="00D874B2" w:rsidRPr="007B73E6" w:rsidRDefault="00D874B2" w:rsidP="009B38A0">
            <w:pPr>
              <w:jc w:val="both"/>
              <w:rPr>
                <w:rFonts w:eastAsia="SimSun"/>
                <w:b/>
                <w:sz w:val="20"/>
                <w:szCs w:val="20"/>
              </w:rPr>
            </w:pPr>
            <w:r w:rsidRPr="007B73E6">
              <w:rPr>
                <w:rFonts w:eastAsia="SimSun"/>
                <w:b/>
                <w:sz w:val="20"/>
                <w:szCs w:val="20"/>
              </w:rPr>
              <w:t>Title/Role</w:t>
            </w:r>
          </w:p>
        </w:tc>
        <w:tc>
          <w:tcPr>
            <w:tcW w:w="1406" w:type="dxa"/>
          </w:tcPr>
          <w:p w14:paraId="2134D896" w14:textId="77777777" w:rsidR="00D874B2" w:rsidRPr="007B73E6" w:rsidRDefault="00D874B2" w:rsidP="009B38A0">
            <w:pPr>
              <w:jc w:val="both"/>
              <w:rPr>
                <w:rFonts w:eastAsia="SimSun"/>
                <w:b/>
                <w:sz w:val="20"/>
                <w:szCs w:val="20"/>
              </w:rPr>
            </w:pPr>
            <w:r w:rsidRPr="007B73E6">
              <w:rPr>
                <w:rFonts w:eastAsia="SimSun"/>
                <w:b/>
                <w:sz w:val="20"/>
                <w:szCs w:val="20"/>
              </w:rPr>
              <w:t>Contact Phone</w:t>
            </w:r>
          </w:p>
        </w:tc>
        <w:tc>
          <w:tcPr>
            <w:tcW w:w="1187" w:type="dxa"/>
          </w:tcPr>
          <w:p w14:paraId="0365A6F2" w14:textId="77777777" w:rsidR="00D874B2" w:rsidRPr="007B73E6" w:rsidRDefault="00D874B2" w:rsidP="009B38A0">
            <w:pPr>
              <w:jc w:val="both"/>
              <w:rPr>
                <w:rFonts w:eastAsia="SimSun"/>
                <w:b/>
                <w:sz w:val="20"/>
                <w:szCs w:val="20"/>
              </w:rPr>
            </w:pPr>
            <w:r w:rsidRPr="007B73E6">
              <w:rPr>
                <w:rFonts w:eastAsia="SimSun"/>
                <w:b/>
                <w:sz w:val="20"/>
                <w:szCs w:val="20"/>
              </w:rPr>
              <w:t>Contact Email</w:t>
            </w:r>
          </w:p>
        </w:tc>
      </w:tr>
      <w:tr w:rsidR="00C2751D" w:rsidRPr="007B73E6" w14:paraId="1005BCDB" w14:textId="77777777" w:rsidTr="006662B6">
        <w:tc>
          <w:tcPr>
            <w:tcW w:w="2381" w:type="dxa"/>
          </w:tcPr>
          <w:p w14:paraId="01053E5A" w14:textId="04A658C9" w:rsidR="00C2751D" w:rsidRPr="007B73E6" w:rsidRDefault="00C2751D" w:rsidP="00C2751D">
            <w:pPr>
              <w:jc w:val="both"/>
              <w:rPr>
                <w:rFonts w:eastAsia="SimSun"/>
                <w:sz w:val="20"/>
                <w:szCs w:val="20"/>
              </w:rPr>
            </w:pPr>
            <w:r w:rsidRPr="007B73E6">
              <w:rPr>
                <w:rFonts w:eastAsia="SimSun"/>
                <w:sz w:val="20"/>
                <w:szCs w:val="20"/>
              </w:rPr>
              <w:t>Authorised Person (SCI) (individual(s) authorised by SCI to give</w:t>
            </w:r>
            <w:r w:rsidR="00774C34" w:rsidRPr="007B73E6">
              <w:rPr>
                <w:rFonts w:eastAsia="SimSun"/>
                <w:sz w:val="20"/>
                <w:szCs w:val="20"/>
              </w:rPr>
              <w:t xml:space="preserve"> Payment I</w:t>
            </w:r>
            <w:r w:rsidRPr="007B73E6">
              <w:rPr>
                <w:rFonts w:eastAsia="SimSun"/>
                <w:sz w:val="20"/>
                <w:szCs w:val="20"/>
              </w:rPr>
              <w:t>nstructions)</w:t>
            </w:r>
          </w:p>
        </w:tc>
        <w:tc>
          <w:tcPr>
            <w:tcW w:w="1535" w:type="dxa"/>
          </w:tcPr>
          <w:p w14:paraId="4135B832" w14:textId="77777777" w:rsidR="00C2751D" w:rsidRPr="007B73E6" w:rsidRDefault="00C2751D" w:rsidP="009B38A0">
            <w:pPr>
              <w:jc w:val="both"/>
              <w:rPr>
                <w:rFonts w:eastAsia="SimSun"/>
                <w:b/>
                <w:sz w:val="20"/>
                <w:szCs w:val="20"/>
              </w:rPr>
            </w:pPr>
          </w:p>
        </w:tc>
        <w:tc>
          <w:tcPr>
            <w:tcW w:w="1685" w:type="dxa"/>
          </w:tcPr>
          <w:p w14:paraId="44E8242A" w14:textId="77777777" w:rsidR="00C2751D" w:rsidRPr="007B73E6" w:rsidRDefault="00C2751D" w:rsidP="009B38A0">
            <w:pPr>
              <w:jc w:val="both"/>
              <w:rPr>
                <w:rFonts w:eastAsia="SimSun"/>
                <w:b/>
                <w:sz w:val="20"/>
                <w:szCs w:val="20"/>
              </w:rPr>
            </w:pPr>
          </w:p>
        </w:tc>
        <w:tc>
          <w:tcPr>
            <w:tcW w:w="1406" w:type="dxa"/>
          </w:tcPr>
          <w:p w14:paraId="18C047EF" w14:textId="77777777" w:rsidR="00C2751D" w:rsidRPr="007B73E6" w:rsidRDefault="00C2751D" w:rsidP="009B38A0">
            <w:pPr>
              <w:jc w:val="both"/>
              <w:rPr>
                <w:rFonts w:eastAsia="SimSun"/>
                <w:b/>
                <w:sz w:val="20"/>
                <w:szCs w:val="20"/>
              </w:rPr>
            </w:pPr>
          </w:p>
        </w:tc>
        <w:tc>
          <w:tcPr>
            <w:tcW w:w="1187" w:type="dxa"/>
          </w:tcPr>
          <w:p w14:paraId="23946C26" w14:textId="77777777" w:rsidR="00C2751D" w:rsidRPr="007B73E6" w:rsidRDefault="00C2751D" w:rsidP="009B38A0">
            <w:pPr>
              <w:jc w:val="both"/>
              <w:rPr>
                <w:rFonts w:eastAsia="SimSun"/>
                <w:b/>
                <w:sz w:val="20"/>
                <w:szCs w:val="20"/>
              </w:rPr>
            </w:pPr>
          </w:p>
        </w:tc>
      </w:tr>
      <w:tr w:rsidR="00D874B2" w:rsidRPr="007B73E6" w14:paraId="1F17F3D7" w14:textId="77777777" w:rsidTr="006662B6">
        <w:tc>
          <w:tcPr>
            <w:tcW w:w="2381" w:type="dxa"/>
          </w:tcPr>
          <w:p w14:paraId="5DBD9694" w14:textId="2479F71D" w:rsidR="00D874B2" w:rsidRPr="007B73E6" w:rsidRDefault="00433224" w:rsidP="009B38A0">
            <w:pPr>
              <w:jc w:val="both"/>
              <w:rPr>
                <w:rFonts w:eastAsia="SimSun"/>
                <w:b/>
                <w:sz w:val="20"/>
                <w:szCs w:val="20"/>
              </w:rPr>
            </w:pPr>
            <w:r w:rsidRPr="007B73E6">
              <w:rPr>
                <w:rFonts w:eastAsia="SimSun"/>
                <w:sz w:val="20"/>
                <w:szCs w:val="20"/>
              </w:rPr>
              <w:t>Programme</w:t>
            </w:r>
            <w:r w:rsidR="00D874B2" w:rsidRPr="007B73E6">
              <w:rPr>
                <w:rFonts w:eastAsia="SimSun"/>
                <w:sz w:val="20"/>
                <w:szCs w:val="20"/>
              </w:rPr>
              <w:t xml:space="preserve"> Manager</w:t>
            </w:r>
            <w:r w:rsidR="006662B6" w:rsidRPr="007B73E6">
              <w:rPr>
                <w:rFonts w:eastAsia="SimSun"/>
                <w:sz w:val="20"/>
                <w:szCs w:val="20"/>
              </w:rPr>
              <w:t xml:space="preserve"> (SCI)</w:t>
            </w:r>
          </w:p>
        </w:tc>
        <w:tc>
          <w:tcPr>
            <w:tcW w:w="1535" w:type="dxa"/>
          </w:tcPr>
          <w:p w14:paraId="4D468142"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c>
          <w:tcPr>
            <w:tcW w:w="1685" w:type="dxa"/>
          </w:tcPr>
          <w:p w14:paraId="24D9A47C"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c>
          <w:tcPr>
            <w:tcW w:w="1406" w:type="dxa"/>
          </w:tcPr>
          <w:p w14:paraId="4C87E4EA"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c>
          <w:tcPr>
            <w:tcW w:w="1187" w:type="dxa"/>
          </w:tcPr>
          <w:p w14:paraId="1465C3DF"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r>
      <w:tr w:rsidR="006662B6" w:rsidRPr="007B73E6" w14:paraId="61E4731C" w14:textId="77777777" w:rsidTr="006662B6">
        <w:tc>
          <w:tcPr>
            <w:tcW w:w="2381" w:type="dxa"/>
          </w:tcPr>
          <w:p w14:paraId="1947F881" w14:textId="62EDE241" w:rsidR="006662B6" w:rsidRPr="007B73E6" w:rsidRDefault="006662B6" w:rsidP="009B38A0">
            <w:pPr>
              <w:jc w:val="both"/>
              <w:rPr>
                <w:rFonts w:eastAsia="SimSun"/>
                <w:sz w:val="20"/>
                <w:szCs w:val="20"/>
              </w:rPr>
            </w:pPr>
            <w:r w:rsidRPr="007B73E6">
              <w:rPr>
                <w:rFonts w:eastAsia="SimSun"/>
                <w:sz w:val="20"/>
                <w:szCs w:val="20"/>
              </w:rPr>
              <w:t>Programme Manager (Service Provider)</w:t>
            </w:r>
          </w:p>
        </w:tc>
        <w:tc>
          <w:tcPr>
            <w:tcW w:w="1535" w:type="dxa"/>
          </w:tcPr>
          <w:p w14:paraId="791537CA" w14:textId="77777777" w:rsidR="006662B6" w:rsidRPr="0027354F" w:rsidRDefault="006662B6" w:rsidP="009B38A0">
            <w:pPr>
              <w:rPr>
                <w:rFonts w:eastAsia="SimSun"/>
                <w:sz w:val="20"/>
                <w:szCs w:val="20"/>
                <w:highlight w:val="yellow"/>
              </w:rPr>
            </w:pPr>
          </w:p>
        </w:tc>
        <w:tc>
          <w:tcPr>
            <w:tcW w:w="1685" w:type="dxa"/>
          </w:tcPr>
          <w:p w14:paraId="3E0A32CC" w14:textId="77777777" w:rsidR="006662B6" w:rsidRPr="0027354F" w:rsidRDefault="006662B6" w:rsidP="009B38A0">
            <w:pPr>
              <w:rPr>
                <w:rFonts w:eastAsia="SimSun"/>
                <w:sz w:val="20"/>
                <w:szCs w:val="20"/>
                <w:highlight w:val="yellow"/>
              </w:rPr>
            </w:pPr>
          </w:p>
        </w:tc>
        <w:tc>
          <w:tcPr>
            <w:tcW w:w="1406" w:type="dxa"/>
          </w:tcPr>
          <w:p w14:paraId="284BA409" w14:textId="77777777" w:rsidR="006662B6" w:rsidRPr="0027354F" w:rsidRDefault="006662B6" w:rsidP="009B38A0">
            <w:pPr>
              <w:rPr>
                <w:rFonts w:eastAsia="SimSun"/>
                <w:sz w:val="20"/>
                <w:szCs w:val="20"/>
                <w:highlight w:val="yellow"/>
              </w:rPr>
            </w:pPr>
          </w:p>
        </w:tc>
        <w:tc>
          <w:tcPr>
            <w:tcW w:w="1187" w:type="dxa"/>
          </w:tcPr>
          <w:p w14:paraId="78E0C4A2" w14:textId="77777777" w:rsidR="006662B6" w:rsidRPr="0027354F" w:rsidRDefault="006662B6" w:rsidP="009B38A0">
            <w:pPr>
              <w:rPr>
                <w:rFonts w:eastAsia="SimSun"/>
                <w:sz w:val="20"/>
                <w:szCs w:val="20"/>
                <w:highlight w:val="yellow"/>
              </w:rPr>
            </w:pPr>
          </w:p>
        </w:tc>
      </w:tr>
      <w:tr w:rsidR="00D874B2" w:rsidRPr="007B73E6" w14:paraId="42145E42" w14:textId="77777777" w:rsidTr="006662B6">
        <w:tc>
          <w:tcPr>
            <w:tcW w:w="2381" w:type="dxa"/>
          </w:tcPr>
          <w:p w14:paraId="74F250ED" w14:textId="6FDB722D" w:rsidR="00D874B2" w:rsidRPr="007B73E6" w:rsidRDefault="00D874B2" w:rsidP="009B38A0">
            <w:pPr>
              <w:jc w:val="both"/>
              <w:rPr>
                <w:rFonts w:eastAsia="SimSun"/>
                <w:sz w:val="20"/>
                <w:szCs w:val="20"/>
              </w:rPr>
            </w:pPr>
            <w:r w:rsidRPr="007B73E6">
              <w:rPr>
                <w:rFonts w:eastAsia="SimSun"/>
                <w:sz w:val="20"/>
                <w:szCs w:val="20"/>
              </w:rPr>
              <w:t>Key Personnel</w:t>
            </w:r>
            <w:r w:rsidR="006662B6" w:rsidRPr="007B73E6">
              <w:rPr>
                <w:rFonts w:eastAsia="SimSun"/>
                <w:sz w:val="20"/>
                <w:szCs w:val="20"/>
              </w:rPr>
              <w:t xml:space="preserve"> (Service Provider)</w:t>
            </w:r>
          </w:p>
        </w:tc>
        <w:tc>
          <w:tcPr>
            <w:tcW w:w="1535" w:type="dxa"/>
          </w:tcPr>
          <w:p w14:paraId="0F177B6D"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c>
          <w:tcPr>
            <w:tcW w:w="1685" w:type="dxa"/>
          </w:tcPr>
          <w:p w14:paraId="12E6CAA9"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c>
          <w:tcPr>
            <w:tcW w:w="1406" w:type="dxa"/>
          </w:tcPr>
          <w:p w14:paraId="3AF96281"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c>
          <w:tcPr>
            <w:tcW w:w="1187" w:type="dxa"/>
          </w:tcPr>
          <w:p w14:paraId="0C44AFAE" w14:textId="77777777" w:rsidR="00D874B2" w:rsidRPr="0027354F" w:rsidRDefault="00D874B2" w:rsidP="009B38A0">
            <w:pPr>
              <w:rPr>
                <w:rFonts w:eastAsia="SimSun"/>
                <w:sz w:val="20"/>
                <w:szCs w:val="20"/>
                <w:highlight w:val="yellow"/>
              </w:rPr>
            </w:pPr>
            <w:r w:rsidRPr="0027354F">
              <w:rPr>
                <w:rFonts w:eastAsia="SimSun"/>
                <w:sz w:val="20"/>
                <w:szCs w:val="20"/>
                <w:highlight w:val="yellow"/>
              </w:rPr>
              <w:t>**</w:t>
            </w:r>
          </w:p>
        </w:tc>
      </w:tr>
    </w:tbl>
    <w:p w14:paraId="78050D26" w14:textId="77777777" w:rsidR="00D874B2" w:rsidRPr="007B73E6" w:rsidRDefault="00D874B2" w:rsidP="00D874B2">
      <w:pPr>
        <w:rPr>
          <w:rFonts w:eastAsia="SimSun"/>
          <w:i/>
          <w:color w:val="000000"/>
          <w:sz w:val="20"/>
          <w:szCs w:val="20"/>
        </w:rPr>
      </w:pPr>
    </w:p>
    <w:p w14:paraId="1A0FEB70" w14:textId="77777777" w:rsidR="00A315B1" w:rsidRPr="007B73E6" w:rsidRDefault="00A315B1" w:rsidP="00F42A0C">
      <w:pPr>
        <w:pStyle w:val="FWBL1"/>
        <w:numPr>
          <w:ilvl w:val="0"/>
          <w:numId w:val="4"/>
        </w:numPr>
        <w:rPr>
          <w:rFonts w:eastAsia="SimSun"/>
          <w:sz w:val="20"/>
        </w:rPr>
      </w:pPr>
      <w:bookmarkStart w:id="113" w:name="_9kMML5YVtAHB68As"/>
      <w:bookmarkStart w:id="114" w:name="_9kMNM5YVtAHB68As"/>
      <w:bookmarkEnd w:id="112"/>
      <w:bookmarkEnd w:id="113"/>
      <w:bookmarkEnd w:id="114"/>
      <w:r w:rsidRPr="007B73E6">
        <w:rPr>
          <w:rFonts w:eastAsia="SimSun"/>
          <w:sz w:val="20"/>
        </w:rPr>
        <w:lastRenderedPageBreak/>
        <w:t>Service Levels</w:t>
      </w:r>
    </w:p>
    <w:p w14:paraId="6FC7F28A" w14:textId="2642F113" w:rsidR="00A315B1" w:rsidRPr="007B73E6" w:rsidRDefault="00A315B1" w:rsidP="00A315B1">
      <w:pPr>
        <w:spacing w:after="160" w:line="259" w:lineRule="auto"/>
        <w:jc w:val="both"/>
        <w:rPr>
          <w:rFonts w:eastAsia="SimSun"/>
          <w:sz w:val="20"/>
          <w:szCs w:val="20"/>
        </w:rPr>
      </w:pPr>
      <w:r w:rsidRPr="007B73E6">
        <w:rPr>
          <w:rFonts w:eastAsia="SimSun"/>
          <w:sz w:val="20"/>
          <w:szCs w:val="20"/>
        </w:rPr>
        <w:t>In addition to the Service Levels set out in Schedule 1 (</w:t>
      </w:r>
      <w:r w:rsidRPr="001A6340">
        <w:rPr>
          <w:rFonts w:eastAsia="SimSun"/>
          <w:i/>
          <w:iCs/>
          <w:sz w:val="20"/>
          <w:szCs w:val="20"/>
        </w:rPr>
        <w:t>Available Services</w:t>
      </w:r>
      <w:r w:rsidRPr="007B73E6">
        <w:rPr>
          <w:rFonts w:eastAsia="SimSun"/>
          <w:sz w:val="20"/>
          <w:szCs w:val="20"/>
        </w:rPr>
        <w:t>)</w:t>
      </w:r>
      <w:r>
        <w:rPr>
          <w:rFonts w:eastAsia="SimSun"/>
          <w:sz w:val="20"/>
          <w:szCs w:val="20"/>
        </w:rPr>
        <w:t xml:space="preserve"> of the Agreement</w:t>
      </w:r>
      <w:r w:rsidRPr="007B73E6">
        <w:rPr>
          <w:rFonts w:eastAsia="SimSun"/>
          <w:sz w:val="20"/>
          <w:szCs w:val="20"/>
        </w:rPr>
        <w:t xml:space="preserve">, the following Service Levels apply to this Statement of Work: </w:t>
      </w:r>
      <w:r w:rsidRPr="0034120C">
        <w:rPr>
          <w:rFonts w:eastAsia="SimSun"/>
          <w:color w:val="FF0000"/>
          <w:sz w:val="20"/>
          <w:szCs w:val="20"/>
        </w:rPr>
        <w:t>[Insert any Service Levels applicable to this Programme</w:t>
      </w:r>
      <w:r w:rsidR="008A52D9">
        <w:rPr>
          <w:rFonts w:eastAsia="SimSun"/>
          <w:color w:val="FF0000"/>
          <w:sz w:val="20"/>
          <w:szCs w:val="20"/>
        </w:rPr>
        <w:t xml:space="preserve"> OR delete this section if none apply</w:t>
      </w:r>
      <w:r w:rsidRPr="0034120C">
        <w:rPr>
          <w:rFonts w:eastAsia="SimSun"/>
          <w:color w:val="FF0000"/>
          <w:sz w:val="20"/>
          <w:szCs w:val="20"/>
        </w:rPr>
        <w:t>]</w:t>
      </w:r>
    </w:p>
    <w:tbl>
      <w:tblPr>
        <w:tblStyle w:val="TableGrid"/>
        <w:tblW w:w="5310" w:type="pct"/>
        <w:tblInd w:w="108" w:type="dxa"/>
        <w:tblLook w:val="04A0" w:firstRow="1" w:lastRow="0" w:firstColumn="1" w:lastColumn="0" w:noHBand="0" w:noVBand="1"/>
      </w:tblPr>
      <w:tblGrid>
        <w:gridCol w:w="2639"/>
        <w:gridCol w:w="2911"/>
        <w:gridCol w:w="3270"/>
      </w:tblGrid>
      <w:tr w:rsidR="00A315B1" w:rsidRPr="007B73E6" w14:paraId="267F70E6" w14:textId="77777777" w:rsidTr="00AA1CC5">
        <w:trPr>
          <w:trHeight w:val="1162"/>
        </w:trPr>
        <w:tc>
          <w:tcPr>
            <w:tcW w:w="1496" w:type="pct"/>
            <w:shd w:val="clear" w:color="auto" w:fill="BFBFBF" w:themeFill="background1" w:themeFillShade="BF"/>
          </w:tcPr>
          <w:p w14:paraId="64B08394" w14:textId="77777777" w:rsidR="00A315B1" w:rsidRPr="001A6340" w:rsidRDefault="00A315B1" w:rsidP="00AA1CC5">
            <w:pPr>
              <w:rPr>
                <w:sz w:val="20"/>
                <w:szCs w:val="20"/>
              </w:rPr>
            </w:pPr>
            <w:r w:rsidRPr="001A6340">
              <w:rPr>
                <w:sz w:val="20"/>
                <w:szCs w:val="20"/>
              </w:rPr>
              <w:t xml:space="preserve">Service </w:t>
            </w:r>
          </w:p>
        </w:tc>
        <w:tc>
          <w:tcPr>
            <w:tcW w:w="1650" w:type="pct"/>
            <w:shd w:val="clear" w:color="auto" w:fill="BFBFBF" w:themeFill="background1" w:themeFillShade="BF"/>
          </w:tcPr>
          <w:p w14:paraId="62B4B0E3" w14:textId="77777777" w:rsidR="00A315B1" w:rsidRPr="001A6340" w:rsidRDefault="00A315B1" w:rsidP="00AA1CC5">
            <w:pPr>
              <w:rPr>
                <w:sz w:val="20"/>
                <w:szCs w:val="20"/>
              </w:rPr>
            </w:pPr>
            <w:r w:rsidRPr="001A6340">
              <w:rPr>
                <w:rFonts w:cs="Courier New"/>
                <w:sz w:val="20"/>
                <w:szCs w:val="20"/>
              </w:rPr>
              <w:t xml:space="preserve">Service level </w:t>
            </w:r>
          </w:p>
        </w:tc>
        <w:tc>
          <w:tcPr>
            <w:tcW w:w="1854" w:type="pct"/>
            <w:shd w:val="clear" w:color="auto" w:fill="BFBFBF" w:themeFill="background1" w:themeFillShade="BF"/>
          </w:tcPr>
          <w:p w14:paraId="48F2D26D" w14:textId="77777777" w:rsidR="00A315B1" w:rsidRPr="001A6340" w:rsidRDefault="00A315B1" w:rsidP="00AA1CC5">
            <w:pPr>
              <w:rPr>
                <w:sz w:val="20"/>
                <w:szCs w:val="20"/>
              </w:rPr>
            </w:pPr>
            <w:r w:rsidRPr="001A6340">
              <w:rPr>
                <w:rFonts w:cs="Courier New"/>
                <w:sz w:val="20"/>
                <w:szCs w:val="20"/>
              </w:rPr>
              <w:t xml:space="preserve">Reporting by Service Provider </w:t>
            </w:r>
          </w:p>
        </w:tc>
      </w:tr>
      <w:tr w:rsidR="00A315B1" w:rsidRPr="007B73E6" w14:paraId="4AA2B213" w14:textId="77777777" w:rsidTr="00AA1CC5">
        <w:trPr>
          <w:trHeight w:val="494"/>
        </w:trPr>
        <w:tc>
          <w:tcPr>
            <w:tcW w:w="1496" w:type="pct"/>
          </w:tcPr>
          <w:p w14:paraId="021ADE1B" w14:textId="77777777" w:rsidR="00A315B1" w:rsidRPr="001A6340" w:rsidRDefault="00A315B1" w:rsidP="00AA1CC5">
            <w:pPr>
              <w:rPr>
                <w:sz w:val="20"/>
                <w:szCs w:val="20"/>
              </w:rPr>
            </w:pPr>
          </w:p>
        </w:tc>
        <w:tc>
          <w:tcPr>
            <w:tcW w:w="1650" w:type="pct"/>
          </w:tcPr>
          <w:p w14:paraId="5BC76E46" w14:textId="77777777" w:rsidR="00A315B1" w:rsidRPr="001A6340" w:rsidRDefault="00A315B1" w:rsidP="00AA1CC5">
            <w:pPr>
              <w:rPr>
                <w:sz w:val="20"/>
                <w:szCs w:val="20"/>
              </w:rPr>
            </w:pPr>
          </w:p>
        </w:tc>
        <w:tc>
          <w:tcPr>
            <w:tcW w:w="1854" w:type="pct"/>
          </w:tcPr>
          <w:p w14:paraId="0CDE63AE" w14:textId="77777777" w:rsidR="00A315B1" w:rsidRPr="001A6340" w:rsidRDefault="00A315B1" w:rsidP="00AA1CC5">
            <w:pPr>
              <w:rPr>
                <w:sz w:val="20"/>
                <w:szCs w:val="20"/>
              </w:rPr>
            </w:pPr>
          </w:p>
        </w:tc>
      </w:tr>
      <w:tr w:rsidR="00A315B1" w:rsidRPr="007B73E6" w14:paraId="14209532" w14:textId="77777777" w:rsidTr="00AA1CC5">
        <w:trPr>
          <w:trHeight w:val="509"/>
        </w:trPr>
        <w:tc>
          <w:tcPr>
            <w:tcW w:w="1496" w:type="pct"/>
          </w:tcPr>
          <w:p w14:paraId="5E964EA7" w14:textId="77777777" w:rsidR="00A315B1" w:rsidRPr="001A6340" w:rsidRDefault="00A315B1" w:rsidP="00AA1CC5">
            <w:pPr>
              <w:rPr>
                <w:sz w:val="20"/>
                <w:szCs w:val="20"/>
              </w:rPr>
            </w:pPr>
          </w:p>
        </w:tc>
        <w:tc>
          <w:tcPr>
            <w:tcW w:w="1650" w:type="pct"/>
          </w:tcPr>
          <w:p w14:paraId="47544F02" w14:textId="77777777" w:rsidR="00A315B1" w:rsidRPr="001A6340" w:rsidRDefault="00A315B1" w:rsidP="00AA1CC5">
            <w:pPr>
              <w:rPr>
                <w:sz w:val="20"/>
                <w:szCs w:val="20"/>
              </w:rPr>
            </w:pPr>
          </w:p>
        </w:tc>
        <w:tc>
          <w:tcPr>
            <w:tcW w:w="1854" w:type="pct"/>
          </w:tcPr>
          <w:p w14:paraId="0867E09D" w14:textId="77777777" w:rsidR="00A315B1" w:rsidRPr="001A6340" w:rsidRDefault="00A315B1" w:rsidP="00AA1CC5">
            <w:pPr>
              <w:rPr>
                <w:sz w:val="20"/>
                <w:szCs w:val="20"/>
              </w:rPr>
            </w:pPr>
          </w:p>
        </w:tc>
      </w:tr>
    </w:tbl>
    <w:p w14:paraId="7455482E" w14:textId="7435E99A" w:rsidR="00265FF0" w:rsidRPr="008A52D9" w:rsidRDefault="00265FF0" w:rsidP="00F42A0C">
      <w:pPr>
        <w:pStyle w:val="FWBL1"/>
        <w:numPr>
          <w:ilvl w:val="0"/>
          <w:numId w:val="4"/>
        </w:numPr>
        <w:rPr>
          <w:rFonts w:eastAsia="SimSun"/>
          <w:color w:val="FF0000"/>
          <w:sz w:val="20"/>
        </w:rPr>
      </w:pPr>
      <w:r w:rsidRPr="007B73E6">
        <w:rPr>
          <w:rFonts w:eastAsia="SimSun"/>
          <w:color w:val="000000"/>
          <w:sz w:val="20"/>
        </w:rPr>
        <w:t xml:space="preserve">Travel </w:t>
      </w:r>
      <w:r w:rsidR="008A52D9" w:rsidRPr="008A52D9">
        <w:rPr>
          <w:rFonts w:eastAsia="SimSun"/>
          <w:color w:val="FF0000"/>
          <w:sz w:val="20"/>
        </w:rPr>
        <w:t>[Delete if not applicable]</w:t>
      </w:r>
    </w:p>
    <w:p w14:paraId="06BF038D" w14:textId="2C04BCE7" w:rsidR="00265FF0" w:rsidRPr="007B73E6" w:rsidRDefault="00265FF0" w:rsidP="00265FF0">
      <w:pPr>
        <w:spacing w:after="160" w:line="259" w:lineRule="auto"/>
        <w:jc w:val="both"/>
        <w:rPr>
          <w:rFonts w:eastAsia="SimSun"/>
          <w:sz w:val="20"/>
          <w:szCs w:val="20"/>
        </w:rPr>
      </w:pPr>
      <w:r w:rsidRPr="007B73E6">
        <w:rPr>
          <w:rFonts w:eastAsia="SimSun"/>
          <w:sz w:val="20"/>
          <w:szCs w:val="20"/>
        </w:rPr>
        <w:t xml:space="preserve">If the ordered Services require the Service Provider to send an employee or a sub-contractor to the </w:t>
      </w:r>
      <w:r w:rsidR="00433224" w:rsidRPr="007B73E6">
        <w:rPr>
          <w:rFonts w:eastAsia="SimSun"/>
          <w:sz w:val="20"/>
          <w:szCs w:val="20"/>
        </w:rPr>
        <w:t>Programme</w:t>
      </w:r>
      <w:r w:rsidR="006C4003" w:rsidRPr="007B73E6">
        <w:rPr>
          <w:rFonts w:eastAsia="SimSun"/>
          <w:sz w:val="20"/>
          <w:szCs w:val="20"/>
        </w:rPr>
        <w:t>’</w:t>
      </w:r>
      <w:r w:rsidRPr="007B73E6">
        <w:rPr>
          <w:rFonts w:eastAsia="SimSun"/>
          <w:sz w:val="20"/>
          <w:szCs w:val="20"/>
        </w:rPr>
        <w:t xml:space="preserve">s area of operation to perform Services (including deliver in-country training) (a </w:t>
      </w:r>
      <w:r w:rsidR="006C4003" w:rsidRPr="007B73E6">
        <w:rPr>
          <w:rFonts w:eastAsia="SimSun"/>
          <w:sz w:val="20"/>
          <w:szCs w:val="20"/>
        </w:rPr>
        <w:t>“</w:t>
      </w:r>
      <w:r w:rsidRPr="007B73E6">
        <w:rPr>
          <w:rFonts w:eastAsia="SimSun"/>
          <w:b/>
          <w:sz w:val="20"/>
          <w:szCs w:val="20"/>
        </w:rPr>
        <w:t>Traveller</w:t>
      </w:r>
      <w:r w:rsidR="006C4003" w:rsidRPr="007B73E6">
        <w:rPr>
          <w:rFonts w:eastAsia="SimSun"/>
          <w:sz w:val="20"/>
          <w:szCs w:val="20"/>
        </w:rPr>
        <w:t>”</w:t>
      </w:r>
      <w:r w:rsidRPr="007B73E6">
        <w:rPr>
          <w:rFonts w:eastAsia="SimSun"/>
          <w:sz w:val="20"/>
          <w:szCs w:val="20"/>
        </w:rPr>
        <w:t xml:space="preserve">, and for those who are neither residents nor nationals of the </w:t>
      </w:r>
      <w:r w:rsidR="00433224" w:rsidRPr="007B73E6">
        <w:rPr>
          <w:rFonts w:eastAsia="SimSun"/>
          <w:sz w:val="20"/>
          <w:szCs w:val="20"/>
        </w:rPr>
        <w:t>Programme</w:t>
      </w:r>
      <w:r w:rsidR="006C4003" w:rsidRPr="007B73E6">
        <w:rPr>
          <w:rFonts w:eastAsia="SimSun"/>
          <w:sz w:val="20"/>
          <w:szCs w:val="20"/>
        </w:rPr>
        <w:t>’</w:t>
      </w:r>
      <w:r w:rsidRPr="007B73E6">
        <w:rPr>
          <w:rFonts w:eastAsia="SimSun"/>
          <w:sz w:val="20"/>
          <w:szCs w:val="20"/>
        </w:rPr>
        <w:t xml:space="preserve">s country of operation, </w:t>
      </w:r>
      <w:r w:rsidR="006C4003" w:rsidRPr="007B73E6">
        <w:rPr>
          <w:rFonts w:eastAsia="SimSun"/>
          <w:sz w:val="20"/>
          <w:szCs w:val="20"/>
        </w:rPr>
        <w:t>“</w:t>
      </w:r>
      <w:r w:rsidRPr="007B73E6">
        <w:rPr>
          <w:rFonts w:eastAsia="SimSun"/>
          <w:b/>
          <w:sz w:val="20"/>
          <w:szCs w:val="20"/>
        </w:rPr>
        <w:t>International Traveller</w:t>
      </w:r>
      <w:r w:rsidR="006C4003" w:rsidRPr="007B73E6">
        <w:rPr>
          <w:rFonts w:eastAsia="SimSun"/>
          <w:sz w:val="20"/>
          <w:szCs w:val="20"/>
        </w:rPr>
        <w:t>”</w:t>
      </w:r>
      <w:r w:rsidRPr="007B73E6">
        <w:rPr>
          <w:rFonts w:eastAsia="SimSun"/>
          <w:sz w:val="20"/>
          <w:szCs w:val="20"/>
        </w:rPr>
        <w:t xml:space="preserve">): </w:t>
      </w:r>
    </w:p>
    <w:p w14:paraId="68F7EEFE" w14:textId="571569AE" w:rsidR="00265FF0" w:rsidRPr="007B73E6" w:rsidRDefault="00265FF0" w:rsidP="00F42A0C">
      <w:pPr>
        <w:pStyle w:val="FWBL31"/>
        <w:numPr>
          <w:ilvl w:val="2"/>
          <w:numId w:val="4"/>
        </w:numPr>
        <w:rPr>
          <w:rFonts w:eastAsia="SimSun"/>
          <w:sz w:val="20"/>
        </w:rPr>
      </w:pPr>
      <w:r w:rsidRPr="007B73E6">
        <w:rPr>
          <w:rFonts w:eastAsia="SimSun"/>
          <w:sz w:val="20"/>
        </w:rPr>
        <w:t>Each Traveller must comply with SCI</w:t>
      </w:r>
      <w:r w:rsidR="006C4003" w:rsidRPr="007B73E6">
        <w:rPr>
          <w:rFonts w:eastAsia="SimSun"/>
          <w:sz w:val="20"/>
        </w:rPr>
        <w:t>’</w:t>
      </w:r>
      <w:r w:rsidRPr="007B73E6">
        <w:rPr>
          <w:rFonts w:eastAsia="SimSun"/>
          <w:sz w:val="20"/>
        </w:rPr>
        <w:t>s security management standards and policies, including undertake any training which SCI deems necessary. In addition, an International Traveller must comply with SCI</w:t>
      </w:r>
      <w:r w:rsidR="006C4003" w:rsidRPr="007B73E6">
        <w:rPr>
          <w:rFonts w:eastAsia="SimSun"/>
          <w:sz w:val="20"/>
        </w:rPr>
        <w:t>’</w:t>
      </w:r>
      <w:r w:rsidRPr="007B73E6">
        <w:rPr>
          <w:rFonts w:eastAsia="SimSun"/>
          <w:sz w:val="20"/>
        </w:rPr>
        <w:t>s international travel procedure. Copies will be provided on request. A failure to adhere to SCI</w:t>
      </w:r>
      <w:r w:rsidR="006C4003" w:rsidRPr="007B73E6">
        <w:rPr>
          <w:rFonts w:eastAsia="SimSun"/>
          <w:sz w:val="20"/>
        </w:rPr>
        <w:t>’</w:t>
      </w:r>
      <w:r w:rsidRPr="007B73E6">
        <w:rPr>
          <w:rFonts w:eastAsia="SimSun"/>
          <w:sz w:val="20"/>
        </w:rPr>
        <w:t>s standards, policies and procedures will be grounds for cancelling the trip at the Service Provider</w:t>
      </w:r>
      <w:r w:rsidR="006C4003" w:rsidRPr="007B73E6">
        <w:rPr>
          <w:rFonts w:eastAsia="SimSun"/>
          <w:sz w:val="20"/>
        </w:rPr>
        <w:t>’</w:t>
      </w:r>
      <w:r w:rsidRPr="007B73E6">
        <w:rPr>
          <w:rFonts w:eastAsia="SimSun"/>
          <w:sz w:val="20"/>
        </w:rPr>
        <w:t>s own expense. This right is without prejudice to other remedies and rights available to SCI under the Agreement</w:t>
      </w:r>
      <w:r w:rsidR="001F1DFA" w:rsidRPr="007B73E6">
        <w:rPr>
          <w:rFonts w:eastAsia="SimSun"/>
          <w:sz w:val="20"/>
        </w:rPr>
        <w:t>;</w:t>
      </w:r>
      <w:r w:rsidRPr="007B73E6">
        <w:rPr>
          <w:rFonts w:eastAsia="SimSun"/>
          <w:sz w:val="20"/>
        </w:rPr>
        <w:t xml:space="preserve"> </w:t>
      </w:r>
    </w:p>
    <w:p w14:paraId="0A987E03" w14:textId="044758A8" w:rsidR="00265FF0" w:rsidRPr="007B73E6" w:rsidRDefault="00265FF0" w:rsidP="00F42A0C">
      <w:pPr>
        <w:pStyle w:val="FWBL31"/>
        <w:numPr>
          <w:ilvl w:val="2"/>
          <w:numId w:val="4"/>
        </w:numPr>
        <w:rPr>
          <w:rFonts w:eastAsia="SimSun"/>
          <w:sz w:val="20"/>
        </w:rPr>
      </w:pPr>
      <w:r w:rsidRPr="007B73E6">
        <w:rPr>
          <w:rFonts w:eastAsia="SimSun"/>
          <w:sz w:val="20"/>
        </w:rPr>
        <w:t>SCI shall use reasonable efforts to offer to the Traveller appropriate levels of protection and physical security measures which Save the Children affords its visitors and staff. Each Traveller shall be included in all security arrangements, in a manner consistent with SCI</w:t>
      </w:r>
      <w:r w:rsidR="006C4003" w:rsidRPr="007B73E6">
        <w:rPr>
          <w:rFonts w:eastAsia="SimSun"/>
          <w:sz w:val="20"/>
        </w:rPr>
        <w:t>’</w:t>
      </w:r>
      <w:r w:rsidRPr="007B73E6">
        <w:rPr>
          <w:rFonts w:eastAsia="SimSun"/>
          <w:sz w:val="20"/>
        </w:rPr>
        <w:t>s global safety and security policy and standards</w:t>
      </w:r>
      <w:r w:rsidR="001F1DFA" w:rsidRPr="007B73E6">
        <w:rPr>
          <w:rFonts w:eastAsia="SimSun"/>
          <w:sz w:val="20"/>
        </w:rPr>
        <w:t>; and</w:t>
      </w:r>
    </w:p>
    <w:p w14:paraId="1726F69C" w14:textId="77777777" w:rsidR="00265FF0" w:rsidRPr="007B73E6" w:rsidRDefault="00265FF0" w:rsidP="00F42A0C">
      <w:pPr>
        <w:pStyle w:val="FWBL31"/>
        <w:numPr>
          <w:ilvl w:val="2"/>
          <w:numId w:val="4"/>
        </w:numPr>
        <w:rPr>
          <w:rFonts w:eastAsia="SimSun"/>
          <w:sz w:val="20"/>
        </w:rPr>
      </w:pPr>
      <w:r w:rsidRPr="007B73E6">
        <w:rPr>
          <w:rFonts w:eastAsia="SimSun"/>
          <w:sz w:val="20"/>
        </w:rPr>
        <w:t xml:space="preserve">The Service Provider will take out and maintain (or ensure any subcontractor takes out and maintains): </w:t>
      </w:r>
    </w:p>
    <w:p w14:paraId="4CCF7704" w14:textId="1CD92A25" w:rsidR="00265FF0" w:rsidRPr="007B73E6" w:rsidRDefault="00265FF0" w:rsidP="00F42A0C">
      <w:pPr>
        <w:pStyle w:val="FWBL4"/>
        <w:numPr>
          <w:ilvl w:val="3"/>
          <w:numId w:val="4"/>
        </w:numPr>
        <w:rPr>
          <w:rFonts w:eastAsia="SimSun"/>
          <w:sz w:val="20"/>
        </w:rPr>
      </w:pPr>
      <w:r w:rsidRPr="007B73E6">
        <w:rPr>
          <w:rFonts w:eastAsia="SimSun"/>
          <w:sz w:val="20"/>
        </w:rPr>
        <w:t>adequate travel and workplace insurance policies</w:t>
      </w:r>
      <w:r w:rsidR="0027354F">
        <w:rPr>
          <w:rFonts w:eastAsia="SimSun"/>
          <w:sz w:val="20"/>
        </w:rPr>
        <w:t>; and</w:t>
      </w:r>
    </w:p>
    <w:p w14:paraId="40BD614B" w14:textId="78188AF4" w:rsidR="009C2DA6" w:rsidRPr="007B73E6" w:rsidRDefault="00265FF0" w:rsidP="00F42A0C">
      <w:pPr>
        <w:pStyle w:val="FWBL4"/>
        <w:numPr>
          <w:ilvl w:val="3"/>
          <w:numId w:val="4"/>
        </w:numPr>
        <w:rPr>
          <w:rFonts w:eastAsia="SimSun"/>
          <w:sz w:val="20"/>
        </w:rPr>
      </w:pPr>
      <w:r w:rsidRPr="007B73E6">
        <w:rPr>
          <w:rFonts w:eastAsia="SimSun"/>
          <w:sz w:val="20"/>
        </w:rPr>
        <w:t>adequate insurance to cover loss, injury and/or damage caused by or to a Traveller involved in carrying out the Services</w:t>
      </w:r>
      <w:r w:rsidR="009C2DA6" w:rsidRPr="007B73E6">
        <w:rPr>
          <w:rFonts w:eastAsia="SimSun"/>
          <w:sz w:val="20"/>
        </w:rPr>
        <w:t>.</w:t>
      </w:r>
    </w:p>
    <w:tbl>
      <w:tblPr>
        <w:tblStyle w:val="TableGrid1"/>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681"/>
        <w:gridCol w:w="992"/>
        <w:gridCol w:w="3629"/>
      </w:tblGrid>
      <w:tr w:rsidR="00265FF0" w:rsidRPr="007B73E6" w14:paraId="5B153D56" w14:textId="77777777" w:rsidTr="00FF527C">
        <w:tc>
          <w:tcPr>
            <w:tcW w:w="3681" w:type="dxa"/>
          </w:tcPr>
          <w:p w14:paraId="4E9CE7CD" w14:textId="16E24ED4" w:rsidR="00265FF0" w:rsidRPr="007B73E6" w:rsidRDefault="00265FF0" w:rsidP="006D6B41">
            <w:pPr>
              <w:spacing w:after="160" w:line="259" w:lineRule="auto"/>
              <w:rPr>
                <w:rFonts w:eastAsia="SimSun"/>
                <w:b/>
                <w:sz w:val="20"/>
                <w:szCs w:val="20"/>
              </w:rPr>
            </w:pPr>
            <w:r w:rsidRPr="007B73E6">
              <w:rPr>
                <w:rFonts w:eastAsia="SimSun"/>
                <w:b/>
                <w:sz w:val="20"/>
                <w:szCs w:val="20"/>
              </w:rPr>
              <w:t xml:space="preserve">Signed on behalf of </w:t>
            </w:r>
            <w:r w:rsidR="00E2275E" w:rsidRPr="007B73E6">
              <w:rPr>
                <w:rFonts w:eastAsia="SimSun"/>
                <w:b/>
                <w:sz w:val="20"/>
                <w:szCs w:val="20"/>
              </w:rPr>
              <w:t>{</w:t>
            </w:r>
            <w:r w:rsidR="00E2275E" w:rsidRPr="0027354F">
              <w:rPr>
                <w:rFonts w:eastAsia="SimSun"/>
                <w:b/>
                <w:sz w:val="20"/>
                <w:szCs w:val="20"/>
                <w:highlight w:val="yellow"/>
              </w:rPr>
              <w:t xml:space="preserve">insert </w:t>
            </w:r>
            <w:r w:rsidR="00572210" w:rsidRPr="0027354F">
              <w:rPr>
                <w:rFonts w:eastAsia="SimSun"/>
                <w:b/>
                <w:sz w:val="20"/>
                <w:szCs w:val="20"/>
                <w:highlight w:val="yellow"/>
              </w:rPr>
              <w:t xml:space="preserve">Service Provider </w:t>
            </w:r>
            <w:r w:rsidR="00E2275E" w:rsidRPr="0027354F">
              <w:rPr>
                <w:rFonts w:eastAsia="SimSun"/>
                <w:b/>
                <w:sz w:val="20"/>
                <w:szCs w:val="20"/>
                <w:highlight w:val="yellow"/>
              </w:rPr>
              <w:t>name</w:t>
            </w:r>
            <w:r w:rsidR="00E2275E" w:rsidRPr="007B73E6">
              <w:rPr>
                <w:rFonts w:eastAsia="SimSun"/>
                <w:b/>
                <w:sz w:val="20"/>
                <w:szCs w:val="20"/>
              </w:rPr>
              <w:t>}</w:t>
            </w:r>
            <w:r w:rsidRPr="007B73E6">
              <w:rPr>
                <w:rFonts w:eastAsia="SimSun"/>
                <w:b/>
                <w:sz w:val="20"/>
                <w:szCs w:val="20"/>
              </w:rPr>
              <w:t xml:space="preserve"> </w:t>
            </w:r>
          </w:p>
        </w:tc>
        <w:tc>
          <w:tcPr>
            <w:tcW w:w="992" w:type="dxa"/>
          </w:tcPr>
          <w:p w14:paraId="74757FB5" w14:textId="77777777" w:rsidR="00265FF0" w:rsidRPr="007B73E6" w:rsidRDefault="00265FF0" w:rsidP="00265FF0">
            <w:pPr>
              <w:spacing w:after="160" w:line="259" w:lineRule="auto"/>
              <w:rPr>
                <w:rFonts w:eastAsia="SimSun"/>
                <w:b/>
                <w:sz w:val="20"/>
                <w:szCs w:val="20"/>
              </w:rPr>
            </w:pPr>
          </w:p>
        </w:tc>
        <w:tc>
          <w:tcPr>
            <w:tcW w:w="3629" w:type="dxa"/>
          </w:tcPr>
          <w:p w14:paraId="5AB13398" w14:textId="3F3721D6" w:rsidR="00265FF0" w:rsidRPr="007B73E6" w:rsidRDefault="00265FF0" w:rsidP="00265FF0">
            <w:pPr>
              <w:spacing w:after="160" w:line="259" w:lineRule="auto"/>
              <w:rPr>
                <w:rFonts w:eastAsia="SimSun"/>
                <w:b/>
                <w:sz w:val="20"/>
                <w:szCs w:val="20"/>
              </w:rPr>
            </w:pPr>
            <w:r w:rsidRPr="007B73E6">
              <w:rPr>
                <w:rFonts w:eastAsia="SimSun"/>
                <w:b/>
                <w:sz w:val="20"/>
                <w:szCs w:val="20"/>
              </w:rPr>
              <w:t xml:space="preserve">Signed on behalf of Save the Children International, </w:t>
            </w:r>
            <w:r w:rsidR="00F06C19" w:rsidRPr="007B73E6">
              <w:rPr>
                <w:rFonts w:eastAsia="SimSun"/>
                <w:b/>
                <w:sz w:val="20"/>
                <w:szCs w:val="20"/>
              </w:rPr>
              <w:t>{</w:t>
            </w:r>
            <w:r w:rsidRPr="0027354F">
              <w:rPr>
                <w:rFonts w:eastAsia="SimSun"/>
                <w:b/>
                <w:sz w:val="20"/>
                <w:szCs w:val="20"/>
                <w:highlight w:val="yellow"/>
              </w:rPr>
              <w:t>insert country</w:t>
            </w:r>
            <w:r w:rsidR="00F06C19" w:rsidRPr="007B73E6">
              <w:rPr>
                <w:rFonts w:eastAsia="SimSun"/>
                <w:b/>
                <w:sz w:val="20"/>
                <w:szCs w:val="20"/>
              </w:rPr>
              <w:t>}</w:t>
            </w:r>
            <w:r w:rsidRPr="007B73E6">
              <w:rPr>
                <w:rFonts w:eastAsia="SimSun"/>
                <w:b/>
                <w:sz w:val="20"/>
                <w:szCs w:val="20"/>
              </w:rPr>
              <w:t xml:space="preserve"> Country Office </w:t>
            </w:r>
          </w:p>
        </w:tc>
      </w:tr>
      <w:tr w:rsidR="00265FF0" w:rsidRPr="007B73E6" w14:paraId="10404D94" w14:textId="77777777" w:rsidTr="00FF527C">
        <w:tc>
          <w:tcPr>
            <w:tcW w:w="3681" w:type="dxa"/>
            <w:tcBorders>
              <w:bottom w:val="single" w:sz="4" w:space="0" w:color="auto"/>
            </w:tcBorders>
          </w:tcPr>
          <w:p w14:paraId="58DEF464" w14:textId="77777777" w:rsidR="00265FF0" w:rsidRPr="007B73E6" w:rsidRDefault="00265FF0" w:rsidP="006C4003">
            <w:pPr>
              <w:spacing w:after="160" w:line="259" w:lineRule="auto"/>
              <w:rPr>
                <w:rFonts w:eastAsia="SimSun"/>
                <w:sz w:val="20"/>
                <w:szCs w:val="20"/>
              </w:rPr>
            </w:pPr>
          </w:p>
        </w:tc>
        <w:tc>
          <w:tcPr>
            <w:tcW w:w="992" w:type="dxa"/>
          </w:tcPr>
          <w:p w14:paraId="7C528C99" w14:textId="77777777" w:rsidR="00265FF0" w:rsidRPr="007B73E6" w:rsidRDefault="00265FF0" w:rsidP="006C4003">
            <w:pPr>
              <w:spacing w:after="160" w:line="259" w:lineRule="auto"/>
              <w:rPr>
                <w:rFonts w:eastAsia="SimSun"/>
                <w:sz w:val="20"/>
                <w:szCs w:val="20"/>
              </w:rPr>
            </w:pPr>
          </w:p>
        </w:tc>
        <w:tc>
          <w:tcPr>
            <w:tcW w:w="3629" w:type="dxa"/>
            <w:tcBorders>
              <w:bottom w:val="single" w:sz="4" w:space="0" w:color="auto"/>
            </w:tcBorders>
          </w:tcPr>
          <w:p w14:paraId="14014853" w14:textId="77777777" w:rsidR="00265FF0" w:rsidRPr="007B73E6" w:rsidRDefault="00265FF0" w:rsidP="006C4003">
            <w:pPr>
              <w:spacing w:after="160" w:line="259" w:lineRule="auto"/>
              <w:rPr>
                <w:rFonts w:eastAsia="SimSun"/>
                <w:sz w:val="20"/>
                <w:szCs w:val="20"/>
              </w:rPr>
            </w:pPr>
          </w:p>
        </w:tc>
      </w:tr>
      <w:tr w:rsidR="00265FF0" w:rsidRPr="007B73E6" w14:paraId="4C35B3BC" w14:textId="77777777" w:rsidTr="00FF527C">
        <w:tc>
          <w:tcPr>
            <w:tcW w:w="3681" w:type="dxa"/>
            <w:tcBorders>
              <w:top w:val="single" w:sz="4" w:space="0" w:color="auto"/>
            </w:tcBorders>
          </w:tcPr>
          <w:p w14:paraId="0DECEDCD" w14:textId="77777777" w:rsidR="00265FF0" w:rsidRPr="007B73E6" w:rsidRDefault="00265FF0" w:rsidP="00265FF0">
            <w:pPr>
              <w:spacing w:after="160" w:line="259" w:lineRule="auto"/>
              <w:rPr>
                <w:rFonts w:eastAsia="SimSun"/>
                <w:sz w:val="20"/>
                <w:szCs w:val="20"/>
              </w:rPr>
            </w:pPr>
            <w:r w:rsidRPr="007B73E6">
              <w:rPr>
                <w:rFonts w:eastAsia="SimSun"/>
                <w:sz w:val="20"/>
                <w:szCs w:val="20"/>
              </w:rPr>
              <w:t>Title:</w:t>
            </w:r>
          </w:p>
        </w:tc>
        <w:tc>
          <w:tcPr>
            <w:tcW w:w="992" w:type="dxa"/>
          </w:tcPr>
          <w:p w14:paraId="556B8C71" w14:textId="77777777" w:rsidR="00265FF0" w:rsidRPr="007B73E6" w:rsidRDefault="00265FF0" w:rsidP="00265FF0">
            <w:pPr>
              <w:spacing w:after="160" w:line="259" w:lineRule="auto"/>
              <w:rPr>
                <w:rFonts w:eastAsia="SimSun"/>
                <w:sz w:val="20"/>
                <w:szCs w:val="20"/>
              </w:rPr>
            </w:pPr>
          </w:p>
        </w:tc>
        <w:tc>
          <w:tcPr>
            <w:tcW w:w="3629" w:type="dxa"/>
            <w:tcBorders>
              <w:top w:val="single" w:sz="4" w:space="0" w:color="auto"/>
            </w:tcBorders>
          </w:tcPr>
          <w:p w14:paraId="19F7A305" w14:textId="77777777" w:rsidR="00265FF0" w:rsidRPr="007B73E6" w:rsidRDefault="00265FF0" w:rsidP="00265FF0">
            <w:pPr>
              <w:spacing w:after="160" w:line="259" w:lineRule="auto"/>
              <w:rPr>
                <w:rFonts w:eastAsia="SimSun"/>
                <w:sz w:val="20"/>
                <w:szCs w:val="20"/>
              </w:rPr>
            </w:pPr>
            <w:r w:rsidRPr="007B73E6">
              <w:rPr>
                <w:rFonts w:eastAsia="SimSun"/>
                <w:sz w:val="20"/>
                <w:szCs w:val="20"/>
              </w:rPr>
              <w:t>Title:</w:t>
            </w:r>
          </w:p>
        </w:tc>
      </w:tr>
      <w:tr w:rsidR="00265FF0" w:rsidRPr="007B73E6" w14:paraId="29B2836C" w14:textId="77777777" w:rsidTr="00FF527C">
        <w:tc>
          <w:tcPr>
            <w:tcW w:w="3681" w:type="dxa"/>
          </w:tcPr>
          <w:p w14:paraId="433D009F" w14:textId="77777777" w:rsidR="00265FF0" w:rsidRPr="007B73E6" w:rsidRDefault="00265FF0" w:rsidP="00265FF0">
            <w:pPr>
              <w:spacing w:after="160" w:line="259" w:lineRule="auto"/>
              <w:rPr>
                <w:rFonts w:eastAsia="SimSun"/>
                <w:sz w:val="20"/>
                <w:szCs w:val="20"/>
              </w:rPr>
            </w:pPr>
            <w:r w:rsidRPr="007B73E6">
              <w:rPr>
                <w:rFonts w:eastAsia="SimSun"/>
                <w:sz w:val="20"/>
                <w:szCs w:val="20"/>
              </w:rPr>
              <w:t>Name:</w:t>
            </w:r>
          </w:p>
        </w:tc>
        <w:tc>
          <w:tcPr>
            <w:tcW w:w="992" w:type="dxa"/>
          </w:tcPr>
          <w:p w14:paraId="164DBEFD" w14:textId="77777777" w:rsidR="00265FF0" w:rsidRPr="007B73E6" w:rsidRDefault="00265FF0" w:rsidP="00265FF0">
            <w:pPr>
              <w:spacing w:after="160" w:line="259" w:lineRule="auto"/>
              <w:rPr>
                <w:rFonts w:eastAsia="SimSun"/>
                <w:sz w:val="20"/>
                <w:szCs w:val="20"/>
              </w:rPr>
            </w:pPr>
          </w:p>
        </w:tc>
        <w:tc>
          <w:tcPr>
            <w:tcW w:w="3629" w:type="dxa"/>
          </w:tcPr>
          <w:p w14:paraId="3FA4A09D" w14:textId="77777777" w:rsidR="00265FF0" w:rsidRPr="007B73E6" w:rsidRDefault="00265FF0" w:rsidP="00265FF0">
            <w:pPr>
              <w:spacing w:after="160" w:line="259" w:lineRule="auto"/>
              <w:rPr>
                <w:rFonts w:eastAsia="SimSun"/>
                <w:sz w:val="20"/>
                <w:szCs w:val="20"/>
              </w:rPr>
            </w:pPr>
            <w:r w:rsidRPr="007B73E6">
              <w:rPr>
                <w:rFonts w:eastAsia="SimSun"/>
                <w:sz w:val="20"/>
                <w:szCs w:val="20"/>
              </w:rPr>
              <w:t>Name:</w:t>
            </w:r>
          </w:p>
        </w:tc>
      </w:tr>
      <w:tr w:rsidR="00265FF0" w:rsidRPr="008A26DA" w14:paraId="6A46401E" w14:textId="77777777" w:rsidTr="00FF527C">
        <w:tc>
          <w:tcPr>
            <w:tcW w:w="3681" w:type="dxa"/>
          </w:tcPr>
          <w:p w14:paraId="40689EA6" w14:textId="77777777" w:rsidR="00265FF0" w:rsidRPr="007B73E6" w:rsidRDefault="00265FF0" w:rsidP="00265FF0">
            <w:pPr>
              <w:spacing w:after="160" w:line="259" w:lineRule="auto"/>
              <w:rPr>
                <w:rFonts w:eastAsia="SimSun"/>
                <w:sz w:val="20"/>
                <w:szCs w:val="20"/>
              </w:rPr>
            </w:pPr>
            <w:r w:rsidRPr="007B73E6">
              <w:rPr>
                <w:rFonts w:eastAsia="SimSun"/>
                <w:sz w:val="20"/>
                <w:szCs w:val="20"/>
              </w:rPr>
              <w:t xml:space="preserve">Date: </w:t>
            </w:r>
          </w:p>
        </w:tc>
        <w:tc>
          <w:tcPr>
            <w:tcW w:w="992" w:type="dxa"/>
          </w:tcPr>
          <w:p w14:paraId="089B2D09" w14:textId="77777777" w:rsidR="00265FF0" w:rsidRPr="007B73E6" w:rsidRDefault="00265FF0" w:rsidP="00265FF0">
            <w:pPr>
              <w:spacing w:after="160" w:line="259" w:lineRule="auto"/>
              <w:rPr>
                <w:rFonts w:eastAsia="SimSun"/>
                <w:sz w:val="20"/>
                <w:szCs w:val="20"/>
              </w:rPr>
            </w:pPr>
          </w:p>
        </w:tc>
        <w:tc>
          <w:tcPr>
            <w:tcW w:w="3629" w:type="dxa"/>
          </w:tcPr>
          <w:p w14:paraId="441B66DF" w14:textId="77777777" w:rsidR="00265FF0" w:rsidRPr="008A26DA" w:rsidRDefault="00265FF0" w:rsidP="00265FF0">
            <w:pPr>
              <w:spacing w:after="160" w:line="259" w:lineRule="auto"/>
              <w:rPr>
                <w:rFonts w:eastAsia="SimSun"/>
                <w:sz w:val="20"/>
                <w:szCs w:val="20"/>
              </w:rPr>
            </w:pPr>
            <w:r w:rsidRPr="007B73E6">
              <w:rPr>
                <w:rFonts w:eastAsia="SimSun"/>
                <w:sz w:val="20"/>
                <w:szCs w:val="20"/>
              </w:rPr>
              <w:t>Date:</w:t>
            </w:r>
            <w:r w:rsidRPr="008A26DA">
              <w:rPr>
                <w:rFonts w:eastAsia="SimSun"/>
                <w:sz w:val="20"/>
                <w:szCs w:val="20"/>
              </w:rPr>
              <w:t xml:space="preserve"> </w:t>
            </w:r>
          </w:p>
        </w:tc>
      </w:tr>
    </w:tbl>
    <w:p w14:paraId="1FC46EA4" w14:textId="018AF25C" w:rsidR="00D461B3" w:rsidRDefault="00D461B3" w:rsidP="0027354F">
      <w:pPr>
        <w:rPr>
          <w:b/>
          <w:smallCaps/>
          <w:sz w:val="20"/>
          <w:szCs w:val="20"/>
        </w:rPr>
      </w:pPr>
    </w:p>
    <w:p w14:paraId="4A806181" w14:textId="0764B9D2" w:rsidR="00D66B96" w:rsidRDefault="00D66B96" w:rsidP="0027354F">
      <w:pPr>
        <w:rPr>
          <w:b/>
          <w:smallCaps/>
          <w:sz w:val="20"/>
          <w:szCs w:val="20"/>
        </w:rPr>
      </w:pPr>
    </w:p>
    <w:p w14:paraId="3E395FB8" w14:textId="5FE1FFDC" w:rsidR="00D66B96" w:rsidRDefault="00D66B96" w:rsidP="0027354F">
      <w:pPr>
        <w:rPr>
          <w:b/>
          <w:smallCaps/>
          <w:sz w:val="20"/>
          <w:szCs w:val="20"/>
        </w:rPr>
      </w:pPr>
    </w:p>
    <w:p w14:paraId="4A84E120" w14:textId="77777777" w:rsidR="00D66B96" w:rsidRPr="00C84A5E" w:rsidRDefault="00D66B96" w:rsidP="00D66B96">
      <w:pPr>
        <w:pStyle w:val="FWBL1"/>
        <w:numPr>
          <w:ilvl w:val="0"/>
          <w:numId w:val="0"/>
        </w:numPr>
        <w:jc w:val="center"/>
        <w:rPr>
          <w:sz w:val="20"/>
          <w:lang w:eastAsia="zh-CN"/>
        </w:rPr>
      </w:pPr>
      <w:r w:rsidRPr="00C84A5E">
        <w:rPr>
          <w:sz w:val="20"/>
          <w:lang w:eastAsia="zh-CN"/>
        </w:rPr>
        <w:lastRenderedPageBreak/>
        <w:t>Schedule 4 – Supplier sustainability Policy</w:t>
      </w:r>
    </w:p>
    <w:p w14:paraId="3E13A1A9" w14:textId="77777777" w:rsidR="00562B2B" w:rsidRPr="00C84A5E" w:rsidRDefault="00562B2B" w:rsidP="00562B2B">
      <w:pPr>
        <w:shd w:val="clear" w:color="auto" w:fill="FF0000"/>
        <w:spacing w:after="0" w:line="259" w:lineRule="auto"/>
        <w:rPr>
          <w:rFonts w:eastAsia="Calibri" w:cs="Arial"/>
          <w:color w:val="FFFFFF"/>
          <w:sz w:val="20"/>
          <w:szCs w:val="20"/>
        </w:rPr>
      </w:pPr>
      <w:r w:rsidRPr="00C84A5E">
        <w:rPr>
          <w:rFonts w:eastAsia="Calibri" w:cs="Arial"/>
          <w:color w:val="FFFFFF"/>
          <w:sz w:val="20"/>
          <w:szCs w:val="20"/>
        </w:rPr>
        <w:t>PART 1 - INTRODUCTION</w:t>
      </w:r>
    </w:p>
    <w:p w14:paraId="122D9974" w14:textId="77777777" w:rsidR="00562B2B" w:rsidRPr="00C84A5E" w:rsidRDefault="00562B2B" w:rsidP="00562B2B">
      <w:pPr>
        <w:spacing w:after="0" w:line="259" w:lineRule="auto"/>
        <w:rPr>
          <w:rFonts w:eastAsia="Calibri" w:cs="Arial"/>
          <w:b/>
          <w:sz w:val="20"/>
          <w:szCs w:val="20"/>
        </w:rPr>
      </w:pPr>
    </w:p>
    <w:p w14:paraId="7A64AE6F" w14:textId="77777777" w:rsidR="00562B2B" w:rsidRPr="00C84A5E" w:rsidRDefault="00562B2B" w:rsidP="00562B2B">
      <w:pPr>
        <w:spacing w:after="0" w:line="259" w:lineRule="auto"/>
        <w:rPr>
          <w:rFonts w:eastAsia="Calibri" w:cs="Arial"/>
          <w:sz w:val="20"/>
          <w:szCs w:val="20"/>
        </w:rPr>
      </w:pPr>
      <w:r w:rsidRPr="00C84A5E">
        <w:rPr>
          <w:rFonts w:eastAsia="Calibri" w:cs="Arial"/>
          <w:b/>
          <w:sz w:val="20"/>
          <w:szCs w:val="20"/>
        </w:rPr>
        <w:t>SAVE THE CHILDREN’S VALUES</w:t>
      </w:r>
      <w:r w:rsidRPr="00C84A5E">
        <w:rPr>
          <w:rFonts w:eastAsia="Calibri" w:cs="Arial"/>
          <w:sz w:val="20"/>
          <w:szCs w:val="20"/>
        </w:rPr>
        <w:t>: Save the Children’s vision is a “</w:t>
      </w:r>
      <w:r w:rsidRPr="00C84A5E">
        <w:rPr>
          <w:rFonts w:eastAsia="Calibri" w:cs="Arial"/>
          <w:sz w:val="20"/>
          <w:szCs w:val="20"/>
          <w:u w:val="single"/>
        </w:rPr>
        <w:t>world in which every child attains the right to survival, protection, development and participation</w:t>
      </w:r>
      <w:r w:rsidRPr="00C84A5E">
        <w:rPr>
          <w:rFonts w:eastAsia="Calibri" w:cs="Arial"/>
          <w:sz w:val="20"/>
          <w:szCs w:val="20"/>
        </w:rPr>
        <w:t xml:space="preserve">”. Our values are </w:t>
      </w:r>
      <w:r w:rsidRPr="00C84A5E">
        <w:rPr>
          <w:rFonts w:eastAsia="Calibri" w:cs="Arial"/>
          <w:i/>
          <w:sz w:val="20"/>
          <w:szCs w:val="20"/>
        </w:rPr>
        <w:t xml:space="preserve">creativity, accountability, integrity, collaboration and ambition. </w:t>
      </w:r>
      <w:r w:rsidRPr="00C84A5E">
        <w:rPr>
          <w:rFonts w:eastAsia="Calibri" w:cs="Arial"/>
          <w:sz w:val="20"/>
          <w:szCs w:val="20"/>
        </w:rPr>
        <w:t>These</w:t>
      </w:r>
      <w:r w:rsidRPr="00C84A5E">
        <w:rPr>
          <w:rFonts w:eastAsia="Calibri" w:cs="Arial"/>
          <w:i/>
          <w:sz w:val="20"/>
          <w:szCs w:val="20"/>
        </w:rPr>
        <w:t xml:space="preserve"> </w:t>
      </w:r>
      <w:r w:rsidRPr="00C84A5E">
        <w:rPr>
          <w:rFonts w:eastAsia="Calibri" w:cs="Arial"/>
          <w:sz w:val="20"/>
          <w:szCs w:val="20"/>
        </w:rPr>
        <w:t>serve as overarching values to which suppliers of goods and services to Save the Children are expected to adhere.</w:t>
      </w:r>
    </w:p>
    <w:p w14:paraId="0384DA7B" w14:textId="77777777" w:rsidR="00562B2B" w:rsidRPr="00C84A5E" w:rsidRDefault="00562B2B" w:rsidP="00562B2B">
      <w:pPr>
        <w:spacing w:after="0" w:line="259" w:lineRule="auto"/>
        <w:rPr>
          <w:rFonts w:eastAsia="Calibri" w:cs="Arial"/>
          <w:sz w:val="20"/>
          <w:szCs w:val="20"/>
        </w:rPr>
      </w:pPr>
    </w:p>
    <w:p w14:paraId="1ABE416E" w14:textId="77777777" w:rsidR="00562B2B" w:rsidRPr="00C84A5E" w:rsidRDefault="00562B2B" w:rsidP="00562B2B">
      <w:pPr>
        <w:spacing w:after="0" w:line="259" w:lineRule="auto"/>
        <w:rPr>
          <w:rFonts w:eastAsia="Calibri" w:cs="Arial"/>
          <w:sz w:val="20"/>
          <w:szCs w:val="20"/>
        </w:rPr>
      </w:pPr>
      <w:r w:rsidRPr="00C84A5E">
        <w:rPr>
          <w:rFonts w:eastAsia="Calibri" w:cs="Arial"/>
          <w:b/>
          <w:sz w:val="20"/>
          <w:szCs w:val="20"/>
        </w:rPr>
        <w:t>REFERENCE:</w:t>
      </w:r>
      <w:r w:rsidRPr="00C84A5E">
        <w:rPr>
          <w:rFonts w:eastAsia="Calibri" w:cs="Arial"/>
          <w:sz w:val="20"/>
          <w:szCs w:val="20"/>
        </w:rPr>
        <w:t xml:space="preserve"> International Standards, Conventions and Principles such as the </w:t>
      </w:r>
      <w:r w:rsidRPr="00C84A5E">
        <w:rPr>
          <w:rFonts w:eastAsia="Calibri" w:cs="Arial"/>
          <w:i/>
          <w:sz w:val="20"/>
          <w:szCs w:val="20"/>
        </w:rPr>
        <w:t>UN Declaration on Human Rights</w:t>
      </w:r>
      <w:r w:rsidRPr="00C84A5E">
        <w:rPr>
          <w:rFonts w:eastAsia="Calibri" w:cs="Arial"/>
          <w:sz w:val="20"/>
          <w:szCs w:val="20"/>
        </w:rPr>
        <w:t xml:space="preserve"> and other core Human Rights Treaties, including the </w:t>
      </w:r>
      <w:r w:rsidRPr="00C84A5E">
        <w:rPr>
          <w:rFonts w:eastAsia="Calibri" w:cs="Arial"/>
          <w:i/>
          <w:sz w:val="20"/>
          <w:szCs w:val="20"/>
        </w:rPr>
        <w:t>UN Convention on the Rights of the Child and the International Labour Standards on Child Labour &amp; Forced Labour</w:t>
      </w:r>
      <w:r w:rsidRPr="00C84A5E">
        <w:rPr>
          <w:rFonts w:eastAsia="Calibri" w:cs="Arial"/>
          <w:sz w:val="20"/>
          <w:szCs w:val="20"/>
        </w:rPr>
        <w:t xml:space="preserve"> (namely 138 and 182) are the foundations on which much of this Policy is based. Therefore, it is Save the Children’s expectation that any supplier will adhere to these principles.</w:t>
      </w:r>
    </w:p>
    <w:p w14:paraId="0FE0DAE7" w14:textId="77777777" w:rsidR="00562B2B" w:rsidRPr="00C84A5E" w:rsidRDefault="00562B2B" w:rsidP="00562B2B">
      <w:pPr>
        <w:spacing w:after="0" w:line="259" w:lineRule="auto"/>
        <w:rPr>
          <w:rFonts w:eastAsia="Calibri" w:cs="Arial"/>
          <w:sz w:val="20"/>
          <w:szCs w:val="20"/>
        </w:rPr>
      </w:pPr>
    </w:p>
    <w:p w14:paraId="403A7D66" w14:textId="77777777" w:rsidR="00562B2B" w:rsidRPr="00C84A5E" w:rsidRDefault="00562B2B" w:rsidP="00562B2B">
      <w:pPr>
        <w:spacing w:after="0"/>
        <w:rPr>
          <w:rFonts w:eastAsia="Calibri" w:cs="Arial"/>
          <w:sz w:val="20"/>
          <w:szCs w:val="20"/>
        </w:rPr>
      </w:pPr>
      <w:r w:rsidRPr="00C84A5E">
        <w:rPr>
          <w:rFonts w:eastAsia="Calibri" w:cs="Arial"/>
          <w:b/>
          <w:sz w:val="20"/>
          <w:szCs w:val="20"/>
        </w:rPr>
        <w:t>INTERPRETATION</w:t>
      </w:r>
      <w:r w:rsidRPr="00C84A5E">
        <w:rPr>
          <w:rFonts w:eastAsia="Calibri" w:cs="Arial"/>
          <w:sz w:val="20"/>
          <w:szCs w:val="20"/>
        </w:rPr>
        <w:t xml:space="preserve">: The </w:t>
      </w:r>
      <w:hyperlink r:id="rId46" w:history="1">
        <w:r w:rsidRPr="00C84A5E">
          <w:rPr>
            <w:rFonts w:eastAsia="Calibri" w:cs="Arial"/>
            <w:b/>
            <w:color w:val="0563C1"/>
            <w:sz w:val="20"/>
            <w:szCs w:val="20"/>
            <w:u w:val="single"/>
          </w:rPr>
          <w:t>Global Compact</w:t>
        </w:r>
      </w:hyperlink>
      <w:r w:rsidRPr="00C84A5E">
        <w:rPr>
          <w:rFonts w:eastAsia="Calibri" w:cs="Arial"/>
          <w:b/>
          <w:sz w:val="20"/>
          <w:szCs w:val="20"/>
          <w:vertAlign w:val="superscript"/>
        </w:rPr>
        <w:footnoteReference w:id="3"/>
      </w:r>
      <w:r w:rsidRPr="00C84A5E">
        <w:rPr>
          <w:rFonts w:eastAsia="Calibri" w:cs="Arial"/>
          <w:b/>
          <w:sz w:val="20"/>
          <w:szCs w:val="20"/>
        </w:rPr>
        <w:t xml:space="preserve"> </w:t>
      </w:r>
      <w:r w:rsidRPr="00C84A5E">
        <w:rPr>
          <w:rFonts w:eastAsia="Calibri" w:cs="Arial"/>
          <w:bCs/>
          <w:sz w:val="20"/>
          <w:szCs w:val="20"/>
        </w:rPr>
        <w:t>(“Compact”)</w:t>
      </w:r>
      <w:r w:rsidRPr="00C84A5E">
        <w:rPr>
          <w:rFonts w:eastAsia="Calibri" w:cs="Arial"/>
          <w:b/>
          <w:sz w:val="20"/>
          <w:szCs w:val="20"/>
        </w:rPr>
        <w:t xml:space="preserve"> </w:t>
      </w:r>
      <w:r w:rsidRPr="00C84A5E">
        <w:rPr>
          <w:rFonts w:eastAsia="Calibri" w:cs="Arial"/>
          <w:sz w:val="20"/>
          <w:szCs w:val="20"/>
        </w:rPr>
        <w:t xml:space="preserve">is a voluntary corporate citizenship community that sets the universal social and environmental principles, to meet the challenges of globalisation (a key foundation for the Compact is the </w:t>
      </w:r>
      <w:r w:rsidRPr="00C84A5E">
        <w:rPr>
          <w:rFonts w:eastAsia="Calibri"/>
          <w:i/>
          <w:sz w:val="20"/>
          <w:szCs w:val="20"/>
        </w:rPr>
        <w:t>Guiding Principles on Business and Human Rights</w:t>
      </w:r>
      <w:r w:rsidRPr="00C84A5E">
        <w:rPr>
          <w:rFonts w:eastAsia="Calibri" w:cs="Arial"/>
          <w:sz w:val="20"/>
          <w:szCs w:val="20"/>
        </w:rPr>
        <w:t xml:space="preserve">). Save the Children encourages all suppliers to participate in the Compact. This policy addresses the issues included in the Compact in the areas of human rights, labour, environment and anti-corruption, and interpretation of this Policy should be undertaken in a manner consistent with the Compact. </w:t>
      </w:r>
    </w:p>
    <w:p w14:paraId="1EE995B6" w14:textId="77777777" w:rsidR="00562B2B" w:rsidRPr="00C84A5E" w:rsidRDefault="00562B2B" w:rsidP="00562B2B">
      <w:pPr>
        <w:spacing w:after="0"/>
        <w:rPr>
          <w:rFonts w:eastAsia="Calibri" w:cs="Arial"/>
          <w:sz w:val="20"/>
          <w:szCs w:val="20"/>
        </w:rPr>
      </w:pPr>
    </w:p>
    <w:p w14:paraId="022130ED" w14:textId="77777777" w:rsidR="00562B2B" w:rsidRPr="00C84A5E" w:rsidRDefault="00562B2B" w:rsidP="00562B2B">
      <w:pPr>
        <w:spacing w:after="0" w:line="259" w:lineRule="auto"/>
        <w:rPr>
          <w:rFonts w:eastAsia="Calibri" w:cs="Arial"/>
          <w:b/>
          <w:color w:val="FF0000"/>
          <w:sz w:val="20"/>
          <w:szCs w:val="20"/>
        </w:rPr>
      </w:pPr>
    </w:p>
    <w:p w14:paraId="4E5EA45A" w14:textId="77777777" w:rsidR="00562B2B" w:rsidRPr="00C84A5E" w:rsidRDefault="00562B2B" w:rsidP="00562B2B">
      <w:pPr>
        <w:shd w:val="clear" w:color="auto" w:fill="FF0000"/>
        <w:spacing w:after="0" w:line="259" w:lineRule="auto"/>
        <w:rPr>
          <w:rFonts w:eastAsia="Calibri" w:cs="Arial"/>
          <w:color w:val="FFFFFF"/>
          <w:sz w:val="20"/>
          <w:szCs w:val="20"/>
        </w:rPr>
      </w:pPr>
      <w:r w:rsidRPr="00C84A5E">
        <w:rPr>
          <w:rFonts w:eastAsia="Calibri" w:cs="Arial"/>
          <w:color w:val="FFFFFF"/>
          <w:sz w:val="20"/>
          <w:szCs w:val="20"/>
        </w:rPr>
        <w:t>PART 2 - SCOPE OF APPLICATION</w:t>
      </w:r>
    </w:p>
    <w:p w14:paraId="1FD3E9A4" w14:textId="77777777" w:rsidR="00562B2B" w:rsidRPr="00C84A5E" w:rsidRDefault="00562B2B" w:rsidP="00562B2B">
      <w:pPr>
        <w:spacing w:after="0" w:line="259" w:lineRule="auto"/>
        <w:rPr>
          <w:rFonts w:eastAsia="Calibri" w:cs="Arial"/>
          <w:sz w:val="20"/>
          <w:szCs w:val="20"/>
        </w:rPr>
      </w:pPr>
    </w:p>
    <w:p w14:paraId="1FB6F400" w14:textId="77777777" w:rsidR="00562B2B" w:rsidRPr="00C84A5E" w:rsidRDefault="00562B2B" w:rsidP="00562B2B">
      <w:pPr>
        <w:numPr>
          <w:ilvl w:val="0"/>
          <w:numId w:val="21"/>
        </w:numPr>
        <w:spacing w:after="160" w:line="259" w:lineRule="auto"/>
        <w:contextualSpacing/>
        <w:rPr>
          <w:rFonts w:eastAsia="Calibri" w:cs="Arial"/>
          <w:sz w:val="20"/>
          <w:szCs w:val="20"/>
        </w:rPr>
      </w:pPr>
      <w:r w:rsidRPr="00C84A5E">
        <w:rPr>
          <w:rFonts w:eastAsia="Calibri" w:cs="Arial"/>
          <w:sz w:val="20"/>
          <w:szCs w:val="20"/>
        </w:rPr>
        <w:t>The provisions of this Policy set forth Save the Children’s expectations for suppliers that are registered with Save the Children, or with whom it does business.</w:t>
      </w:r>
    </w:p>
    <w:p w14:paraId="48BB590D" w14:textId="77777777" w:rsidR="00562B2B" w:rsidRPr="00C84A5E" w:rsidRDefault="00562B2B" w:rsidP="00562B2B">
      <w:pPr>
        <w:numPr>
          <w:ilvl w:val="0"/>
          <w:numId w:val="21"/>
        </w:numPr>
        <w:spacing w:after="160" w:line="259" w:lineRule="auto"/>
        <w:contextualSpacing/>
        <w:rPr>
          <w:rFonts w:eastAsia="Calibri" w:cs="Arial"/>
          <w:sz w:val="20"/>
          <w:szCs w:val="20"/>
        </w:rPr>
      </w:pPr>
      <w:r w:rsidRPr="00C84A5E">
        <w:rPr>
          <w:rFonts w:eastAsia="Calibri" w:cs="Arial"/>
          <w:sz w:val="20"/>
          <w:szCs w:val="20"/>
        </w:rPr>
        <w:t xml:space="preserve">Save the Children expects that these standards apply to, and will be communicated to, suppliers’ employees, parent, subsidiary and / or affiliate entities, subcontractors, and their own suppliers. </w:t>
      </w:r>
    </w:p>
    <w:p w14:paraId="56541246" w14:textId="77777777" w:rsidR="00562B2B" w:rsidRPr="00C84A5E" w:rsidRDefault="00562B2B" w:rsidP="00562B2B">
      <w:pPr>
        <w:numPr>
          <w:ilvl w:val="0"/>
          <w:numId w:val="21"/>
        </w:numPr>
        <w:spacing w:after="160" w:line="259" w:lineRule="auto"/>
        <w:contextualSpacing/>
        <w:rPr>
          <w:rFonts w:eastAsia="Calibri" w:cs="Arial"/>
          <w:sz w:val="20"/>
          <w:szCs w:val="20"/>
        </w:rPr>
      </w:pPr>
      <w:r w:rsidRPr="00C84A5E">
        <w:rPr>
          <w:rFonts w:eastAsia="Calibri" w:cs="Arial"/>
          <w:sz w:val="20"/>
          <w:szCs w:val="20"/>
        </w:rPr>
        <w:t>Suppliers will be required to sign a declaration of compliance in all bid submissions and supply contracts.</w:t>
      </w:r>
      <w:r w:rsidRPr="00C84A5E">
        <w:rPr>
          <w:rFonts w:eastAsia="Calibri" w:cs="Arial"/>
          <w:b/>
          <w:sz w:val="20"/>
          <w:szCs w:val="20"/>
        </w:rPr>
        <w:t xml:space="preserve"> Save the Children's aim is to guide its suppliers over the long term to meet these standards. Those who will not be able to demonstrate their goodwill, may see their supply relationship called into question.</w:t>
      </w:r>
    </w:p>
    <w:p w14:paraId="724DFD5D" w14:textId="77777777" w:rsidR="00562B2B" w:rsidRPr="00C84A5E" w:rsidRDefault="00562B2B" w:rsidP="00562B2B">
      <w:pPr>
        <w:spacing w:after="0" w:line="259" w:lineRule="auto"/>
        <w:ind w:left="360"/>
        <w:contextualSpacing/>
        <w:rPr>
          <w:rFonts w:eastAsia="Calibri" w:cs="Arial"/>
          <w:sz w:val="20"/>
          <w:szCs w:val="20"/>
        </w:rPr>
      </w:pPr>
    </w:p>
    <w:p w14:paraId="34FDD53E" w14:textId="77777777" w:rsidR="00562B2B" w:rsidRPr="00C84A5E" w:rsidRDefault="00562B2B" w:rsidP="00562B2B">
      <w:pPr>
        <w:shd w:val="clear" w:color="auto" w:fill="FF0000"/>
        <w:spacing w:after="0" w:line="259" w:lineRule="auto"/>
        <w:rPr>
          <w:rFonts w:eastAsia="Calibri" w:cs="Arial"/>
          <w:color w:val="FFFFFF"/>
          <w:sz w:val="20"/>
          <w:szCs w:val="20"/>
        </w:rPr>
      </w:pPr>
      <w:r w:rsidRPr="00C84A5E">
        <w:rPr>
          <w:rFonts w:eastAsia="Calibri" w:cs="Arial"/>
          <w:color w:val="FFFFFF"/>
          <w:sz w:val="20"/>
          <w:szCs w:val="20"/>
        </w:rPr>
        <w:t>PART 3 - CONTINUOUS IMPROVEMENT</w:t>
      </w:r>
    </w:p>
    <w:p w14:paraId="08EA7A20" w14:textId="77777777" w:rsidR="00562B2B" w:rsidRPr="00C84A5E" w:rsidRDefault="00562B2B" w:rsidP="00562B2B">
      <w:pPr>
        <w:spacing w:after="0" w:line="259" w:lineRule="auto"/>
        <w:rPr>
          <w:rFonts w:eastAsia="Calibri" w:cs="Arial"/>
          <w:sz w:val="20"/>
          <w:szCs w:val="20"/>
        </w:rPr>
      </w:pPr>
    </w:p>
    <w:p w14:paraId="265BE5DC" w14:textId="77777777" w:rsidR="00562B2B" w:rsidRPr="00C84A5E" w:rsidRDefault="00562B2B" w:rsidP="00562B2B">
      <w:pPr>
        <w:numPr>
          <w:ilvl w:val="0"/>
          <w:numId w:val="21"/>
        </w:numPr>
        <w:spacing w:after="160" w:line="259" w:lineRule="auto"/>
        <w:contextualSpacing/>
        <w:rPr>
          <w:rFonts w:eastAsia="Calibri" w:cs="Arial"/>
          <w:sz w:val="20"/>
          <w:szCs w:val="20"/>
        </w:rPr>
      </w:pPr>
      <w:r w:rsidRPr="00C84A5E">
        <w:rPr>
          <w:rFonts w:eastAsia="Calibri" w:cs="Arial"/>
          <w:sz w:val="20"/>
          <w:szCs w:val="20"/>
        </w:rPr>
        <w:t xml:space="preserve">The provisions set forth in this Policy provide the minimum standards expected of suppliers. </w:t>
      </w:r>
    </w:p>
    <w:p w14:paraId="2E8DE04C" w14:textId="77777777" w:rsidR="00562B2B" w:rsidRPr="00C84A5E" w:rsidRDefault="00562B2B" w:rsidP="00562B2B">
      <w:pPr>
        <w:numPr>
          <w:ilvl w:val="0"/>
          <w:numId w:val="21"/>
        </w:numPr>
        <w:spacing w:after="160" w:line="259" w:lineRule="auto"/>
        <w:contextualSpacing/>
        <w:rPr>
          <w:rFonts w:eastAsia="Calibri" w:cs="Arial"/>
          <w:sz w:val="20"/>
          <w:szCs w:val="20"/>
        </w:rPr>
      </w:pPr>
      <w:r w:rsidRPr="00C84A5E">
        <w:rPr>
          <w:rFonts w:eastAsia="Calibri" w:cs="Arial"/>
          <w:sz w:val="20"/>
          <w:szCs w:val="20"/>
        </w:rPr>
        <w:t xml:space="preserve">In addition, Save the Children expects suppliers to strive to exceed international and industry best practices and to ensure that their own suppliers and subcontractors aim to do the same. </w:t>
      </w:r>
    </w:p>
    <w:p w14:paraId="13E28001" w14:textId="77777777" w:rsidR="00562B2B" w:rsidRPr="00C84A5E" w:rsidRDefault="00562B2B" w:rsidP="00562B2B">
      <w:pPr>
        <w:numPr>
          <w:ilvl w:val="0"/>
          <w:numId w:val="21"/>
        </w:numPr>
        <w:spacing w:after="160" w:line="259" w:lineRule="auto"/>
        <w:contextualSpacing/>
        <w:rPr>
          <w:rFonts w:eastAsia="Calibri" w:cs="Arial"/>
          <w:sz w:val="20"/>
          <w:szCs w:val="20"/>
        </w:rPr>
      </w:pPr>
      <w:r w:rsidRPr="00C84A5E">
        <w:rPr>
          <w:rFonts w:eastAsia="Calibri" w:cs="Arial"/>
          <w:sz w:val="20"/>
          <w:szCs w:val="20"/>
        </w:rPr>
        <w:t>Save the Children recognises that reaching some of the standards established in this Policy is a dynamic rather than a static process and encourages suppliers to continually improve their operations accordingly.</w:t>
      </w:r>
      <w:r w:rsidRPr="00C84A5E" w:rsidDel="00B83B23">
        <w:rPr>
          <w:rFonts w:eastAsia="Calibri" w:cs="Arial"/>
          <w:sz w:val="20"/>
          <w:szCs w:val="20"/>
          <w:highlight w:val="yellow"/>
        </w:rPr>
        <w:t xml:space="preserve"> </w:t>
      </w:r>
    </w:p>
    <w:p w14:paraId="73556945" w14:textId="77777777" w:rsidR="00562B2B" w:rsidRPr="00C84A5E" w:rsidRDefault="00562B2B" w:rsidP="00562B2B">
      <w:pPr>
        <w:spacing w:after="0"/>
        <w:rPr>
          <w:rFonts w:eastAsia="Calibri" w:cs="Arial"/>
          <w:b/>
          <w:color w:val="FF0000"/>
          <w:sz w:val="20"/>
          <w:szCs w:val="20"/>
        </w:rPr>
      </w:pPr>
    </w:p>
    <w:p w14:paraId="2EB48423" w14:textId="77777777" w:rsidR="00562B2B" w:rsidRPr="00C84A5E" w:rsidRDefault="00562B2B" w:rsidP="00562B2B">
      <w:pPr>
        <w:shd w:val="clear" w:color="auto" w:fill="FF0000"/>
        <w:spacing w:after="0" w:line="259" w:lineRule="auto"/>
        <w:rPr>
          <w:rFonts w:eastAsia="Calibri" w:cs="Arial"/>
          <w:color w:val="FFFFFF"/>
          <w:sz w:val="20"/>
          <w:szCs w:val="20"/>
        </w:rPr>
      </w:pPr>
      <w:r w:rsidRPr="00C84A5E">
        <w:rPr>
          <w:rFonts w:eastAsia="Calibri" w:cs="Arial"/>
          <w:color w:val="FFFFFF"/>
          <w:sz w:val="20"/>
          <w:szCs w:val="20"/>
        </w:rPr>
        <w:t>PART 4 - MANAGEMENT, MONITORING AND EVALUATION</w:t>
      </w:r>
    </w:p>
    <w:p w14:paraId="5E3E0728" w14:textId="77777777" w:rsidR="00562B2B" w:rsidRPr="00C84A5E" w:rsidRDefault="00562B2B" w:rsidP="00562B2B">
      <w:pPr>
        <w:spacing w:after="0" w:line="259" w:lineRule="auto"/>
        <w:rPr>
          <w:rFonts w:eastAsia="Calibri" w:cs="Arial"/>
          <w:sz w:val="20"/>
          <w:szCs w:val="20"/>
        </w:rPr>
      </w:pPr>
    </w:p>
    <w:p w14:paraId="0CA57E93" w14:textId="77777777" w:rsidR="00562B2B" w:rsidRPr="00C84A5E" w:rsidRDefault="00562B2B" w:rsidP="00562B2B">
      <w:pPr>
        <w:numPr>
          <w:ilvl w:val="0"/>
          <w:numId w:val="22"/>
        </w:numPr>
        <w:spacing w:after="160" w:line="259" w:lineRule="auto"/>
        <w:contextualSpacing/>
        <w:rPr>
          <w:rFonts w:eastAsia="Calibri" w:cs="Arial"/>
          <w:sz w:val="20"/>
          <w:szCs w:val="20"/>
        </w:rPr>
      </w:pPr>
      <w:r w:rsidRPr="00C84A5E">
        <w:rPr>
          <w:rFonts w:eastAsia="Calibri" w:cs="Arial"/>
          <w:sz w:val="20"/>
          <w:szCs w:val="20"/>
        </w:rPr>
        <w:t>Suppliers are required, as a minimum, to comply with compulsory standards in this Policy (“</w:t>
      </w:r>
      <w:r w:rsidRPr="00C84A5E">
        <w:rPr>
          <w:rFonts w:eastAsia="Calibri" w:cs="Arial"/>
          <w:i/>
          <w:iCs/>
          <w:sz w:val="20"/>
          <w:szCs w:val="20"/>
        </w:rPr>
        <w:t>must”</w:t>
      </w:r>
      <w:r w:rsidRPr="00C84A5E">
        <w:rPr>
          <w:rFonts w:eastAsia="Calibri" w:cs="Arial"/>
          <w:sz w:val="20"/>
          <w:szCs w:val="20"/>
        </w:rPr>
        <w:t xml:space="preserve"> provisions), and to set clear goals and work-plans to achieve the other standards (“</w:t>
      </w:r>
      <w:r w:rsidRPr="00C84A5E">
        <w:rPr>
          <w:rFonts w:eastAsia="Calibri" w:cs="Arial"/>
          <w:i/>
          <w:iCs/>
          <w:sz w:val="20"/>
          <w:szCs w:val="20"/>
        </w:rPr>
        <w:t>should”</w:t>
      </w:r>
      <w:r w:rsidRPr="00C84A5E">
        <w:rPr>
          <w:rFonts w:eastAsia="Calibri" w:cs="Arial"/>
          <w:sz w:val="20"/>
          <w:szCs w:val="20"/>
        </w:rPr>
        <w:t xml:space="preserve"> provisions).</w:t>
      </w:r>
    </w:p>
    <w:p w14:paraId="43F5763D" w14:textId="77777777" w:rsidR="00562B2B" w:rsidRPr="00C84A5E" w:rsidRDefault="00562B2B" w:rsidP="00562B2B">
      <w:pPr>
        <w:numPr>
          <w:ilvl w:val="0"/>
          <w:numId w:val="22"/>
        </w:numPr>
        <w:spacing w:after="160" w:line="259" w:lineRule="auto"/>
        <w:contextualSpacing/>
        <w:rPr>
          <w:rFonts w:eastAsia="Calibri" w:cs="Arial"/>
          <w:sz w:val="20"/>
          <w:szCs w:val="20"/>
        </w:rPr>
      </w:pPr>
      <w:r w:rsidRPr="00C84A5E">
        <w:rPr>
          <w:rFonts w:eastAsia="Calibri" w:cs="Arial"/>
          <w:sz w:val="20"/>
          <w:szCs w:val="20"/>
        </w:rPr>
        <w:t>This may require active monitoring of its own operations through establishing appropriate management systems to track progress and compliance.</w:t>
      </w:r>
    </w:p>
    <w:p w14:paraId="3AC5DBC6" w14:textId="77777777" w:rsidR="00562B2B" w:rsidRPr="00C84A5E" w:rsidRDefault="00562B2B" w:rsidP="00562B2B">
      <w:pPr>
        <w:spacing w:after="160" w:line="259" w:lineRule="auto"/>
        <w:contextualSpacing/>
        <w:rPr>
          <w:rFonts w:eastAsia="Calibri" w:cs="Arial"/>
          <w:sz w:val="20"/>
          <w:szCs w:val="20"/>
        </w:rPr>
      </w:pPr>
    </w:p>
    <w:p w14:paraId="538D1E0F" w14:textId="77777777" w:rsidR="00562B2B" w:rsidRPr="00C84A5E" w:rsidRDefault="00562B2B" w:rsidP="00562B2B">
      <w:pPr>
        <w:spacing w:after="160" w:line="259" w:lineRule="auto"/>
        <w:contextualSpacing/>
        <w:rPr>
          <w:rFonts w:eastAsia="Calibri" w:cs="Arial"/>
          <w:sz w:val="20"/>
          <w:szCs w:val="20"/>
        </w:rPr>
      </w:pPr>
    </w:p>
    <w:p w14:paraId="67C70B33" w14:textId="77777777" w:rsidR="00562B2B" w:rsidRPr="00C84A5E" w:rsidRDefault="00562B2B" w:rsidP="00562B2B">
      <w:pPr>
        <w:spacing w:after="0" w:line="259" w:lineRule="auto"/>
        <w:rPr>
          <w:rFonts w:eastAsia="Calibri" w:cs="Arial"/>
          <w:sz w:val="20"/>
          <w:szCs w:val="20"/>
        </w:rPr>
      </w:pPr>
      <w:r w:rsidRPr="00C84A5E">
        <w:rPr>
          <w:rFonts w:eastAsia="Calibri" w:cs="Arial"/>
          <w:sz w:val="20"/>
          <w:szCs w:val="20"/>
        </w:rPr>
        <w:lastRenderedPageBreak/>
        <w:t xml:space="preserve"> </w:t>
      </w:r>
    </w:p>
    <w:p w14:paraId="5A0596FE" w14:textId="77777777" w:rsidR="00562B2B" w:rsidRPr="00C84A5E" w:rsidRDefault="00562B2B" w:rsidP="00562B2B">
      <w:pPr>
        <w:shd w:val="clear" w:color="auto" w:fill="FF0000"/>
        <w:spacing w:after="0" w:line="259" w:lineRule="auto"/>
        <w:rPr>
          <w:rFonts w:eastAsia="Calibri" w:cs="Arial"/>
          <w:color w:val="FFFFFF"/>
          <w:sz w:val="20"/>
          <w:szCs w:val="20"/>
        </w:rPr>
      </w:pPr>
      <w:r w:rsidRPr="00C84A5E">
        <w:rPr>
          <w:rFonts w:eastAsia="Calibri" w:cs="Arial"/>
          <w:color w:val="FFFFFF"/>
          <w:sz w:val="20"/>
          <w:szCs w:val="20"/>
        </w:rPr>
        <w:t xml:space="preserve">PART 5 – KEY PRINCIPLES AND SUPPLIER STANDARDS </w:t>
      </w:r>
    </w:p>
    <w:p w14:paraId="237E6498" w14:textId="77777777" w:rsidR="00562B2B" w:rsidRPr="00C84A5E" w:rsidRDefault="00562B2B" w:rsidP="00562B2B">
      <w:pPr>
        <w:spacing w:after="0" w:line="259" w:lineRule="auto"/>
        <w:rPr>
          <w:rFonts w:eastAsia="Calibri" w:cs="Arial"/>
          <w:sz w:val="20"/>
          <w:szCs w:val="20"/>
        </w:rPr>
      </w:pPr>
    </w:p>
    <w:p w14:paraId="42E5D849" w14:textId="77777777" w:rsidR="00562B2B" w:rsidRPr="00C84A5E" w:rsidRDefault="00562B2B" w:rsidP="00562B2B">
      <w:pPr>
        <w:numPr>
          <w:ilvl w:val="0"/>
          <w:numId w:val="24"/>
        </w:numPr>
        <w:spacing w:after="160" w:line="259" w:lineRule="auto"/>
        <w:contextualSpacing/>
        <w:rPr>
          <w:rFonts w:eastAsia="Calibri" w:cs="Arial"/>
          <w:sz w:val="20"/>
          <w:szCs w:val="20"/>
        </w:rPr>
      </w:pPr>
      <w:r w:rsidRPr="00C84A5E">
        <w:rPr>
          <w:rFonts w:eastAsia="Calibri" w:cs="Arial"/>
          <w:sz w:val="20"/>
          <w:szCs w:val="20"/>
        </w:rPr>
        <w:t>Suppliers must follow all local and international laws at all times. Where the standards of this Policy exceed any laws / regulations, the Supplier is expected to strive to adhere to these higher standards in addition to the relevant laws.</w:t>
      </w:r>
    </w:p>
    <w:p w14:paraId="06A743C9" w14:textId="77777777" w:rsidR="00562B2B" w:rsidRPr="00C84A5E" w:rsidRDefault="00562B2B" w:rsidP="00562B2B">
      <w:pPr>
        <w:numPr>
          <w:ilvl w:val="0"/>
          <w:numId w:val="24"/>
        </w:numPr>
        <w:spacing w:after="160" w:line="259" w:lineRule="auto"/>
        <w:contextualSpacing/>
        <w:rPr>
          <w:rFonts w:eastAsia="Calibri" w:cs="Arial"/>
          <w:sz w:val="20"/>
          <w:szCs w:val="20"/>
        </w:rPr>
      </w:pPr>
      <w:r w:rsidRPr="00C84A5E">
        <w:rPr>
          <w:rFonts w:eastAsia="Calibri" w:cs="Arial"/>
          <w:sz w:val="20"/>
          <w:szCs w:val="20"/>
        </w:rPr>
        <w:t xml:space="preserve">If you become aware of any instances where the requirements of this Policy are not being met (e.g. safeguarding breach, fraudulent behaviour) please notify Save the Children immediately (contact details in </w:t>
      </w:r>
      <w:hyperlink w:anchor="Part6" w:history="1">
        <w:r w:rsidRPr="00C84A5E">
          <w:rPr>
            <w:rFonts w:eastAsia="Calibri" w:cs="Arial"/>
            <w:color w:val="0563C1"/>
            <w:sz w:val="20"/>
            <w:szCs w:val="20"/>
            <w:u w:val="single"/>
          </w:rPr>
          <w:t>Part 6</w:t>
        </w:r>
      </w:hyperlink>
      <w:r w:rsidRPr="00C84A5E">
        <w:rPr>
          <w:rFonts w:eastAsia="Calibri" w:cs="Arial"/>
          <w:sz w:val="20"/>
          <w:szCs w:val="20"/>
        </w:rPr>
        <w:t>).</w:t>
      </w:r>
    </w:p>
    <w:p w14:paraId="59E032A3" w14:textId="77777777" w:rsidR="00562B2B" w:rsidRPr="00C84A5E" w:rsidRDefault="00562B2B" w:rsidP="00562B2B">
      <w:pPr>
        <w:numPr>
          <w:ilvl w:val="0"/>
          <w:numId w:val="24"/>
        </w:numPr>
        <w:spacing w:after="160" w:line="259" w:lineRule="auto"/>
        <w:contextualSpacing/>
        <w:rPr>
          <w:rFonts w:eastAsia="Calibri" w:cs="Arial"/>
          <w:sz w:val="20"/>
          <w:szCs w:val="20"/>
        </w:rPr>
      </w:pPr>
      <w:r w:rsidRPr="00C84A5E">
        <w:rPr>
          <w:rFonts w:eastAsia="Calibri" w:cs="Arial"/>
          <w:sz w:val="20"/>
          <w:szCs w:val="20"/>
        </w:rPr>
        <w:t>For further information on each of the Supplier Standards below, please refer to these Mandatory Supplier Policies:</w:t>
      </w:r>
    </w:p>
    <w:p w14:paraId="09036F09" w14:textId="77777777" w:rsidR="00562B2B" w:rsidRPr="00C84A5E" w:rsidRDefault="00562B2B" w:rsidP="00562B2B">
      <w:pPr>
        <w:numPr>
          <w:ilvl w:val="1"/>
          <w:numId w:val="24"/>
        </w:numPr>
        <w:spacing w:after="160" w:line="259" w:lineRule="auto"/>
        <w:contextualSpacing/>
        <w:rPr>
          <w:rFonts w:eastAsia="Calibri" w:cs="Arial"/>
          <w:i/>
          <w:color w:val="0563C1"/>
          <w:sz w:val="20"/>
          <w:szCs w:val="20"/>
          <w:u w:val="single"/>
        </w:rPr>
      </w:pPr>
      <w:hyperlink r:id="rId47" w:history="1">
        <w:r w:rsidRPr="00C84A5E">
          <w:rPr>
            <w:rFonts w:eastAsia="Calibri" w:cs="Arial"/>
            <w:i/>
            <w:color w:val="0563C1"/>
            <w:sz w:val="20"/>
            <w:szCs w:val="20"/>
            <w:u w:val="single"/>
          </w:rPr>
          <w:t>Human Trafficking &amp; Modern Slavery Policy</w:t>
        </w:r>
      </w:hyperlink>
    </w:p>
    <w:p w14:paraId="63C75B3F" w14:textId="77777777" w:rsidR="00562B2B" w:rsidRPr="00C84A5E" w:rsidRDefault="00562B2B" w:rsidP="00562B2B">
      <w:pPr>
        <w:numPr>
          <w:ilvl w:val="1"/>
          <w:numId w:val="24"/>
        </w:numPr>
        <w:spacing w:after="160" w:line="259" w:lineRule="auto"/>
        <w:contextualSpacing/>
        <w:rPr>
          <w:rFonts w:eastAsia="Calibri" w:cs="Arial"/>
          <w:i/>
          <w:color w:val="0563C1"/>
          <w:sz w:val="20"/>
          <w:szCs w:val="20"/>
          <w:u w:val="single"/>
        </w:rPr>
      </w:pPr>
      <w:r w:rsidRPr="00C84A5E">
        <w:rPr>
          <w:rFonts w:eastAsia="Calibri" w:cs="Arial"/>
          <w:i/>
          <w:sz w:val="20"/>
          <w:szCs w:val="20"/>
        </w:rPr>
        <w:fldChar w:fldCharType="begin"/>
      </w:r>
      <w:r w:rsidRPr="00C84A5E">
        <w:rPr>
          <w:rFonts w:eastAsia="Calibri" w:cs="Arial"/>
          <w:i/>
          <w:sz w:val="20"/>
          <w:szCs w:val="20"/>
        </w:rPr>
        <w:instrText>HYPERLINK "https://www.savethechildren.net/sites/www.savethechildren.net/files/SC-PR-13-Purchase-OrderTCs-v2.0%20Protection%20From%20Sexual%20Exploitation%20and%20Abuse%20Policy%20English%20%281%29-16-18.pdf"</w:instrText>
      </w:r>
      <w:r w:rsidRPr="00C84A5E">
        <w:rPr>
          <w:rFonts w:eastAsia="Calibri" w:cs="Arial"/>
          <w:i/>
          <w:sz w:val="20"/>
          <w:szCs w:val="20"/>
        </w:rPr>
      </w:r>
      <w:r w:rsidRPr="00C84A5E">
        <w:rPr>
          <w:rFonts w:eastAsia="Calibri" w:cs="Arial"/>
          <w:i/>
          <w:sz w:val="20"/>
          <w:szCs w:val="20"/>
        </w:rPr>
        <w:fldChar w:fldCharType="separate"/>
      </w:r>
      <w:r w:rsidRPr="00C84A5E">
        <w:rPr>
          <w:rFonts w:eastAsia="Calibri" w:cs="Arial"/>
          <w:i/>
          <w:color w:val="0563C1"/>
          <w:sz w:val="20"/>
          <w:szCs w:val="20"/>
          <w:u w:val="single"/>
        </w:rPr>
        <w:t>Protection from Sexual Exploitation &amp; Abuse Policy</w:t>
      </w:r>
    </w:p>
    <w:p w14:paraId="72047BD1" w14:textId="77777777" w:rsidR="00562B2B" w:rsidRPr="00C84A5E" w:rsidRDefault="00562B2B" w:rsidP="00562B2B">
      <w:pPr>
        <w:numPr>
          <w:ilvl w:val="1"/>
          <w:numId w:val="24"/>
        </w:numPr>
        <w:spacing w:after="160" w:line="259" w:lineRule="auto"/>
        <w:contextualSpacing/>
        <w:rPr>
          <w:rFonts w:eastAsia="Calibri" w:cs="Arial"/>
          <w:i/>
          <w:color w:val="0563C1"/>
          <w:sz w:val="20"/>
          <w:szCs w:val="20"/>
          <w:u w:val="single"/>
        </w:rPr>
      </w:pPr>
      <w:r w:rsidRPr="00C84A5E">
        <w:rPr>
          <w:rFonts w:eastAsia="Calibri" w:cs="Arial"/>
          <w:i/>
          <w:sz w:val="20"/>
          <w:szCs w:val="20"/>
        </w:rPr>
        <w:fldChar w:fldCharType="end"/>
      </w:r>
      <w:r w:rsidRPr="00C84A5E">
        <w:rPr>
          <w:rFonts w:eastAsia="Calibri" w:cs="Arial"/>
          <w:i/>
          <w:sz w:val="20"/>
          <w:szCs w:val="20"/>
        </w:rPr>
        <w:fldChar w:fldCharType="begin"/>
      </w:r>
      <w:r w:rsidRPr="00C84A5E">
        <w:rPr>
          <w:rFonts w:eastAsia="Calibri" w:cs="Arial"/>
          <w:i/>
          <w:sz w:val="20"/>
          <w:szCs w:val="20"/>
        </w:rPr>
        <w:instrText>HYPERLINK "https://www.savethechildren.net/sites/www.savethechildren.net/files/SC-PR-13-Purchase-OrderTCs-v2.0%20Anti%20Harassment%20Intimidation%20and%20Bullying%20Policy%20English%20%281%29-20-23.pdf"</w:instrText>
      </w:r>
      <w:r w:rsidRPr="00C84A5E">
        <w:rPr>
          <w:rFonts w:eastAsia="Calibri" w:cs="Arial"/>
          <w:i/>
          <w:sz w:val="20"/>
          <w:szCs w:val="20"/>
        </w:rPr>
      </w:r>
      <w:r w:rsidRPr="00C84A5E">
        <w:rPr>
          <w:rFonts w:eastAsia="Calibri" w:cs="Arial"/>
          <w:i/>
          <w:sz w:val="20"/>
          <w:szCs w:val="20"/>
        </w:rPr>
        <w:fldChar w:fldCharType="separate"/>
      </w:r>
      <w:r w:rsidRPr="00C84A5E">
        <w:rPr>
          <w:rFonts w:eastAsia="Calibri" w:cs="Arial"/>
          <w:i/>
          <w:color w:val="0563C1"/>
          <w:sz w:val="20"/>
          <w:szCs w:val="20"/>
          <w:u w:val="single"/>
        </w:rPr>
        <w:t>Anti-Harassment, Intimidation &amp; Bullying Policy</w:t>
      </w:r>
    </w:p>
    <w:p w14:paraId="310EEB66" w14:textId="77777777" w:rsidR="00562B2B" w:rsidRPr="00C84A5E" w:rsidRDefault="00562B2B" w:rsidP="00562B2B">
      <w:pPr>
        <w:numPr>
          <w:ilvl w:val="1"/>
          <w:numId w:val="24"/>
        </w:numPr>
        <w:spacing w:after="160" w:line="259" w:lineRule="auto"/>
        <w:contextualSpacing/>
        <w:rPr>
          <w:rFonts w:eastAsia="Calibri" w:cs="Arial"/>
          <w:i/>
          <w:color w:val="0563C1"/>
          <w:sz w:val="20"/>
          <w:szCs w:val="20"/>
          <w:u w:val="single"/>
        </w:rPr>
      </w:pPr>
      <w:r w:rsidRPr="00C84A5E">
        <w:rPr>
          <w:rFonts w:eastAsia="Calibri" w:cs="Arial"/>
          <w:i/>
          <w:sz w:val="20"/>
          <w:szCs w:val="20"/>
        </w:rPr>
        <w:fldChar w:fldCharType="end"/>
      </w:r>
      <w:r w:rsidRPr="00C84A5E">
        <w:rPr>
          <w:rFonts w:eastAsia="Calibri" w:cs="Arial"/>
          <w:i/>
          <w:sz w:val="20"/>
          <w:szCs w:val="20"/>
        </w:rPr>
        <w:fldChar w:fldCharType="begin"/>
      </w:r>
      <w:r w:rsidRPr="00C84A5E">
        <w:rPr>
          <w:rFonts w:eastAsia="Calibri" w:cs="Arial"/>
          <w:i/>
          <w:sz w:val="20"/>
          <w:szCs w:val="20"/>
        </w:rPr>
        <w:instrText>HYPERLINK "https://www.savethechildren.net/sites/www.savethechildren.net/files/SC-PR-13-Purchase-OrderTCs-v2.0%20Fraud%20Bribery%20Corruption%20Policy%20English%20%281%29-10-13.pdf"</w:instrText>
      </w:r>
      <w:r w:rsidRPr="00C84A5E">
        <w:rPr>
          <w:rFonts w:eastAsia="Calibri" w:cs="Arial"/>
          <w:i/>
          <w:sz w:val="20"/>
          <w:szCs w:val="20"/>
        </w:rPr>
      </w:r>
      <w:r w:rsidRPr="00C84A5E">
        <w:rPr>
          <w:rFonts w:eastAsia="Calibri" w:cs="Arial"/>
          <w:i/>
          <w:sz w:val="20"/>
          <w:szCs w:val="20"/>
        </w:rPr>
        <w:fldChar w:fldCharType="separate"/>
      </w:r>
      <w:r w:rsidRPr="00C84A5E">
        <w:rPr>
          <w:rFonts w:eastAsia="Calibri" w:cs="Arial"/>
          <w:i/>
          <w:color w:val="0563C1"/>
          <w:sz w:val="20"/>
          <w:szCs w:val="20"/>
          <w:u w:val="single"/>
        </w:rPr>
        <w:t>Fraud, Bribery &amp; Corruption Policy &amp; Procedure</w:t>
      </w:r>
    </w:p>
    <w:p w14:paraId="2469863E" w14:textId="77777777" w:rsidR="00562B2B" w:rsidRPr="00C84A5E" w:rsidRDefault="00562B2B" w:rsidP="00562B2B">
      <w:pPr>
        <w:numPr>
          <w:ilvl w:val="1"/>
          <w:numId w:val="24"/>
        </w:numPr>
        <w:spacing w:after="160" w:line="259" w:lineRule="auto"/>
        <w:contextualSpacing/>
        <w:rPr>
          <w:rFonts w:eastAsia="Calibri" w:cs="Arial"/>
          <w:i/>
          <w:color w:val="0563C1"/>
          <w:sz w:val="20"/>
          <w:szCs w:val="20"/>
          <w:u w:val="single"/>
        </w:rPr>
      </w:pPr>
      <w:r w:rsidRPr="00C84A5E">
        <w:rPr>
          <w:rFonts w:eastAsia="Calibri" w:cs="Arial"/>
          <w:i/>
          <w:sz w:val="20"/>
          <w:szCs w:val="20"/>
        </w:rPr>
        <w:fldChar w:fldCharType="end"/>
      </w:r>
      <w:r w:rsidRPr="00C84A5E">
        <w:rPr>
          <w:rFonts w:eastAsia="Calibri" w:cs="Arial"/>
          <w:i/>
          <w:sz w:val="20"/>
          <w:szCs w:val="20"/>
        </w:rPr>
        <w:fldChar w:fldCharType="begin"/>
      </w:r>
      <w:r w:rsidRPr="00C84A5E">
        <w:rPr>
          <w:rFonts w:eastAsia="Calibri" w:cs="Arial"/>
          <w:i/>
          <w:sz w:val="20"/>
          <w:szCs w:val="20"/>
        </w:rPr>
        <w:instrText>HYPERLINK "https://www.savethechildren.net/sites/www.savethechildren.net/files/SC-PR-13-Purchase-OrderTCs-v2.0%20Child%20Safeguarding%20Policy%20English%20%281%29-5-9.pdf"</w:instrText>
      </w:r>
      <w:r w:rsidRPr="00C84A5E">
        <w:rPr>
          <w:rFonts w:eastAsia="Calibri" w:cs="Arial"/>
          <w:i/>
          <w:sz w:val="20"/>
          <w:szCs w:val="20"/>
        </w:rPr>
      </w:r>
      <w:r w:rsidRPr="00C84A5E">
        <w:rPr>
          <w:rFonts w:eastAsia="Calibri" w:cs="Arial"/>
          <w:i/>
          <w:sz w:val="20"/>
          <w:szCs w:val="20"/>
        </w:rPr>
        <w:fldChar w:fldCharType="separate"/>
      </w:r>
      <w:r w:rsidRPr="00C84A5E">
        <w:rPr>
          <w:rFonts w:eastAsia="Calibri" w:cs="Arial"/>
          <w:i/>
          <w:color w:val="0563C1"/>
          <w:sz w:val="20"/>
          <w:szCs w:val="20"/>
          <w:u w:val="single"/>
        </w:rPr>
        <w:t>Child Safeguarding Policy</w:t>
      </w:r>
    </w:p>
    <w:p w14:paraId="7F4FB85C" w14:textId="77777777" w:rsidR="00562B2B" w:rsidRPr="00C84A5E" w:rsidRDefault="00562B2B" w:rsidP="00562B2B">
      <w:pPr>
        <w:shd w:val="clear" w:color="auto" w:fill="BFBFBF"/>
        <w:spacing w:after="0" w:line="259" w:lineRule="auto"/>
        <w:ind w:right="-2"/>
        <w:rPr>
          <w:rFonts w:eastAsia="Calibri" w:cs="Arial"/>
          <w:sz w:val="20"/>
          <w:szCs w:val="20"/>
        </w:rPr>
      </w:pPr>
      <w:r w:rsidRPr="00C84A5E">
        <w:rPr>
          <w:rFonts w:eastAsia="Calibri" w:cs="Arial"/>
          <w:i/>
          <w:sz w:val="20"/>
          <w:szCs w:val="20"/>
        </w:rPr>
        <w:fldChar w:fldCharType="end"/>
      </w:r>
      <w:r w:rsidRPr="00C84A5E">
        <w:rPr>
          <w:rFonts w:eastAsia="Calibri" w:cs="Arial"/>
          <w:b/>
          <w:sz w:val="20"/>
          <w:szCs w:val="20"/>
        </w:rPr>
        <w:t>1 - KEY PRINCIPLES</w:t>
      </w:r>
    </w:p>
    <w:p w14:paraId="30609856" w14:textId="77777777" w:rsidR="00562B2B" w:rsidRPr="00C84A5E" w:rsidRDefault="00562B2B" w:rsidP="00562B2B">
      <w:pPr>
        <w:tabs>
          <w:tab w:val="center" w:pos="4513"/>
          <w:tab w:val="right" w:pos="9026"/>
        </w:tabs>
        <w:spacing w:after="0"/>
        <w:rPr>
          <w:rFonts w:eastAsia="Calibri"/>
          <w:i/>
          <w:sz w:val="20"/>
          <w:szCs w:val="20"/>
        </w:rPr>
      </w:pPr>
    </w:p>
    <w:tbl>
      <w:tblPr>
        <w:tblStyle w:val="TableGrid20"/>
        <w:tblW w:w="10490"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02"/>
        <w:gridCol w:w="8665"/>
        <w:gridCol w:w="1223"/>
      </w:tblGrid>
      <w:tr w:rsidR="00562B2B" w:rsidRPr="00C84A5E" w14:paraId="79546A83" w14:textId="77777777" w:rsidTr="00930624">
        <w:trPr>
          <w:trHeight w:val="269"/>
          <w:jc w:val="center"/>
        </w:trPr>
        <w:tc>
          <w:tcPr>
            <w:tcW w:w="570" w:type="dxa"/>
            <w:tcBorders>
              <w:bottom w:val="single" w:sz="4" w:space="0" w:color="auto"/>
            </w:tcBorders>
          </w:tcPr>
          <w:p w14:paraId="04C0D8EA" w14:textId="77777777" w:rsidR="00562B2B" w:rsidRPr="00C84A5E" w:rsidRDefault="00562B2B" w:rsidP="00930624">
            <w:pPr>
              <w:spacing w:after="0"/>
              <w:rPr>
                <w:b/>
                <w:color w:val="FF0000"/>
                <w:sz w:val="20"/>
                <w:szCs w:val="20"/>
              </w:rPr>
            </w:pPr>
            <w:r w:rsidRPr="00C84A5E">
              <w:rPr>
                <w:b/>
                <w:color w:val="FF0000"/>
                <w:sz w:val="20"/>
                <w:szCs w:val="20"/>
              </w:rPr>
              <w:t>1.1</w:t>
            </w:r>
          </w:p>
          <w:p w14:paraId="754E28ED" w14:textId="77777777" w:rsidR="00562B2B" w:rsidRPr="00C84A5E" w:rsidRDefault="00562B2B" w:rsidP="00930624">
            <w:pPr>
              <w:spacing w:after="0"/>
              <w:rPr>
                <w:b/>
                <w:color w:val="FF0000"/>
                <w:sz w:val="20"/>
                <w:szCs w:val="20"/>
              </w:rPr>
            </w:pPr>
            <w:r w:rsidRPr="00C84A5E">
              <w:rPr>
                <w:b/>
                <w:color w:val="FF0000"/>
                <w:sz w:val="20"/>
                <w:szCs w:val="20"/>
              </w:rPr>
              <w:t>1.2</w:t>
            </w:r>
          </w:p>
        </w:tc>
        <w:tc>
          <w:tcPr>
            <w:tcW w:w="8697" w:type="dxa"/>
            <w:tcBorders>
              <w:bottom w:val="single" w:sz="4" w:space="0" w:color="auto"/>
            </w:tcBorders>
            <w:vAlign w:val="center"/>
          </w:tcPr>
          <w:p w14:paraId="5284F479" w14:textId="77777777" w:rsidR="00562B2B" w:rsidRPr="00C84A5E" w:rsidRDefault="00562B2B" w:rsidP="00930624">
            <w:pPr>
              <w:spacing w:after="0" w:line="276" w:lineRule="auto"/>
              <w:rPr>
                <w:sz w:val="20"/>
                <w:szCs w:val="20"/>
              </w:rPr>
            </w:pPr>
            <w:r w:rsidRPr="00C84A5E">
              <w:rPr>
                <w:sz w:val="20"/>
                <w:szCs w:val="20"/>
              </w:rPr>
              <w:t>Obey all applicable international and local laws, legislation, and regulations</w:t>
            </w:r>
          </w:p>
          <w:p w14:paraId="51A3A0D8" w14:textId="77777777" w:rsidR="00562B2B" w:rsidRPr="00C84A5E" w:rsidRDefault="00562B2B" w:rsidP="00930624">
            <w:pPr>
              <w:spacing w:after="0" w:line="276" w:lineRule="auto"/>
              <w:rPr>
                <w:sz w:val="20"/>
                <w:szCs w:val="20"/>
              </w:rPr>
            </w:pPr>
            <w:r w:rsidRPr="00C84A5E">
              <w:rPr>
                <w:sz w:val="20"/>
                <w:szCs w:val="20"/>
              </w:rPr>
              <w:t>Elevate Social, Economic and Environmental Sustainability to the core of your decision making and ways of working</w:t>
            </w:r>
          </w:p>
        </w:tc>
        <w:tc>
          <w:tcPr>
            <w:tcW w:w="1223" w:type="dxa"/>
            <w:tcBorders>
              <w:bottom w:val="single" w:sz="4" w:space="0" w:color="auto"/>
            </w:tcBorders>
            <w:vAlign w:val="center"/>
          </w:tcPr>
          <w:p w14:paraId="0D5E64F9" w14:textId="77777777" w:rsidR="00562B2B" w:rsidRPr="00C84A5E" w:rsidRDefault="00562B2B" w:rsidP="00930624">
            <w:pPr>
              <w:spacing w:after="0"/>
              <w:jc w:val="center"/>
              <w:rPr>
                <w:i/>
                <w:sz w:val="20"/>
                <w:szCs w:val="20"/>
              </w:rPr>
            </w:pPr>
            <w:r w:rsidRPr="00C84A5E">
              <w:rPr>
                <w:i/>
                <w:sz w:val="20"/>
                <w:szCs w:val="20"/>
              </w:rPr>
              <w:t>All Standards</w:t>
            </w:r>
          </w:p>
        </w:tc>
      </w:tr>
      <w:tr w:rsidR="00562B2B" w:rsidRPr="00C84A5E" w14:paraId="434EB943" w14:textId="77777777" w:rsidTr="00930624">
        <w:trPr>
          <w:trHeight w:val="60"/>
          <w:jc w:val="center"/>
        </w:trPr>
        <w:tc>
          <w:tcPr>
            <w:tcW w:w="570" w:type="dxa"/>
            <w:tcBorders>
              <w:top w:val="single" w:sz="4" w:space="0" w:color="auto"/>
            </w:tcBorders>
            <w:vAlign w:val="center"/>
          </w:tcPr>
          <w:p w14:paraId="36871D6D" w14:textId="77777777" w:rsidR="00562B2B" w:rsidRPr="00C84A5E" w:rsidRDefault="00562B2B" w:rsidP="00930624">
            <w:pPr>
              <w:spacing w:after="0"/>
              <w:rPr>
                <w:b/>
                <w:color w:val="FF0000"/>
                <w:sz w:val="20"/>
                <w:szCs w:val="20"/>
              </w:rPr>
            </w:pPr>
            <w:r w:rsidRPr="00C84A5E">
              <w:rPr>
                <w:b/>
                <w:color w:val="FF0000"/>
                <w:sz w:val="20"/>
                <w:szCs w:val="20"/>
              </w:rPr>
              <w:t>1.3</w:t>
            </w:r>
          </w:p>
        </w:tc>
        <w:tc>
          <w:tcPr>
            <w:tcW w:w="8697" w:type="dxa"/>
            <w:tcBorders>
              <w:top w:val="single" w:sz="4" w:space="0" w:color="auto"/>
            </w:tcBorders>
            <w:vAlign w:val="center"/>
          </w:tcPr>
          <w:p w14:paraId="78809F8F" w14:textId="77777777" w:rsidR="00562B2B" w:rsidRPr="00C84A5E" w:rsidRDefault="00562B2B" w:rsidP="00930624">
            <w:pPr>
              <w:spacing w:after="0" w:line="276" w:lineRule="auto"/>
              <w:rPr>
                <w:sz w:val="20"/>
                <w:szCs w:val="20"/>
              </w:rPr>
            </w:pPr>
            <w:r w:rsidRPr="00C84A5E">
              <w:rPr>
                <w:sz w:val="20"/>
                <w:szCs w:val="20"/>
              </w:rPr>
              <w:t>Promote diversity, inclusion, and equality in ways of working, decision-making and treatment of staff</w:t>
            </w:r>
          </w:p>
        </w:tc>
        <w:tc>
          <w:tcPr>
            <w:tcW w:w="1223" w:type="dxa"/>
            <w:vMerge w:val="restart"/>
            <w:tcBorders>
              <w:top w:val="single" w:sz="4" w:space="0" w:color="auto"/>
            </w:tcBorders>
            <w:vAlign w:val="center"/>
          </w:tcPr>
          <w:p w14:paraId="79761D4B" w14:textId="77777777" w:rsidR="00562B2B" w:rsidRPr="00C84A5E" w:rsidRDefault="00562B2B" w:rsidP="00930624">
            <w:pPr>
              <w:spacing w:after="0"/>
              <w:jc w:val="center"/>
              <w:rPr>
                <w:i/>
                <w:sz w:val="20"/>
                <w:szCs w:val="20"/>
              </w:rPr>
            </w:pPr>
            <w:hyperlink w:anchor="Section1Labour" w:history="1">
              <w:r w:rsidRPr="00C84A5E">
                <w:rPr>
                  <w:i/>
                  <w:color w:val="0563C1"/>
                  <w:sz w:val="20"/>
                  <w:szCs w:val="20"/>
                  <w:u w:val="single"/>
                </w:rPr>
                <w:t>Standard 2 - Labour</w:t>
              </w:r>
            </w:hyperlink>
          </w:p>
        </w:tc>
      </w:tr>
      <w:tr w:rsidR="00562B2B" w:rsidRPr="00C84A5E" w14:paraId="0A14D6D9" w14:textId="77777777" w:rsidTr="00930624">
        <w:trPr>
          <w:trHeight w:val="232"/>
          <w:jc w:val="center"/>
        </w:trPr>
        <w:tc>
          <w:tcPr>
            <w:tcW w:w="570" w:type="dxa"/>
            <w:vAlign w:val="center"/>
          </w:tcPr>
          <w:p w14:paraId="3E261249" w14:textId="77777777" w:rsidR="00562B2B" w:rsidRPr="00C84A5E" w:rsidRDefault="00562B2B" w:rsidP="00930624">
            <w:pPr>
              <w:spacing w:after="0"/>
              <w:rPr>
                <w:b/>
                <w:color w:val="FF0000"/>
                <w:sz w:val="20"/>
                <w:szCs w:val="20"/>
              </w:rPr>
            </w:pPr>
            <w:r w:rsidRPr="00C84A5E">
              <w:rPr>
                <w:b/>
                <w:color w:val="FF0000"/>
                <w:sz w:val="20"/>
                <w:szCs w:val="20"/>
              </w:rPr>
              <w:t>1.4</w:t>
            </w:r>
          </w:p>
        </w:tc>
        <w:tc>
          <w:tcPr>
            <w:tcW w:w="8697" w:type="dxa"/>
            <w:vAlign w:val="center"/>
          </w:tcPr>
          <w:p w14:paraId="55985748" w14:textId="77777777" w:rsidR="00562B2B" w:rsidRPr="00C84A5E" w:rsidRDefault="00562B2B" w:rsidP="00930624">
            <w:pPr>
              <w:spacing w:after="0" w:line="276" w:lineRule="auto"/>
              <w:rPr>
                <w:sz w:val="20"/>
                <w:szCs w:val="20"/>
              </w:rPr>
            </w:pPr>
            <w:r w:rsidRPr="00C84A5E">
              <w:rPr>
                <w:sz w:val="20"/>
                <w:szCs w:val="20"/>
              </w:rPr>
              <w:t>Employ staff of an appropriate age</w:t>
            </w:r>
          </w:p>
        </w:tc>
        <w:tc>
          <w:tcPr>
            <w:tcW w:w="1223" w:type="dxa"/>
            <w:vMerge/>
            <w:vAlign w:val="center"/>
          </w:tcPr>
          <w:p w14:paraId="50593A0D" w14:textId="77777777" w:rsidR="00562B2B" w:rsidRPr="00C84A5E" w:rsidRDefault="00562B2B" w:rsidP="00930624">
            <w:pPr>
              <w:spacing w:after="0"/>
              <w:jc w:val="center"/>
              <w:rPr>
                <w:i/>
                <w:sz w:val="20"/>
                <w:szCs w:val="20"/>
              </w:rPr>
            </w:pPr>
          </w:p>
        </w:tc>
      </w:tr>
      <w:tr w:rsidR="00562B2B" w:rsidRPr="00C84A5E" w14:paraId="30334B41" w14:textId="77777777" w:rsidTr="00930624">
        <w:trPr>
          <w:trHeight w:val="234"/>
          <w:jc w:val="center"/>
        </w:trPr>
        <w:tc>
          <w:tcPr>
            <w:tcW w:w="570" w:type="dxa"/>
            <w:vAlign w:val="center"/>
          </w:tcPr>
          <w:p w14:paraId="5C82F94E" w14:textId="77777777" w:rsidR="00562B2B" w:rsidRPr="00C84A5E" w:rsidRDefault="00562B2B" w:rsidP="00930624">
            <w:pPr>
              <w:spacing w:after="0"/>
              <w:rPr>
                <w:b/>
                <w:color w:val="FF0000"/>
                <w:sz w:val="20"/>
                <w:szCs w:val="20"/>
              </w:rPr>
            </w:pPr>
            <w:r w:rsidRPr="00C84A5E">
              <w:rPr>
                <w:b/>
                <w:color w:val="FF0000"/>
                <w:sz w:val="20"/>
                <w:szCs w:val="20"/>
              </w:rPr>
              <w:t>1.5</w:t>
            </w:r>
          </w:p>
        </w:tc>
        <w:tc>
          <w:tcPr>
            <w:tcW w:w="8697" w:type="dxa"/>
            <w:vAlign w:val="center"/>
          </w:tcPr>
          <w:p w14:paraId="27A30133" w14:textId="77777777" w:rsidR="00562B2B" w:rsidRPr="00C84A5E" w:rsidRDefault="00562B2B" w:rsidP="00930624">
            <w:pPr>
              <w:spacing w:after="0" w:line="276" w:lineRule="auto"/>
              <w:rPr>
                <w:sz w:val="20"/>
                <w:szCs w:val="20"/>
              </w:rPr>
            </w:pPr>
            <w:r w:rsidRPr="00C84A5E">
              <w:rPr>
                <w:sz w:val="20"/>
                <w:szCs w:val="20"/>
              </w:rPr>
              <w:t>Pay all staff fairly and reasonably</w:t>
            </w:r>
          </w:p>
        </w:tc>
        <w:tc>
          <w:tcPr>
            <w:tcW w:w="1223" w:type="dxa"/>
            <w:vMerge/>
            <w:vAlign w:val="center"/>
          </w:tcPr>
          <w:p w14:paraId="3371CF87" w14:textId="77777777" w:rsidR="00562B2B" w:rsidRPr="00C84A5E" w:rsidRDefault="00562B2B" w:rsidP="00930624">
            <w:pPr>
              <w:spacing w:after="0"/>
              <w:jc w:val="center"/>
              <w:rPr>
                <w:i/>
                <w:sz w:val="20"/>
                <w:szCs w:val="20"/>
              </w:rPr>
            </w:pPr>
          </w:p>
        </w:tc>
      </w:tr>
      <w:tr w:rsidR="00562B2B" w:rsidRPr="00C84A5E" w14:paraId="63A3C7E2" w14:textId="77777777" w:rsidTr="00930624">
        <w:trPr>
          <w:trHeight w:val="227"/>
          <w:jc w:val="center"/>
        </w:trPr>
        <w:tc>
          <w:tcPr>
            <w:tcW w:w="570" w:type="dxa"/>
            <w:vAlign w:val="center"/>
          </w:tcPr>
          <w:p w14:paraId="3ADAD4F4" w14:textId="77777777" w:rsidR="00562B2B" w:rsidRPr="00C84A5E" w:rsidRDefault="00562B2B" w:rsidP="00930624">
            <w:pPr>
              <w:spacing w:after="0"/>
              <w:rPr>
                <w:b/>
                <w:color w:val="FF0000"/>
                <w:sz w:val="20"/>
                <w:szCs w:val="20"/>
              </w:rPr>
            </w:pPr>
            <w:r w:rsidRPr="00C84A5E">
              <w:rPr>
                <w:b/>
                <w:color w:val="FF0000"/>
                <w:sz w:val="20"/>
                <w:szCs w:val="20"/>
              </w:rPr>
              <w:t>1.6</w:t>
            </w:r>
          </w:p>
        </w:tc>
        <w:tc>
          <w:tcPr>
            <w:tcW w:w="8697" w:type="dxa"/>
            <w:vAlign w:val="center"/>
          </w:tcPr>
          <w:p w14:paraId="78287465" w14:textId="77777777" w:rsidR="00562B2B" w:rsidRPr="00C84A5E" w:rsidRDefault="00562B2B" w:rsidP="00930624">
            <w:pPr>
              <w:spacing w:after="0" w:line="276" w:lineRule="auto"/>
              <w:rPr>
                <w:sz w:val="20"/>
                <w:szCs w:val="20"/>
              </w:rPr>
            </w:pPr>
            <w:r w:rsidRPr="00C84A5E">
              <w:rPr>
                <w:sz w:val="20"/>
                <w:szCs w:val="20"/>
              </w:rPr>
              <w:t>Employ staff on a voluntary basis, with freely agreed documented terms of employment</w:t>
            </w:r>
          </w:p>
        </w:tc>
        <w:tc>
          <w:tcPr>
            <w:tcW w:w="1223" w:type="dxa"/>
            <w:vMerge/>
            <w:vAlign w:val="center"/>
          </w:tcPr>
          <w:p w14:paraId="43064C24" w14:textId="77777777" w:rsidR="00562B2B" w:rsidRPr="00C84A5E" w:rsidRDefault="00562B2B" w:rsidP="00930624">
            <w:pPr>
              <w:spacing w:after="0"/>
              <w:jc w:val="center"/>
              <w:rPr>
                <w:i/>
                <w:sz w:val="20"/>
                <w:szCs w:val="20"/>
              </w:rPr>
            </w:pPr>
          </w:p>
        </w:tc>
      </w:tr>
      <w:tr w:rsidR="00562B2B" w:rsidRPr="00C84A5E" w14:paraId="6A3591D5" w14:textId="77777777" w:rsidTr="00930624">
        <w:trPr>
          <w:trHeight w:val="229"/>
          <w:jc w:val="center"/>
        </w:trPr>
        <w:tc>
          <w:tcPr>
            <w:tcW w:w="570" w:type="dxa"/>
            <w:tcBorders>
              <w:bottom w:val="single" w:sz="4" w:space="0" w:color="auto"/>
            </w:tcBorders>
            <w:vAlign w:val="center"/>
          </w:tcPr>
          <w:p w14:paraId="1D381BE5" w14:textId="77777777" w:rsidR="00562B2B" w:rsidRPr="00C84A5E" w:rsidRDefault="00562B2B" w:rsidP="00930624">
            <w:pPr>
              <w:spacing w:after="0"/>
              <w:rPr>
                <w:b/>
                <w:color w:val="FF0000"/>
                <w:sz w:val="20"/>
                <w:szCs w:val="20"/>
              </w:rPr>
            </w:pPr>
            <w:r w:rsidRPr="00C84A5E">
              <w:rPr>
                <w:b/>
                <w:color w:val="FF0000"/>
                <w:sz w:val="20"/>
                <w:szCs w:val="20"/>
              </w:rPr>
              <w:t>1.7</w:t>
            </w:r>
          </w:p>
          <w:p w14:paraId="0C92DE29" w14:textId="77777777" w:rsidR="00562B2B" w:rsidRPr="00C84A5E" w:rsidRDefault="00562B2B" w:rsidP="00930624">
            <w:pPr>
              <w:spacing w:after="0"/>
              <w:rPr>
                <w:b/>
                <w:color w:val="FF0000"/>
                <w:sz w:val="20"/>
                <w:szCs w:val="20"/>
              </w:rPr>
            </w:pPr>
            <w:r w:rsidRPr="00C84A5E">
              <w:rPr>
                <w:b/>
                <w:color w:val="FF0000"/>
                <w:sz w:val="20"/>
                <w:szCs w:val="20"/>
              </w:rPr>
              <w:t xml:space="preserve">1.8 </w:t>
            </w:r>
          </w:p>
        </w:tc>
        <w:tc>
          <w:tcPr>
            <w:tcW w:w="8697" w:type="dxa"/>
            <w:tcBorders>
              <w:bottom w:val="single" w:sz="4" w:space="0" w:color="auto"/>
            </w:tcBorders>
            <w:vAlign w:val="center"/>
          </w:tcPr>
          <w:p w14:paraId="796186AF" w14:textId="77777777" w:rsidR="00562B2B" w:rsidRPr="00C84A5E" w:rsidRDefault="00562B2B" w:rsidP="00930624">
            <w:pPr>
              <w:spacing w:after="0" w:line="276" w:lineRule="auto"/>
              <w:rPr>
                <w:sz w:val="20"/>
                <w:szCs w:val="20"/>
              </w:rPr>
            </w:pPr>
            <w:r w:rsidRPr="00C84A5E">
              <w:rPr>
                <w:sz w:val="20"/>
                <w:szCs w:val="20"/>
              </w:rPr>
              <w:t>Be a responsible employer, treat staff fairly and protect their health and safety</w:t>
            </w:r>
          </w:p>
          <w:p w14:paraId="2D78E5D4" w14:textId="77777777" w:rsidR="00562B2B" w:rsidRPr="00C84A5E" w:rsidRDefault="00562B2B" w:rsidP="00930624">
            <w:pPr>
              <w:spacing w:after="0" w:line="276" w:lineRule="auto"/>
              <w:rPr>
                <w:sz w:val="20"/>
                <w:szCs w:val="20"/>
              </w:rPr>
            </w:pPr>
            <w:r w:rsidRPr="00C84A5E">
              <w:rPr>
                <w:sz w:val="20"/>
                <w:szCs w:val="20"/>
              </w:rPr>
              <w:t xml:space="preserve">Ensure that workers and employees have a voice and are given the freedom of association </w:t>
            </w:r>
          </w:p>
        </w:tc>
        <w:tc>
          <w:tcPr>
            <w:tcW w:w="1223" w:type="dxa"/>
            <w:vMerge/>
            <w:tcBorders>
              <w:bottom w:val="single" w:sz="4" w:space="0" w:color="auto"/>
            </w:tcBorders>
            <w:vAlign w:val="center"/>
          </w:tcPr>
          <w:p w14:paraId="1215D268" w14:textId="77777777" w:rsidR="00562B2B" w:rsidRPr="00C84A5E" w:rsidRDefault="00562B2B" w:rsidP="00930624">
            <w:pPr>
              <w:spacing w:after="0"/>
              <w:jc w:val="center"/>
              <w:rPr>
                <w:i/>
                <w:sz w:val="20"/>
                <w:szCs w:val="20"/>
              </w:rPr>
            </w:pPr>
          </w:p>
        </w:tc>
      </w:tr>
      <w:tr w:rsidR="00562B2B" w:rsidRPr="00C84A5E" w14:paraId="1FA11992" w14:textId="77777777" w:rsidTr="00930624">
        <w:trPr>
          <w:trHeight w:val="292"/>
          <w:jc w:val="center"/>
        </w:trPr>
        <w:tc>
          <w:tcPr>
            <w:tcW w:w="570" w:type="dxa"/>
            <w:tcBorders>
              <w:top w:val="single" w:sz="4" w:space="0" w:color="auto"/>
            </w:tcBorders>
            <w:vAlign w:val="center"/>
          </w:tcPr>
          <w:p w14:paraId="24287F1C" w14:textId="77777777" w:rsidR="00562B2B" w:rsidRPr="00C84A5E" w:rsidRDefault="00562B2B" w:rsidP="00930624">
            <w:pPr>
              <w:spacing w:after="0"/>
              <w:rPr>
                <w:b/>
                <w:color w:val="FF0000"/>
                <w:sz w:val="20"/>
                <w:szCs w:val="20"/>
              </w:rPr>
            </w:pPr>
            <w:r w:rsidRPr="00C84A5E">
              <w:rPr>
                <w:b/>
                <w:color w:val="FF0000"/>
                <w:sz w:val="20"/>
                <w:szCs w:val="20"/>
              </w:rPr>
              <w:t>1.9</w:t>
            </w:r>
          </w:p>
        </w:tc>
        <w:tc>
          <w:tcPr>
            <w:tcW w:w="8697" w:type="dxa"/>
            <w:tcBorders>
              <w:top w:val="single" w:sz="4" w:space="0" w:color="auto"/>
            </w:tcBorders>
            <w:vAlign w:val="center"/>
          </w:tcPr>
          <w:p w14:paraId="40A109C6" w14:textId="77777777" w:rsidR="00562B2B" w:rsidRPr="00C84A5E" w:rsidRDefault="00562B2B" w:rsidP="00930624">
            <w:pPr>
              <w:spacing w:after="0" w:line="276" w:lineRule="auto"/>
              <w:rPr>
                <w:sz w:val="20"/>
                <w:szCs w:val="20"/>
              </w:rPr>
            </w:pPr>
            <w:r w:rsidRPr="00C84A5E">
              <w:rPr>
                <w:sz w:val="20"/>
                <w:szCs w:val="20"/>
              </w:rPr>
              <w:t>Grant staff the rights afforded under national and international Human Rights acts</w:t>
            </w:r>
          </w:p>
        </w:tc>
        <w:tc>
          <w:tcPr>
            <w:tcW w:w="1223" w:type="dxa"/>
            <w:vMerge w:val="restart"/>
            <w:tcBorders>
              <w:top w:val="single" w:sz="4" w:space="0" w:color="auto"/>
            </w:tcBorders>
            <w:vAlign w:val="center"/>
          </w:tcPr>
          <w:p w14:paraId="7D00B809" w14:textId="77777777" w:rsidR="00562B2B" w:rsidRPr="00C84A5E" w:rsidRDefault="00562B2B" w:rsidP="00930624">
            <w:pPr>
              <w:spacing w:after="0"/>
              <w:jc w:val="center"/>
              <w:rPr>
                <w:i/>
                <w:sz w:val="20"/>
                <w:szCs w:val="20"/>
              </w:rPr>
            </w:pPr>
            <w:hyperlink w:anchor="Section2HumanRights" w:history="1">
              <w:r w:rsidRPr="00C84A5E">
                <w:rPr>
                  <w:i/>
                  <w:color w:val="0563C1"/>
                  <w:sz w:val="20"/>
                  <w:szCs w:val="20"/>
                  <w:u w:val="single"/>
                </w:rPr>
                <w:t>Standard 3 – Human Rights</w:t>
              </w:r>
            </w:hyperlink>
          </w:p>
        </w:tc>
      </w:tr>
      <w:tr w:rsidR="00562B2B" w:rsidRPr="00C84A5E" w14:paraId="4F0919C4" w14:textId="77777777" w:rsidTr="00930624">
        <w:trPr>
          <w:trHeight w:val="292"/>
          <w:jc w:val="center"/>
        </w:trPr>
        <w:tc>
          <w:tcPr>
            <w:tcW w:w="570" w:type="dxa"/>
            <w:tcBorders>
              <w:bottom w:val="single" w:sz="4" w:space="0" w:color="auto"/>
            </w:tcBorders>
            <w:vAlign w:val="center"/>
          </w:tcPr>
          <w:p w14:paraId="025EC9E3" w14:textId="77777777" w:rsidR="00562B2B" w:rsidRPr="00C84A5E" w:rsidRDefault="00562B2B" w:rsidP="00930624">
            <w:pPr>
              <w:spacing w:after="0"/>
              <w:rPr>
                <w:b/>
                <w:color w:val="FF0000"/>
                <w:sz w:val="20"/>
                <w:szCs w:val="20"/>
              </w:rPr>
            </w:pPr>
            <w:r w:rsidRPr="00C84A5E">
              <w:rPr>
                <w:b/>
                <w:color w:val="FF0000"/>
                <w:sz w:val="20"/>
                <w:szCs w:val="20"/>
              </w:rPr>
              <w:t>1.10</w:t>
            </w:r>
          </w:p>
        </w:tc>
        <w:tc>
          <w:tcPr>
            <w:tcW w:w="8697" w:type="dxa"/>
            <w:tcBorders>
              <w:bottom w:val="single" w:sz="4" w:space="0" w:color="auto"/>
            </w:tcBorders>
            <w:vAlign w:val="center"/>
          </w:tcPr>
          <w:p w14:paraId="0973C6C3" w14:textId="77777777" w:rsidR="00562B2B" w:rsidRPr="00C84A5E" w:rsidRDefault="00562B2B" w:rsidP="00930624">
            <w:pPr>
              <w:spacing w:after="0" w:line="276" w:lineRule="auto"/>
              <w:rPr>
                <w:sz w:val="20"/>
                <w:szCs w:val="20"/>
              </w:rPr>
            </w:pPr>
            <w:r w:rsidRPr="00C84A5E">
              <w:rPr>
                <w:sz w:val="20"/>
                <w:szCs w:val="20"/>
              </w:rPr>
              <w:t>Ensure all staff are treated with dignity and respect</w:t>
            </w:r>
          </w:p>
        </w:tc>
        <w:tc>
          <w:tcPr>
            <w:tcW w:w="1223" w:type="dxa"/>
            <w:vMerge/>
            <w:tcBorders>
              <w:bottom w:val="single" w:sz="4" w:space="0" w:color="auto"/>
            </w:tcBorders>
            <w:vAlign w:val="center"/>
          </w:tcPr>
          <w:p w14:paraId="399CCA49" w14:textId="77777777" w:rsidR="00562B2B" w:rsidRPr="00C84A5E" w:rsidRDefault="00562B2B" w:rsidP="00930624">
            <w:pPr>
              <w:spacing w:after="0"/>
              <w:jc w:val="center"/>
              <w:rPr>
                <w:i/>
                <w:sz w:val="20"/>
                <w:szCs w:val="20"/>
              </w:rPr>
            </w:pPr>
          </w:p>
        </w:tc>
      </w:tr>
      <w:tr w:rsidR="00562B2B" w:rsidRPr="00C84A5E" w14:paraId="73492D4C" w14:textId="77777777" w:rsidTr="00930624">
        <w:trPr>
          <w:trHeight w:val="470"/>
          <w:jc w:val="center"/>
        </w:trPr>
        <w:tc>
          <w:tcPr>
            <w:tcW w:w="570" w:type="dxa"/>
            <w:tcBorders>
              <w:top w:val="single" w:sz="4" w:space="0" w:color="auto"/>
              <w:bottom w:val="single" w:sz="4" w:space="0" w:color="auto"/>
            </w:tcBorders>
            <w:vAlign w:val="center"/>
          </w:tcPr>
          <w:p w14:paraId="2B2E5B28" w14:textId="77777777" w:rsidR="00562B2B" w:rsidRPr="00C84A5E" w:rsidRDefault="00562B2B" w:rsidP="00930624">
            <w:pPr>
              <w:spacing w:after="0"/>
              <w:rPr>
                <w:b/>
                <w:color w:val="FF0000"/>
                <w:sz w:val="20"/>
                <w:szCs w:val="20"/>
              </w:rPr>
            </w:pPr>
            <w:r w:rsidRPr="00C84A5E">
              <w:rPr>
                <w:b/>
                <w:color w:val="FF0000"/>
                <w:sz w:val="20"/>
                <w:szCs w:val="20"/>
              </w:rPr>
              <w:t>1.11</w:t>
            </w:r>
          </w:p>
        </w:tc>
        <w:tc>
          <w:tcPr>
            <w:tcW w:w="8697" w:type="dxa"/>
            <w:tcBorders>
              <w:top w:val="single" w:sz="4" w:space="0" w:color="auto"/>
              <w:bottom w:val="single" w:sz="4" w:space="0" w:color="auto"/>
            </w:tcBorders>
            <w:vAlign w:val="center"/>
          </w:tcPr>
          <w:p w14:paraId="2C6BD70A" w14:textId="77777777" w:rsidR="00562B2B" w:rsidRPr="00C84A5E" w:rsidRDefault="00562B2B" w:rsidP="00930624">
            <w:pPr>
              <w:spacing w:after="0" w:line="276" w:lineRule="auto"/>
              <w:rPr>
                <w:sz w:val="20"/>
                <w:szCs w:val="20"/>
              </w:rPr>
            </w:pPr>
            <w:r w:rsidRPr="00C84A5E">
              <w:rPr>
                <w:bCs/>
                <w:sz w:val="20"/>
                <w:szCs w:val="20"/>
              </w:rPr>
              <w:t>Minimise environmental impact (including waste, energy, emissions and water) as much as possible</w:t>
            </w:r>
          </w:p>
        </w:tc>
        <w:tc>
          <w:tcPr>
            <w:tcW w:w="1223" w:type="dxa"/>
            <w:tcBorders>
              <w:top w:val="single" w:sz="4" w:space="0" w:color="auto"/>
              <w:bottom w:val="single" w:sz="4" w:space="0" w:color="auto"/>
            </w:tcBorders>
            <w:vAlign w:val="center"/>
          </w:tcPr>
          <w:p w14:paraId="40255560" w14:textId="77777777" w:rsidR="00562B2B" w:rsidRPr="00C84A5E" w:rsidRDefault="00562B2B" w:rsidP="00930624">
            <w:pPr>
              <w:spacing w:after="0"/>
              <w:jc w:val="center"/>
              <w:rPr>
                <w:sz w:val="20"/>
                <w:szCs w:val="20"/>
              </w:rPr>
            </w:pPr>
            <w:hyperlink w:anchor="Section3Environment" w:history="1">
              <w:r w:rsidRPr="00C84A5E">
                <w:rPr>
                  <w:i/>
                  <w:color w:val="0563C1"/>
                  <w:sz w:val="20"/>
                  <w:szCs w:val="20"/>
                  <w:u w:val="single"/>
                </w:rPr>
                <w:t>Standard 4 - Environment</w:t>
              </w:r>
            </w:hyperlink>
          </w:p>
        </w:tc>
      </w:tr>
      <w:tr w:rsidR="00562B2B" w:rsidRPr="00C84A5E" w14:paraId="239602A2" w14:textId="77777777" w:rsidTr="00930624">
        <w:trPr>
          <w:trHeight w:val="281"/>
          <w:jc w:val="center"/>
        </w:trPr>
        <w:tc>
          <w:tcPr>
            <w:tcW w:w="570" w:type="dxa"/>
            <w:tcBorders>
              <w:top w:val="single" w:sz="4" w:space="0" w:color="auto"/>
            </w:tcBorders>
            <w:vAlign w:val="center"/>
          </w:tcPr>
          <w:p w14:paraId="595BAC40" w14:textId="77777777" w:rsidR="00562B2B" w:rsidRPr="00C84A5E" w:rsidRDefault="00562B2B" w:rsidP="00930624">
            <w:pPr>
              <w:spacing w:after="0"/>
              <w:rPr>
                <w:b/>
                <w:color w:val="FF0000"/>
                <w:sz w:val="20"/>
                <w:szCs w:val="20"/>
              </w:rPr>
            </w:pPr>
            <w:r w:rsidRPr="00C84A5E">
              <w:rPr>
                <w:b/>
                <w:color w:val="FF0000"/>
                <w:sz w:val="20"/>
                <w:szCs w:val="20"/>
              </w:rPr>
              <w:t>1.12</w:t>
            </w:r>
          </w:p>
        </w:tc>
        <w:tc>
          <w:tcPr>
            <w:tcW w:w="8697" w:type="dxa"/>
            <w:tcBorders>
              <w:top w:val="single" w:sz="4" w:space="0" w:color="auto"/>
            </w:tcBorders>
            <w:vAlign w:val="center"/>
          </w:tcPr>
          <w:p w14:paraId="2CEC05F7" w14:textId="77777777" w:rsidR="00562B2B" w:rsidRPr="00C84A5E" w:rsidRDefault="00562B2B" w:rsidP="00930624">
            <w:pPr>
              <w:spacing w:after="0" w:line="276" w:lineRule="auto"/>
              <w:rPr>
                <w:sz w:val="20"/>
                <w:szCs w:val="20"/>
              </w:rPr>
            </w:pPr>
            <w:r w:rsidRPr="00C84A5E">
              <w:rPr>
                <w:sz w:val="20"/>
                <w:szCs w:val="20"/>
              </w:rPr>
              <w:t>Adhere to the highest standards of moral and ethical conduct</w:t>
            </w:r>
          </w:p>
        </w:tc>
        <w:tc>
          <w:tcPr>
            <w:tcW w:w="1223" w:type="dxa"/>
            <w:vMerge w:val="restart"/>
            <w:tcBorders>
              <w:top w:val="single" w:sz="4" w:space="0" w:color="auto"/>
            </w:tcBorders>
            <w:vAlign w:val="center"/>
          </w:tcPr>
          <w:p w14:paraId="75ADB217" w14:textId="77777777" w:rsidR="00562B2B" w:rsidRPr="00C84A5E" w:rsidRDefault="00562B2B" w:rsidP="00930624">
            <w:pPr>
              <w:spacing w:after="0"/>
              <w:jc w:val="center"/>
              <w:rPr>
                <w:i/>
                <w:sz w:val="20"/>
                <w:szCs w:val="20"/>
              </w:rPr>
            </w:pPr>
            <w:hyperlink w:anchor="Section4EthicalConduct" w:history="1">
              <w:r w:rsidRPr="00C84A5E">
                <w:rPr>
                  <w:i/>
                  <w:color w:val="0563C1"/>
                  <w:sz w:val="20"/>
                  <w:szCs w:val="20"/>
                  <w:u w:val="single"/>
                </w:rPr>
                <w:t>Standard 5 – Ethical Conduct</w:t>
              </w:r>
            </w:hyperlink>
          </w:p>
        </w:tc>
      </w:tr>
      <w:tr w:rsidR="00562B2B" w:rsidRPr="00C84A5E" w14:paraId="62A862F9" w14:textId="77777777" w:rsidTr="00930624">
        <w:trPr>
          <w:trHeight w:val="281"/>
          <w:jc w:val="center"/>
        </w:trPr>
        <w:tc>
          <w:tcPr>
            <w:tcW w:w="570" w:type="dxa"/>
            <w:tcBorders>
              <w:bottom w:val="single" w:sz="4" w:space="0" w:color="auto"/>
            </w:tcBorders>
            <w:vAlign w:val="center"/>
          </w:tcPr>
          <w:p w14:paraId="4CEFD871" w14:textId="77777777" w:rsidR="00562B2B" w:rsidRPr="00C84A5E" w:rsidRDefault="00562B2B" w:rsidP="00930624">
            <w:pPr>
              <w:spacing w:after="0"/>
              <w:rPr>
                <w:b/>
                <w:color w:val="FF0000"/>
                <w:sz w:val="20"/>
                <w:szCs w:val="20"/>
              </w:rPr>
            </w:pPr>
            <w:r w:rsidRPr="00C84A5E">
              <w:rPr>
                <w:b/>
                <w:color w:val="FF0000"/>
                <w:sz w:val="20"/>
                <w:szCs w:val="20"/>
              </w:rPr>
              <w:t>1.13</w:t>
            </w:r>
          </w:p>
        </w:tc>
        <w:tc>
          <w:tcPr>
            <w:tcW w:w="8697" w:type="dxa"/>
            <w:tcBorders>
              <w:bottom w:val="single" w:sz="4" w:space="0" w:color="auto"/>
            </w:tcBorders>
            <w:vAlign w:val="center"/>
          </w:tcPr>
          <w:p w14:paraId="284F4DDB" w14:textId="77777777" w:rsidR="00562B2B" w:rsidRPr="00C84A5E" w:rsidRDefault="00562B2B" w:rsidP="00930624">
            <w:pPr>
              <w:spacing w:after="0" w:line="276" w:lineRule="auto"/>
              <w:rPr>
                <w:sz w:val="20"/>
                <w:szCs w:val="20"/>
              </w:rPr>
            </w:pPr>
            <w:r w:rsidRPr="00C84A5E">
              <w:rPr>
                <w:sz w:val="20"/>
                <w:szCs w:val="20"/>
              </w:rPr>
              <w:t>Adopt a zero-tolerance approach towards fraud, bribery and corruption</w:t>
            </w:r>
          </w:p>
        </w:tc>
        <w:tc>
          <w:tcPr>
            <w:tcW w:w="1223" w:type="dxa"/>
            <w:vMerge/>
            <w:tcBorders>
              <w:bottom w:val="single" w:sz="4" w:space="0" w:color="auto"/>
            </w:tcBorders>
            <w:vAlign w:val="center"/>
          </w:tcPr>
          <w:p w14:paraId="056A8621" w14:textId="77777777" w:rsidR="00562B2B" w:rsidRPr="00C84A5E" w:rsidRDefault="00562B2B" w:rsidP="00930624">
            <w:pPr>
              <w:spacing w:after="0"/>
              <w:jc w:val="center"/>
              <w:rPr>
                <w:i/>
                <w:sz w:val="20"/>
                <w:szCs w:val="20"/>
              </w:rPr>
            </w:pPr>
          </w:p>
        </w:tc>
      </w:tr>
      <w:tr w:rsidR="00562B2B" w:rsidRPr="00C84A5E" w14:paraId="4D0EB7CE" w14:textId="77777777" w:rsidTr="00930624">
        <w:trPr>
          <w:trHeight w:val="497"/>
          <w:jc w:val="center"/>
        </w:trPr>
        <w:tc>
          <w:tcPr>
            <w:tcW w:w="570" w:type="dxa"/>
            <w:tcBorders>
              <w:top w:val="single" w:sz="4" w:space="0" w:color="auto"/>
            </w:tcBorders>
          </w:tcPr>
          <w:p w14:paraId="70E9D321" w14:textId="77777777" w:rsidR="00562B2B" w:rsidRPr="00C84A5E" w:rsidRDefault="00562B2B" w:rsidP="00930624">
            <w:pPr>
              <w:spacing w:after="0"/>
              <w:rPr>
                <w:b/>
                <w:color w:val="FF0000"/>
                <w:sz w:val="20"/>
                <w:szCs w:val="20"/>
              </w:rPr>
            </w:pPr>
            <w:r w:rsidRPr="00C84A5E">
              <w:rPr>
                <w:b/>
                <w:color w:val="FF0000"/>
                <w:sz w:val="20"/>
                <w:szCs w:val="20"/>
              </w:rPr>
              <w:t>1.14</w:t>
            </w:r>
          </w:p>
        </w:tc>
        <w:tc>
          <w:tcPr>
            <w:tcW w:w="8697" w:type="dxa"/>
            <w:tcBorders>
              <w:top w:val="single" w:sz="4" w:space="0" w:color="auto"/>
            </w:tcBorders>
            <w:vAlign w:val="center"/>
          </w:tcPr>
          <w:p w14:paraId="55558FAC" w14:textId="77777777" w:rsidR="00562B2B" w:rsidRPr="00C84A5E" w:rsidRDefault="00562B2B" w:rsidP="00930624">
            <w:pPr>
              <w:spacing w:after="0" w:line="276" w:lineRule="auto"/>
              <w:rPr>
                <w:sz w:val="20"/>
                <w:szCs w:val="20"/>
              </w:rPr>
            </w:pPr>
            <w:r w:rsidRPr="00C84A5E">
              <w:rPr>
                <w:sz w:val="20"/>
                <w:szCs w:val="20"/>
              </w:rPr>
              <w:t>Adopt a zero-tolerance policy towards any form of abuse, harmful practices, and behaviour being committed against children and adults, and take all available measures to prevent all forms of these</w:t>
            </w:r>
          </w:p>
        </w:tc>
        <w:tc>
          <w:tcPr>
            <w:tcW w:w="1223" w:type="dxa"/>
            <w:vMerge w:val="restart"/>
            <w:tcBorders>
              <w:top w:val="single" w:sz="4" w:space="0" w:color="auto"/>
            </w:tcBorders>
            <w:vAlign w:val="center"/>
          </w:tcPr>
          <w:p w14:paraId="4E75AEE5" w14:textId="77777777" w:rsidR="00562B2B" w:rsidRPr="00C84A5E" w:rsidRDefault="00562B2B" w:rsidP="00930624">
            <w:pPr>
              <w:spacing w:after="0"/>
              <w:jc w:val="center"/>
              <w:rPr>
                <w:i/>
                <w:color w:val="0563C1"/>
                <w:sz w:val="20"/>
                <w:szCs w:val="20"/>
                <w:u w:val="single"/>
              </w:rPr>
            </w:pPr>
            <w:hyperlink w:anchor="Section5ChildSafeguarding" w:history="1">
              <w:r w:rsidRPr="00C84A5E">
                <w:rPr>
                  <w:i/>
                  <w:color w:val="0563C1"/>
                  <w:sz w:val="20"/>
                  <w:szCs w:val="20"/>
                  <w:u w:val="single"/>
                </w:rPr>
                <w:t>Standard 6 – Safeguarding</w:t>
              </w:r>
            </w:hyperlink>
          </w:p>
          <w:p w14:paraId="13C3793C" w14:textId="77777777" w:rsidR="00562B2B" w:rsidRPr="00C84A5E" w:rsidRDefault="00562B2B" w:rsidP="00930624">
            <w:pPr>
              <w:spacing w:after="0"/>
              <w:jc w:val="center"/>
              <w:rPr>
                <w:i/>
                <w:sz w:val="20"/>
                <w:szCs w:val="20"/>
              </w:rPr>
            </w:pPr>
          </w:p>
        </w:tc>
      </w:tr>
      <w:tr w:rsidR="00562B2B" w:rsidRPr="00C84A5E" w14:paraId="78F51430" w14:textId="77777777" w:rsidTr="00930624">
        <w:trPr>
          <w:trHeight w:val="468"/>
          <w:jc w:val="center"/>
        </w:trPr>
        <w:tc>
          <w:tcPr>
            <w:tcW w:w="570" w:type="dxa"/>
            <w:tcBorders>
              <w:bottom w:val="single" w:sz="4" w:space="0" w:color="auto"/>
            </w:tcBorders>
          </w:tcPr>
          <w:p w14:paraId="48AE3ED7" w14:textId="77777777" w:rsidR="00562B2B" w:rsidRPr="00C84A5E" w:rsidRDefault="00562B2B" w:rsidP="00930624">
            <w:pPr>
              <w:spacing w:after="0"/>
              <w:rPr>
                <w:b/>
                <w:color w:val="FF0000"/>
                <w:sz w:val="20"/>
                <w:szCs w:val="20"/>
              </w:rPr>
            </w:pPr>
            <w:r w:rsidRPr="00C84A5E">
              <w:rPr>
                <w:b/>
                <w:color w:val="FF0000"/>
                <w:sz w:val="20"/>
                <w:szCs w:val="20"/>
              </w:rPr>
              <w:t>1.15</w:t>
            </w:r>
          </w:p>
        </w:tc>
        <w:tc>
          <w:tcPr>
            <w:tcW w:w="8697" w:type="dxa"/>
            <w:tcBorders>
              <w:bottom w:val="single" w:sz="4" w:space="0" w:color="auto"/>
            </w:tcBorders>
            <w:vAlign w:val="center"/>
          </w:tcPr>
          <w:p w14:paraId="5FAD9240" w14:textId="77777777" w:rsidR="00562B2B" w:rsidRPr="00C84A5E" w:rsidRDefault="00562B2B" w:rsidP="00930624">
            <w:pPr>
              <w:spacing w:after="0" w:line="276" w:lineRule="auto"/>
              <w:rPr>
                <w:sz w:val="20"/>
                <w:szCs w:val="20"/>
              </w:rPr>
            </w:pPr>
            <w:r w:rsidRPr="00C84A5E">
              <w:rPr>
                <w:sz w:val="20"/>
                <w:szCs w:val="20"/>
              </w:rPr>
              <w:t xml:space="preserve">Act against all allegations and reports of exploitation, abuse, harassment, and any other form of misconduct </w:t>
            </w:r>
          </w:p>
        </w:tc>
        <w:tc>
          <w:tcPr>
            <w:tcW w:w="1223" w:type="dxa"/>
            <w:vMerge/>
            <w:tcBorders>
              <w:bottom w:val="single" w:sz="4" w:space="0" w:color="auto"/>
            </w:tcBorders>
            <w:vAlign w:val="center"/>
          </w:tcPr>
          <w:p w14:paraId="20D07A6B" w14:textId="77777777" w:rsidR="00562B2B" w:rsidRPr="00C84A5E" w:rsidRDefault="00562B2B" w:rsidP="00930624">
            <w:pPr>
              <w:spacing w:after="0"/>
              <w:jc w:val="center"/>
              <w:rPr>
                <w:i/>
                <w:sz w:val="20"/>
                <w:szCs w:val="20"/>
              </w:rPr>
            </w:pPr>
          </w:p>
        </w:tc>
      </w:tr>
      <w:tr w:rsidR="00562B2B" w:rsidRPr="00C84A5E" w14:paraId="4DCF5303" w14:textId="77777777" w:rsidTr="00930624">
        <w:trPr>
          <w:trHeight w:val="468"/>
          <w:jc w:val="center"/>
        </w:trPr>
        <w:tc>
          <w:tcPr>
            <w:tcW w:w="570" w:type="dxa"/>
            <w:tcBorders>
              <w:bottom w:val="single" w:sz="4" w:space="0" w:color="auto"/>
            </w:tcBorders>
          </w:tcPr>
          <w:p w14:paraId="6D1473EA" w14:textId="77777777" w:rsidR="00562B2B" w:rsidRPr="00C84A5E" w:rsidRDefault="00562B2B" w:rsidP="00930624">
            <w:pPr>
              <w:spacing w:after="0"/>
              <w:rPr>
                <w:b/>
                <w:color w:val="FF0000"/>
                <w:sz w:val="20"/>
                <w:szCs w:val="20"/>
              </w:rPr>
            </w:pPr>
            <w:r w:rsidRPr="00C84A5E">
              <w:rPr>
                <w:b/>
                <w:color w:val="FF0000"/>
                <w:sz w:val="20"/>
                <w:szCs w:val="20"/>
              </w:rPr>
              <w:t>1.16</w:t>
            </w:r>
          </w:p>
        </w:tc>
        <w:tc>
          <w:tcPr>
            <w:tcW w:w="8697" w:type="dxa"/>
            <w:tcBorders>
              <w:bottom w:val="single" w:sz="4" w:space="0" w:color="auto"/>
            </w:tcBorders>
            <w:vAlign w:val="center"/>
          </w:tcPr>
          <w:p w14:paraId="44AFC939" w14:textId="77777777" w:rsidR="00562B2B" w:rsidRPr="00C84A5E" w:rsidRDefault="00562B2B" w:rsidP="00930624">
            <w:pPr>
              <w:spacing w:after="0" w:line="276" w:lineRule="auto"/>
              <w:rPr>
                <w:sz w:val="20"/>
                <w:szCs w:val="20"/>
              </w:rPr>
            </w:pPr>
            <w:r w:rsidRPr="00C84A5E">
              <w:rPr>
                <w:sz w:val="20"/>
                <w:szCs w:val="20"/>
              </w:rPr>
              <w:t>Do not engage in any form of discrimination, maltreatment, abuse, or poor safeguarding practices irrespective of a person’s socio-economic status, gender, age, disability, ethnic and tribal identity, faith or religious affiliation, and/or sexual orientation (Applies to during and out of working hours)</w:t>
            </w:r>
          </w:p>
        </w:tc>
        <w:tc>
          <w:tcPr>
            <w:tcW w:w="1223" w:type="dxa"/>
            <w:vMerge/>
            <w:tcBorders>
              <w:bottom w:val="single" w:sz="4" w:space="0" w:color="auto"/>
            </w:tcBorders>
            <w:vAlign w:val="center"/>
          </w:tcPr>
          <w:p w14:paraId="26C77B3B" w14:textId="77777777" w:rsidR="00562B2B" w:rsidRPr="00C84A5E" w:rsidRDefault="00562B2B" w:rsidP="00930624">
            <w:pPr>
              <w:spacing w:after="0"/>
              <w:jc w:val="center"/>
              <w:rPr>
                <w:i/>
                <w:sz w:val="20"/>
                <w:szCs w:val="20"/>
              </w:rPr>
            </w:pPr>
          </w:p>
        </w:tc>
      </w:tr>
      <w:tr w:rsidR="00562B2B" w:rsidRPr="00C84A5E" w14:paraId="3CE9299C" w14:textId="77777777" w:rsidTr="00930624">
        <w:trPr>
          <w:trHeight w:val="223"/>
          <w:jc w:val="center"/>
        </w:trPr>
        <w:tc>
          <w:tcPr>
            <w:tcW w:w="570" w:type="dxa"/>
            <w:tcBorders>
              <w:top w:val="single" w:sz="4" w:space="0" w:color="auto"/>
            </w:tcBorders>
            <w:vAlign w:val="center"/>
          </w:tcPr>
          <w:p w14:paraId="25B065FE" w14:textId="77777777" w:rsidR="00562B2B" w:rsidRPr="00C84A5E" w:rsidRDefault="00562B2B" w:rsidP="00930624">
            <w:pPr>
              <w:spacing w:after="0"/>
              <w:rPr>
                <w:b/>
                <w:color w:val="FF0000"/>
                <w:sz w:val="20"/>
                <w:szCs w:val="20"/>
              </w:rPr>
            </w:pPr>
            <w:r w:rsidRPr="00C84A5E">
              <w:rPr>
                <w:b/>
                <w:color w:val="FF0000"/>
                <w:sz w:val="20"/>
                <w:szCs w:val="20"/>
              </w:rPr>
              <w:t>1.17</w:t>
            </w:r>
          </w:p>
        </w:tc>
        <w:tc>
          <w:tcPr>
            <w:tcW w:w="8697" w:type="dxa"/>
            <w:tcBorders>
              <w:top w:val="single" w:sz="4" w:space="0" w:color="auto"/>
            </w:tcBorders>
            <w:vAlign w:val="center"/>
          </w:tcPr>
          <w:p w14:paraId="7B459B2F" w14:textId="77777777" w:rsidR="00562B2B" w:rsidRPr="00C84A5E" w:rsidRDefault="00562B2B" w:rsidP="00930624">
            <w:pPr>
              <w:spacing w:after="0" w:line="276" w:lineRule="auto"/>
              <w:rPr>
                <w:sz w:val="20"/>
                <w:szCs w:val="20"/>
              </w:rPr>
            </w:pPr>
            <w:r w:rsidRPr="00C84A5E">
              <w:rPr>
                <w:sz w:val="20"/>
                <w:szCs w:val="20"/>
              </w:rPr>
              <w:t>Protect and promote the land rights of communities, including indigenous people</w:t>
            </w:r>
          </w:p>
        </w:tc>
        <w:tc>
          <w:tcPr>
            <w:tcW w:w="1223" w:type="dxa"/>
            <w:tcBorders>
              <w:top w:val="single" w:sz="4" w:space="0" w:color="auto"/>
            </w:tcBorders>
            <w:vAlign w:val="center"/>
          </w:tcPr>
          <w:p w14:paraId="385F5914" w14:textId="77777777" w:rsidR="00562B2B" w:rsidRPr="00C84A5E" w:rsidRDefault="00562B2B" w:rsidP="00930624">
            <w:pPr>
              <w:spacing w:after="0"/>
              <w:jc w:val="center"/>
              <w:rPr>
                <w:i/>
                <w:sz w:val="20"/>
                <w:szCs w:val="20"/>
              </w:rPr>
            </w:pPr>
            <w:hyperlink w:anchor="Section6CommunityImpact" w:history="1">
              <w:r w:rsidRPr="00C84A5E">
                <w:rPr>
                  <w:i/>
                  <w:color w:val="0563C1"/>
                  <w:sz w:val="20"/>
                  <w:szCs w:val="20"/>
                  <w:u w:val="single"/>
                </w:rPr>
                <w:t xml:space="preserve">Standard  7 – Community </w:t>
              </w:r>
            </w:hyperlink>
          </w:p>
        </w:tc>
      </w:tr>
    </w:tbl>
    <w:p w14:paraId="57EE1B3D" w14:textId="77777777" w:rsidR="00562B2B" w:rsidRPr="00C84A5E" w:rsidRDefault="00562B2B" w:rsidP="00562B2B">
      <w:pPr>
        <w:spacing w:after="0" w:line="259" w:lineRule="auto"/>
        <w:rPr>
          <w:rFonts w:eastAsia="Calibri" w:cs="Arial"/>
          <w:b/>
          <w:color w:val="FF0000"/>
          <w:sz w:val="20"/>
          <w:szCs w:val="20"/>
        </w:rPr>
      </w:pPr>
    </w:p>
    <w:p w14:paraId="6497DDA2" w14:textId="77777777" w:rsidR="00562B2B" w:rsidRPr="00C84A5E" w:rsidRDefault="00562B2B" w:rsidP="00562B2B">
      <w:pPr>
        <w:spacing w:after="0" w:line="259" w:lineRule="auto"/>
        <w:rPr>
          <w:rFonts w:eastAsia="Calibri" w:cs="Arial"/>
          <w:b/>
          <w:color w:val="FF0000"/>
          <w:sz w:val="20"/>
          <w:szCs w:val="20"/>
        </w:rPr>
      </w:pPr>
    </w:p>
    <w:p w14:paraId="311E6DF6" w14:textId="77777777" w:rsidR="00562B2B" w:rsidRPr="00C84A5E" w:rsidRDefault="00562B2B" w:rsidP="00562B2B">
      <w:pPr>
        <w:shd w:val="clear" w:color="auto" w:fill="BFBFBF"/>
        <w:spacing w:after="0" w:line="259" w:lineRule="auto"/>
        <w:rPr>
          <w:rFonts w:eastAsia="Calibri" w:cs="Arial"/>
          <w:sz w:val="20"/>
          <w:szCs w:val="20"/>
        </w:rPr>
      </w:pPr>
      <w:r w:rsidRPr="00C84A5E">
        <w:rPr>
          <w:rFonts w:eastAsia="Calibri" w:cs="Arial"/>
          <w:b/>
          <w:sz w:val="20"/>
          <w:szCs w:val="20"/>
        </w:rPr>
        <w:t>SUPPLIER STANDARD 2 - LABOUR</w:t>
      </w:r>
      <w:bookmarkStart w:id="115" w:name="Section1Labour"/>
      <w:bookmarkEnd w:id="115"/>
    </w:p>
    <w:p w14:paraId="776D5599"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MINIMUM WORKING AGE</w:t>
      </w:r>
    </w:p>
    <w:p w14:paraId="3879C99D"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bookmarkStart w:id="116" w:name="_Hlk112082841"/>
      <w:r w:rsidRPr="00C84A5E">
        <w:rPr>
          <w:rFonts w:eastAsia="Calibri" w:cs="Arial"/>
          <w:b/>
          <w:bCs/>
          <w:i/>
          <w:iCs/>
          <w:sz w:val="20"/>
          <w:szCs w:val="20"/>
        </w:rPr>
        <w:t>Must</w:t>
      </w:r>
      <w:r w:rsidRPr="00C84A5E">
        <w:rPr>
          <w:rFonts w:eastAsia="Calibri" w:cs="Arial"/>
          <w:sz w:val="20"/>
          <w:szCs w:val="20"/>
        </w:rPr>
        <w:t xml:space="preserve"> </w:t>
      </w:r>
      <w:bookmarkEnd w:id="116"/>
      <w:r w:rsidRPr="00C84A5E">
        <w:rPr>
          <w:rFonts w:eastAsia="Calibri" w:cs="Arial"/>
          <w:sz w:val="20"/>
          <w:szCs w:val="20"/>
        </w:rPr>
        <w:t xml:space="preserve">adopt the highest applicable standard for working age based on the ILO Conventions and the laws of the country(s) where the contract is implemented (i.e. whichever age is the highest). </w:t>
      </w:r>
    </w:p>
    <w:p w14:paraId="33386FC4" w14:textId="77777777" w:rsidR="00562B2B" w:rsidRPr="00C84A5E" w:rsidRDefault="00562B2B" w:rsidP="00562B2B">
      <w:pPr>
        <w:spacing w:after="0" w:line="259" w:lineRule="auto"/>
        <w:rPr>
          <w:rFonts w:eastAsia="Calibri" w:cs="Arial"/>
          <w:sz w:val="20"/>
          <w:szCs w:val="20"/>
        </w:rPr>
      </w:pPr>
    </w:p>
    <w:p w14:paraId="172482FB"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FORCED / COMPULSORY LABOUR</w:t>
      </w:r>
      <w:r w:rsidRPr="00C84A5E">
        <w:rPr>
          <w:rFonts w:eastAsia="Calibri" w:cs="Arial"/>
          <w:sz w:val="20"/>
          <w:szCs w:val="20"/>
        </w:rPr>
        <w:t xml:space="preserve"> </w:t>
      </w:r>
    </w:p>
    <w:p w14:paraId="6EC18350"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prohibit forced or compulsory labour / modern slavery in all forms.</w:t>
      </w:r>
    </w:p>
    <w:p w14:paraId="10D793BE" w14:textId="77777777" w:rsidR="00562B2B" w:rsidRPr="00C84A5E" w:rsidRDefault="00562B2B" w:rsidP="00562B2B">
      <w:pPr>
        <w:spacing w:after="0" w:line="259" w:lineRule="auto"/>
        <w:rPr>
          <w:rFonts w:eastAsia="Calibri" w:cs="Arial"/>
          <w:sz w:val="20"/>
          <w:szCs w:val="20"/>
        </w:rPr>
      </w:pPr>
    </w:p>
    <w:p w14:paraId="394BA748"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MODERN SLAVERY AND HUMAN TRAFFICKING</w:t>
      </w:r>
    </w:p>
    <w:p w14:paraId="265D4508"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participate in, or support, Human Trafficking or Modern Slavery.</w:t>
      </w:r>
    </w:p>
    <w:p w14:paraId="632E0F82"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subject any people to exploitative or harmful labour.</w:t>
      </w:r>
    </w:p>
    <w:p w14:paraId="7915D2A1" w14:textId="77777777" w:rsidR="00562B2B" w:rsidRPr="00C84A5E" w:rsidRDefault="00562B2B" w:rsidP="00562B2B">
      <w:pPr>
        <w:spacing w:after="0" w:line="259" w:lineRule="auto"/>
        <w:rPr>
          <w:rFonts w:eastAsia="Calibri" w:cs="Arial"/>
          <w:sz w:val="20"/>
          <w:szCs w:val="20"/>
        </w:rPr>
      </w:pPr>
    </w:p>
    <w:p w14:paraId="553E539D"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CHILD LABOUR</w:t>
      </w:r>
      <w:r w:rsidRPr="00C84A5E">
        <w:rPr>
          <w:rFonts w:eastAsia="Calibri" w:cs="Arial"/>
          <w:b/>
          <w:sz w:val="20"/>
          <w:szCs w:val="20"/>
          <w:vertAlign w:val="superscript"/>
        </w:rPr>
        <w:footnoteReference w:id="4"/>
      </w:r>
      <w:r w:rsidRPr="00C84A5E">
        <w:rPr>
          <w:rFonts w:eastAsia="Calibri" w:cs="Arial"/>
          <w:b/>
          <w:sz w:val="20"/>
          <w:szCs w:val="20"/>
        </w:rPr>
        <w:t xml:space="preserve"> </w:t>
      </w:r>
    </w:p>
    <w:p w14:paraId="531A81E1" w14:textId="77777777" w:rsidR="00562B2B" w:rsidRPr="00C84A5E" w:rsidRDefault="00562B2B" w:rsidP="00562B2B">
      <w:pPr>
        <w:numPr>
          <w:ilvl w:val="2"/>
          <w:numId w:val="25"/>
        </w:numPr>
        <w:spacing w:after="160" w:line="259" w:lineRule="auto"/>
        <w:ind w:left="737" w:hanging="567"/>
        <w:contextualSpacing/>
        <w:rPr>
          <w:rFonts w:eastAsia="Calibri"/>
          <w:sz w:val="20"/>
          <w:szCs w:val="20"/>
        </w:rPr>
      </w:pPr>
      <w:r w:rsidRPr="00C84A5E">
        <w:rPr>
          <w:rFonts w:eastAsia="Calibri" w:cs="Arial"/>
          <w:b/>
          <w:bCs/>
          <w:i/>
          <w:iCs/>
          <w:sz w:val="20"/>
          <w:szCs w:val="20"/>
        </w:rPr>
        <w:t>Must</w:t>
      </w:r>
      <w:r w:rsidRPr="00C84A5E">
        <w:rPr>
          <w:rFonts w:eastAsia="Calibri"/>
          <w:sz w:val="20"/>
          <w:szCs w:val="20"/>
        </w:rPr>
        <w:t xml:space="preserve"> ensure that work opportunities provided to children of working age are decent.</w:t>
      </w:r>
    </w:p>
    <w:p w14:paraId="3AF57865"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F85485">
        <w:rPr>
          <w:rFonts w:eastAsia="Calibri" w:cs="Arial"/>
          <w:sz w:val="20"/>
          <w:szCs w:val="20"/>
        </w:rPr>
        <w:t xml:space="preserve"> n</w:t>
      </w:r>
      <w:r w:rsidRPr="00C84A5E">
        <w:rPr>
          <w:rFonts w:eastAsia="Calibri" w:cs="Arial"/>
          <w:sz w:val="20"/>
          <w:szCs w:val="20"/>
        </w:rPr>
        <w:t xml:space="preserve">ot employ persons under the age of 18 for work that is likely to harm their health, safety, or morals. </w:t>
      </w:r>
    </w:p>
    <w:p w14:paraId="7618847E"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i/>
          <w:iCs/>
          <w:sz w:val="20"/>
          <w:szCs w:val="20"/>
        </w:rPr>
        <w:t>Should</w:t>
      </w:r>
      <w:r w:rsidRPr="00C84A5E">
        <w:rPr>
          <w:rFonts w:eastAsia="Calibri" w:cs="Arial"/>
          <w:sz w:val="20"/>
          <w:szCs w:val="20"/>
        </w:rPr>
        <w:t xml:space="preserve"> work towards the effective elimination of child labour through your and your suppliers’ supply chains including identifying and supporting children and families where children are at risk of child labour, through a do no harm approach and through taking the best interest of the child into account.</w:t>
      </w:r>
    </w:p>
    <w:p w14:paraId="259FD2C1" w14:textId="77777777" w:rsidR="00562B2B" w:rsidRPr="00C84A5E" w:rsidRDefault="00562B2B" w:rsidP="00562B2B">
      <w:pPr>
        <w:spacing w:after="0" w:line="259" w:lineRule="auto"/>
        <w:rPr>
          <w:rFonts w:eastAsia="Calibri" w:cs="Arial"/>
          <w:sz w:val="20"/>
          <w:szCs w:val="20"/>
        </w:rPr>
      </w:pPr>
    </w:p>
    <w:p w14:paraId="7F650F0D"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DISCRIMINATION</w:t>
      </w:r>
      <w:r w:rsidRPr="00C84A5E">
        <w:rPr>
          <w:rFonts w:eastAsia="Calibri" w:cs="Arial"/>
          <w:sz w:val="20"/>
          <w:szCs w:val="20"/>
        </w:rPr>
        <w:t xml:space="preserve"> </w:t>
      </w:r>
    </w:p>
    <w:p w14:paraId="62FF56DD"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discriminate (in employment, pay, recruitment or any other processes) based on characteristics such as race, age, gender, religion, sexuality, disability, civil partnership or marriage, pregnancy, maternity etc.</w:t>
      </w:r>
    </w:p>
    <w:p w14:paraId="78B440E9" w14:textId="77777777" w:rsidR="00562B2B" w:rsidRPr="00C84A5E" w:rsidRDefault="00562B2B" w:rsidP="00562B2B">
      <w:pPr>
        <w:spacing w:after="0" w:line="259" w:lineRule="auto"/>
        <w:rPr>
          <w:rFonts w:eastAsia="Calibri" w:cs="Arial"/>
          <w:sz w:val="20"/>
          <w:szCs w:val="20"/>
        </w:rPr>
      </w:pPr>
    </w:p>
    <w:p w14:paraId="362B28AD"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HARASSMENT, INTIMIDATION AND BULLYING</w:t>
      </w:r>
    </w:p>
    <w:p w14:paraId="30C43C68"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ensure no staff are subject to harassment (sexual, verbal, physical, mental or visual), coercive behaviour, intimidation or bullying. This also includes behaviour directed towards Save the Children staff.</w:t>
      </w:r>
    </w:p>
    <w:p w14:paraId="734E2729"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ensure zero-tolerance towards any action that violates a person’s dignity, or creates an intimidating, hostile, degrading, humiliating or offensive environment.</w:t>
      </w:r>
    </w:p>
    <w:p w14:paraId="184157BE" w14:textId="77777777" w:rsidR="00562B2B" w:rsidRPr="00C84A5E" w:rsidRDefault="00562B2B" w:rsidP="00562B2B">
      <w:pPr>
        <w:spacing w:after="0" w:line="259" w:lineRule="auto"/>
        <w:rPr>
          <w:rFonts w:eastAsia="Calibri" w:cs="Arial"/>
          <w:sz w:val="20"/>
          <w:szCs w:val="20"/>
        </w:rPr>
      </w:pPr>
    </w:p>
    <w:p w14:paraId="1DCFD3A4"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WAGES AND WORKING HOURS</w:t>
      </w:r>
      <w:r w:rsidRPr="00C84A5E">
        <w:rPr>
          <w:rFonts w:eastAsia="Calibri" w:cs="Arial"/>
          <w:sz w:val="20"/>
          <w:szCs w:val="20"/>
        </w:rPr>
        <w:t xml:space="preserve"> </w:t>
      </w:r>
    </w:p>
    <w:p w14:paraId="48F6F639"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ensure workers are provided with a fair living wage</w:t>
      </w:r>
      <w:r w:rsidRPr="00C84A5E">
        <w:rPr>
          <w:rFonts w:eastAsia="Calibri" w:cs="Arial"/>
          <w:sz w:val="20"/>
          <w:szCs w:val="20"/>
          <w:vertAlign w:val="superscript"/>
        </w:rPr>
        <w:footnoteReference w:id="5"/>
      </w:r>
      <w:r w:rsidRPr="00C84A5E">
        <w:rPr>
          <w:rFonts w:eastAsia="Calibri" w:cs="Arial"/>
          <w:sz w:val="20"/>
          <w:szCs w:val="20"/>
        </w:rPr>
        <w:t>.</w:t>
      </w:r>
    </w:p>
    <w:p w14:paraId="4550B2A9"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make deductions from wages other than those permitted under conditions as prescribed by the applicable law, regulations, or collective agreement. The supplier should inform concerned workers of such deductions.</w:t>
      </w:r>
    </w:p>
    <w:p w14:paraId="43E2E1F3"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i/>
          <w:iCs/>
          <w:sz w:val="20"/>
          <w:szCs w:val="20"/>
        </w:rPr>
        <w:t>Should</w:t>
      </w:r>
      <w:r w:rsidRPr="00C84A5E">
        <w:rPr>
          <w:rFonts w:eastAsia="Calibri" w:cs="Arial"/>
          <w:sz w:val="20"/>
          <w:szCs w:val="20"/>
        </w:rPr>
        <w:t xml:space="preserve"> ensure workers are not required to work more than the regular and overtime hours allowed by the laws of the country where the workers are employed. </w:t>
      </w:r>
    </w:p>
    <w:p w14:paraId="7202F7F9" w14:textId="77777777" w:rsidR="00562B2B" w:rsidRPr="00C84A5E" w:rsidRDefault="00562B2B" w:rsidP="00562B2B">
      <w:pPr>
        <w:numPr>
          <w:ilvl w:val="2"/>
          <w:numId w:val="25"/>
        </w:numPr>
        <w:spacing w:after="160" w:line="259" w:lineRule="auto"/>
        <w:ind w:left="737" w:hanging="567"/>
        <w:contextualSpacing/>
        <w:rPr>
          <w:rFonts w:eastAsia="Calibri"/>
          <w:sz w:val="20"/>
          <w:szCs w:val="20"/>
        </w:rPr>
      </w:pPr>
      <w:r w:rsidRPr="00C84A5E">
        <w:rPr>
          <w:rFonts w:eastAsia="Calibri" w:cs="Arial"/>
          <w:i/>
          <w:iCs/>
          <w:sz w:val="20"/>
          <w:szCs w:val="20"/>
        </w:rPr>
        <w:t>Should</w:t>
      </w:r>
      <w:r w:rsidRPr="00C84A5E">
        <w:rPr>
          <w:rFonts w:eastAsia="Calibri" w:cs="Arial"/>
          <w:sz w:val="20"/>
          <w:szCs w:val="20"/>
        </w:rPr>
        <w:t xml:space="preserve"> use employment contracts for all staff to provide security.</w:t>
      </w:r>
    </w:p>
    <w:p w14:paraId="76EFFD58"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i/>
          <w:iCs/>
          <w:sz w:val="20"/>
          <w:szCs w:val="20"/>
        </w:rPr>
        <w:t>Should</w:t>
      </w:r>
      <w:r w:rsidRPr="00C84A5E">
        <w:rPr>
          <w:rFonts w:eastAsia="Calibri" w:cs="Arial"/>
          <w:sz w:val="20"/>
          <w:szCs w:val="20"/>
        </w:rPr>
        <w:t xml:space="preserve"> ensure your suppliers and subcontractors are paid fairly and on time as committed.</w:t>
      </w:r>
    </w:p>
    <w:p w14:paraId="6FD71CC4" w14:textId="77777777" w:rsidR="00562B2B" w:rsidRPr="00C84A5E" w:rsidRDefault="00562B2B" w:rsidP="00562B2B">
      <w:pPr>
        <w:spacing w:after="0" w:line="259" w:lineRule="auto"/>
        <w:rPr>
          <w:rFonts w:eastAsia="Calibri" w:cs="Arial"/>
          <w:sz w:val="20"/>
          <w:szCs w:val="20"/>
        </w:rPr>
      </w:pPr>
    </w:p>
    <w:p w14:paraId="2A777886" w14:textId="77777777" w:rsidR="00562B2B" w:rsidRPr="00C84A5E" w:rsidRDefault="00562B2B" w:rsidP="00562B2B">
      <w:pPr>
        <w:numPr>
          <w:ilvl w:val="1"/>
          <w:numId w:val="25"/>
        </w:numPr>
        <w:spacing w:after="160" w:line="259" w:lineRule="auto"/>
        <w:contextualSpacing/>
        <w:rPr>
          <w:rFonts w:eastAsia="Calibri" w:cs="Arial"/>
          <w:sz w:val="20"/>
          <w:szCs w:val="20"/>
        </w:rPr>
      </w:pPr>
      <w:r w:rsidRPr="00C84A5E">
        <w:rPr>
          <w:rFonts w:eastAsia="Calibri" w:cs="Arial"/>
          <w:b/>
          <w:sz w:val="20"/>
          <w:szCs w:val="20"/>
        </w:rPr>
        <w:t>HEALTH AND SAFETY</w:t>
      </w:r>
      <w:r w:rsidRPr="00C84A5E">
        <w:rPr>
          <w:rFonts w:eastAsia="Calibri" w:cs="Arial"/>
          <w:sz w:val="20"/>
          <w:szCs w:val="20"/>
        </w:rPr>
        <w:t xml:space="preserve"> </w:t>
      </w:r>
    </w:p>
    <w:p w14:paraId="4457871E"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AC5D59">
        <w:rPr>
          <w:rFonts w:eastAsia="Calibri" w:cs="Arial"/>
          <w:sz w:val="20"/>
          <w:szCs w:val="20"/>
        </w:rPr>
        <w:t xml:space="preserve"> </w:t>
      </w:r>
      <w:r w:rsidRPr="00C84A5E">
        <w:rPr>
          <w:rFonts w:eastAsia="Calibri" w:cs="Arial"/>
          <w:sz w:val="20"/>
          <w:szCs w:val="20"/>
        </w:rPr>
        <w:t>ensure all applicable Occupational Health and Safety laws are adhered to.</w:t>
      </w:r>
    </w:p>
    <w:p w14:paraId="6CE76CF4"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AC5D59">
        <w:rPr>
          <w:rFonts w:eastAsia="Calibri" w:cs="Arial"/>
          <w:sz w:val="20"/>
          <w:szCs w:val="20"/>
        </w:rPr>
        <w:t xml:space="preserve"> </w:t>
      </w:r>
      <w:r w:rsidRPr="00C84A5E">
        <w:rPr>
          <w:rFonts w:eastAsia="Calibri" w:cs="Arial"/>
          <w:sz w:val="20"/>
          <w:szCs w:val="20"/>
        </w:rPr>
        <w:t>ensure all workplaces, machinery, equipment, and processes are safe and without risk to health.</w:t>
      </w:r>
    </w:p>
    <w:p w14:paraId="054BAB6E" w14:textId="77777777" w:rsidR="00562B2B" w:rsidRPr="00C84A5E" w:rsidRDefault="00562B2B" w:rsidP="00562B2B">
      <w:pPr>
        <w:numPr>
          <w:ilvl w:val="2"/>
          <w:numId w:val="25"/>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AC5D59">
        <w:rPr>
          <w:rFonts w:eastAsia="Calibri" w:cs="Arial"/>
          <w:sz w:val="20"/>
          <w:szCs w:val="20"/>
        </w:rPr>
        <w:t xml:space="preserve"> </w:t>
      </w:r>
      <w:r w:rsidRPr="00C84A5E">
        <w:rPr>
          <w:rFonts w:eastAsia="Calibri" w:cs="Arial"/>
          <w:sz w:val="20"/>
          <w:szCs w:val="20"/>
        </w:rPr>
        <w:t xml:space="preserve">ensure adequate hygiene, health and safety measures are in place, and necessary and adequate protective clothing and equipment are provided to prevent the risk of accidents or of adverse effects on health. </w:t>
      </w:r>
    </w:p>
    <w:p w14:paraId="42FC45E5" w14:textId="4689DFEF" w:rsidR="00562B2B" w:rsidRDefault="00562B2B" w:rsidP="00562B2B">
      <w:pPr>
        <w:spacing w:after="0" w:line="259" w:lineRule="auto"/>
        <w:rPr>
          <w:rFonts w:eastAsia="Calibri" w:cs="Arial"/>
          <w:sz w:val="20"/>
          <w:szCs w:val="20"/>
        </w:rPr>
      </w:pPr>
      <w:r w:rsidRPr="00C84A5E">
        <w:rPr>
          <w:rFonts w:eastAsia="Calibri" w:cs="Arial"/>
          <w:sz w:val="20"/>
          <w:szCs w:val="20"/>
        </w:rPr>
        <w:t xml:space="preserve"> </w:t>
      </w:r>
    </w:p>
    <w:p w14:paraId="3260B010" w14:textId="77777777" w:rsidR="00C84A5E" w:rsidRPr="00C84A5E" w:rsidRDefault="00C84A5E" w:rsidP="00562B2B">
      <w:pPr>
        <w:spacing w:after="0" w:line="259" w:lineRule="auto"/>
        <w:rPr>
          <w:rFonts w:eastAsia="Calibri" w:cs="Arial"/>
          <w:sz w:val="20"/>
          <w:szCs w:val="20"/>
        </w:rPr>
      </w:pPr>
    </w:p>
    <w:p w14:paraId="4E0BAB46" w14:textId="2A26ECCC" w:rsidR="00562B2B" w:rsidRPr="00C84A5E" w:rsidRDefault="00562B2B" w:rsidP="00C84A5E">
      <w:pPr>
        <w:shd w:val="clear" w:color="auto" w:fill="BFBFBF"/>
        <w:spacing w:after="0" w:line="259" w:lineRule="auto"/>
        <w:rPr>
          <w:rFonts w:eastAsia="Calibri" w:cs="Arial"/>
          <w:sz w:val="20"/>
          <w:szCs w:val="20"/>
        </w:rPr>
      </w:pPr>
      <w:r w:rsidRPr="00C84A5E">
        <w:rPr>
          <w:rFonts w:eastAsia="Calibri" w:cs="Arial"/>
          <w:b/>
          <w:sz w:val="20"/>
          <w:szCs w:val="20"/>
        </w:rPr>
        <w:lastRenderedPageBreak/>
        <w:t>SUPPLIER STANDARD 3 – HUMAN RIGHTS</w:t>
      </w:r>
      <w:bookmarkStart w:id="117" w:name="Section2HumanRights"/>
      <w:bookmarkEnd w:id="117"/>
    </w:p>
    <w:p w14:paraId="30B68CAC" w14:textId="77777777" w:rsidR="00562B2B" w:rsidRPr="00C84A5E" w:rsidRDefault="00562B2B" w:rsidP="00562B2B">
      <w:pPr>
        <w:numPr>
          <w:ilvl w:val="1"/>
          <w:numId w:val="26"/>
        </w:numPr>
        <w:spacing w:after="160" w:line="259" w:lineRule="auto"/>
        <w:contextualSpacing/>
        <w:rPr>
          <w:rFonts w:eastAsia="Calibri" w:cs="Arial"/>
          <w:b/>
          <w:bCs/>
          <w:sz w:val="20"/>
          <w:szCs w:val="20"/>
        </w:rPr>
      </w:pPr>
      <w:r w:rsidRPr="00C84A5E">
        <w:rPr>
          <w:rFonts w:eastAsia="Calibri" w:cs="Arial"/>
          <w:b/>
          <w:bCs/>
          <w:sz w:val="20"/>
          <w:szCs w:val="20"/>
        </w:rPr>
        <w:t>HUMAN RIGHTS</w:t>
      </w:r>
    </w:p>
    <w:p w14:paraId="663F8011" w14:textId="77777777" w:rsidR="00562B2B" w:rsidRPr="00C84A5E" w:rsidRDefault="00562B2B" w:rsidP="00562B2B">
      <w:pPr>
        <w:numPr>
          <w:ilvl w:val="2"/>
          <w:numId w:val="26"/>
        </w:numPr>
        <w:spacing w:after="160" w:line="259" w:lineRule="auto"/>
        <w:ind w:left="737" w:hanging="567"/>
        <w:contextualSpacing/>
        <w:rPr>
          <w:rFonts w:eastAsia="Calibri" w:cs="Arial"/>
          <w:b/>
          <w:bCs/>
          <w:sz w:val="20"/>
          <w:szCs w:val="20"/>
        </w:rPr>
      </w:pPr>
      <w:r w:rsidRPr="00C84A5E">
        <w:rPr>
          <w:rFonts w:eastAsia="Calibri" w:cs="Arial"/>
          <w:b/>
          <w:bCs/>
          <w:i/>
          <w:iCs/>
          <w:sz w:val="20"/>
          <w:szCs w:val="20"/>
        </w:rPr>
        <w:t>Must</w:t>
      </w:r>
      <w:r w:rsidRPr="00C84A5E" w:rsidDel="00AC5D59">
        <w:rPr>
          <w:rFonts w:eastAsia="Calibri" w:cs="Arial"/>
          <w:sz w:val="20"/>
          <w:szCs w:val="20"/>
        </w:rPr>
        <w:t xml:space="preserve"> </w:t>
      </w:r>
      <w:r w:rsidRPr="00C84A5E">
        <w:rPr>
          <w:rFonts w:eastAsia="Calibri" w:cs="Arial"/>
          <w:sz w:val="20"/>
          <w:szCs w:val="20"/>
        </w:rPr>
        <w:t>not be complicit in any Human Rights abuses or violations.</w:t>
      </w:r>
    </w:p>
    <w:p w14:paraId="2D21075C" w14:textId="77777777" w:rsidR="00562B2B" w:rsidRPr="00C84A5E" w:rsidRDefault="00562B2B" w:rsidP="00562B2B">
      <w:pPr>
        <w:numPr>
          <w:ilvl w:val="2"/>
          <w:numId w:val="26"/>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AC5D59">
        <w:rPr>
          <w:rFonts w:eastAsia="Calibri" w:cs="Arial"/>
          <w:sz w:val="20"/>
          <w:szCs w:val="20"/>
        </w:rPr>
        <w:t xml:space="preserve"> </w:t>
      </w:r>
      <w:r w:rsidRPr="00C84A5E">
        <w:rPr>
          <w:rFonts w:eastAsia="Calibri" w:cs="Arial"/>
          <w:sz w:val="20"/>
          <w:szCs w:val="20"/>
        </w:rPr>
        <w:t>ensure all staff are treated with dignity and respect, irrespective of their socio-economic status, gender, age, disability, ethnic and tribal identity, faith, or religious affiliation, and/or sexual orientation, and demonstrate the same values to the people they meet in relation to their employment.</w:t>
      </w:r>
    </w:p>
    <w:p w14:paraId="67241F93" w14:textId="77777777" w:rsidR="00562B2B" w:rsidRPr="00C84A5E" w:rsidRDefault="00562B2B" w:rsidP="00562B2B">
      <w:pPr>
        <w:spacing w:after="160" w:line="259" w:lineRule="auto"/>
        <w:ind w:left="737"/>
        <w:contextualSpacing/>
        <w:rPr>
          <w:rFonts w:eastAsia="Calibri" w:cs="Arial"/>
          <w:sz w:val="20"/>
          <w:szCs w:val="20"/>
        </w:rPr>
      </w:pPr>
    </w:p>
    <w:p w14:paraId="6FDC2B5B" w14:textId="77777777" w:rsidR="00562B2B" w:rsidRPr="00C84A5E" w:rsidRDefault="00562B2B" w:rsidP="00562B2B">
      <w:pPr>
        <w:spacing w:after="0" w:line="259" w:lineRule="auto"/>
        <w:rPr>
          <w:rFonts w:eastAsia="Calibri" w:cs="Arial"/>
          <w:sz w:val="20"/>
          <w:szCs w:val="20"/>
        </w:rPr>
      </w:pPr>
    </w:p>
    <w:p w14:paraId="5CD2133D" w14:textId="3D8F1E81" w:rsidR="00562B2B" w:rsidRPr="00C84A5E" w:rsidRDefault="00562B2B" w:rsidP="00C84A5E">
      <w:pPr>
        <w:shd w:val="clear" w:color="auto" w:fill="BFBFBF"/>
        <w:spacing w:after="0" w:line="259" w:lineRule="auto"/>
        <w:rPr>
          <w:rFonts w:eastAsia="Calibri" w:cs="Arial"/>
          <w:sz w:val="20"/>
          <w:szCs w:val="20"/>
        </w:rPr>
      </w:pPr>
      <w:r w:rsidRPr="00C84A5E">
        <w:rPr>
          <w:rFonts w:eastAsia="Calibri" w:cs="Arial"/>
          <w:b/>
          <w:sz w:val="20"/>
          <w:szCs w:val="20"/>
        </w:rPr>
        <w:t>SUPPLIER STANDARD 4 - ENVIRONMENT</w:t>
      </w:r>
      <w:bookmarkStart w:id="118" w:name="Section3Environment"/>
      <w:bookmarkEnd w:id="118"/>
    </w:p>
    <w:p w14:paraId="02390406" w14:textId="77777777" w:rsidR="00562B2B" w:rsidRPr="00C84A5E" w:rsidRDefault="00562B2B" w:rsidP="00562B2B">
      <w:pPr>
        <w:spacing w:after="0" w:line="259" w:lineRule="auto"/>
        <w:rPr>
          <w:rFonts w:eastAsia="Calibri" w:cs="Arial"/>
          <w:bCs/>
          <w:sz w:val="20"/>
          <w:szCs w:val="20"/>
        </w:rPr>
      </w:pPr>
      <w:r w:rsidRPr="00C84A5E">
        <w:rPr>
          <w:rFonts w:eastAsia="Calibri" w:cs="Arial"/>
          <w:sz w:val="20"/>
          <w:szCs w:val="20"/>
        </w:rPr>
        <w:t xml:space="preserve">Suppliers should </w:t>
      </w:r>
      <w:r w:rsidRPr="00C84A5E">
        <w:rPr>
          <w:rFonts w:eastAsia="Calibri" w:cs="Arial"/>
          <w:bCs/>
          <w:sz w:val="20"/>
          <w:szCs w:val="20"/>
        </w:rPr>
        <w:t>reduce their negative environmental impact by adhering to the following standards</w:t>
      </w:r>
      <w:r w:rsidRPr="00C84A5E">
        <w:rPr>
          <w:rFonts w:eastAsia="Calibri" w:cs="Arial"/>
          <w:bCs/>
          <w:sz w:val="20"/>
          <w:szCs w:val="20"/>
          <w:vertAlign w:val="superscript"/>
        </w:rPr>
        <w:footnoteReference w:id="6"/>
      </w:r>
      <w:r w:rsidRPr="00C84A5E">
        <w:rPr>
          <w:rFonts w:eastAsia="Calibri" w:cs="Arial"/>
          <w:bCs/>
          <w:sz w:val="20"/>
          <w:szCs w:val="20"/>
        </w:rPr>
        <w:t xml:space="preserve"> : </w:t>
      </w:r>
    </w:p>
    <w:p w14:paraId="605C0D21" w14:textId="77777777" w:rsidR="00562B2B" w:rsidRPr="00C84A5E" w:rsidRDefault="00562B2B" w:rsidP="00562B2B">
      <w:pPr>
        <w:spacing w:after="0" w:line="259" w:lineRule="auto"/>
        <w:rPr>
          <w:rFonts w:eastAsia="Calibri" w:cs="Arial"/>
          <w:b/>
          <w:bCs/>
          <w:sz w:val="20"/>
          <w:szCs w:val="20"/>
        </w:rPr>
      </w:pPr>
    </w:p>
    <w:p w14:paraId="4670989C" w14:textId="77777777" w:rsidR="00562B2B" w:rsidRPr="00C84A5E" w:rsidRDefault="00562B2B" w:rsidP="00562B2B">
      <w:pPr>
        <w:spacing w:after="0" w:line="259" w:lineRule="auto"/>
        <w:rPr>
          <w:rFonts w:eastAsia="Calibri" w:cs="Arial"/>
          <w:b/>
          <w:bCs/>
          <w:sz w:val="20"/>
          <w:szCs w:val="20"/>
        </w:rPr>
      </w:pPr>
      <w:r w:rsidRPr="00C84A5E">
        <w:rPr>
          <w:rFonts w:eastAsia="Calibri" w:cs="Arial"/>
          <w:b/>
          <w:bCs/>
          <w:sz w:val="20"/>
          <w:szCs w:val="20"/>
        </w:rPr>
        <w:t xml:space="preserve">4.1     ENVIRONMENTAL </w:t>
      </w:r>
    </w:p>
    <w:p w14:paraId="689B7F8C" w14:textId="77777777" w:rsidR="00562B2B" w:rsidRPr="00C84A5E" w:rsidRDefault="00562B2B" w:rsidP="00562B2B">
      <w:pPr>
        <w:numPr>
          <w:ilvl w:val="2"/>
          <w:numId w:val="27"/>
        </w:numPr>
        <w:spacing w:after="160" w:line="259" w:lineRule="auto"/>
        <w:ind w:left="737" w:hanging="567"/>
        <w:contextualSpacing/>
        <w:rPr>
          <w:rFonts w:eastAsia="Calibri" w:cs="Arial"/>
          <w:bCs/>
          <w:sz w:val="20"/>
          <w:szCs w:val="20"/>
        </w:rPr>
      </w:pPr>
      <w:r w:rsidRPr="00C84A5E">
        <w:rPr>
          <w:rFonts w:eastAsia="Calibri" w:cs="Arial"/>
          <w:b/>
          <w:bCs/>
          <w:i/>
          <w:iCs/>
          <w:sz w:val="20"/>
          <w:szCs w:val="20"/>
        </w:rPr>
        <w:t>Must</w:t>
      </w:r>
      <w:r w:rsidRPr="00C84A5E">
        <w:rPr>
          <w:rFonts w:eastAsia="Calibri" w:cs="Arial"/>
          <w:bCs/>
          <w:sz w:val="20"/>
          <w:szCs w:val="20"/>
        </w:rPr>
        <w:t>, at all times, comply with existing environmental legislation and regulations.</w:t>
      </w:r>
    </w:p>
    <w:p w14:paraId="307906C3" w14:textId="77777777" w:rsidR="00562B2B" w:rsidRPr="00C84A5E" w:rsidRDefault="00562B2B" w:rsidP="00562B2B">
      <w:pPr>
        <w:spacing w:after="0" w:line="259" w:lineRule="auto"/>
        <w:rPr>
          <w:rFonts w:eastAsia="Calibri" w:cs="Arial"/>
          <w:b/>
          <w:bCs/>
          <w:sz w:val="20"/>
          <w:szCs w:val="20"/>
        </w:rPr>
      </w:pPr>
    </w:p>
    <w:p w14:paraId="2E0525B5" w14:textId="77777777" w:rsidR="00562B2B" w:rsidRPr="00C84A5E" w:rsidRDefault="00562B2B" w:rsidP="00562B2B">
      <w:pPr>
        <w:numPr>
          <w:ilvl w:val="1"/>
          <w:numId w:val="27"/>
        </w:numPr>
        <w:spacing w:after="160" w:line="259" w:lineRule="auto"/>
        <w:contextualSpacing/>
        <w:rPr>
          <w:rFonts w:eastAsia="Calibri" w:cs="Arial"/>
          <w:b/>
          <w:bCs/>
          <w:sz w:val="20"/>
          <w:szCs w:val="20"/>
        </w:rPr>
      </w:pPr>
      <w:r w:rsidRPr="00C84A5E">
        <w:rPr>
          <w:rFonts w:eastAsia="Calibri" w:cs="Arial"/>
          <w:b/>
          <w:bCs/>
          <w:sz w:val="20"/>
          <w:szCs w:val="20"/>
        </w:rPr>
        <w:t>IMPACT</w:t>
      </w:r>
    </w:p>
    <w:p w14:paraId="16845371"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develop environmental impact goals and implement an environmental policy, and where possible, include your own supplier’s / supply chains in the goals.</w:t>
      </w:r>
    </w:p>
    <w:p w14:paraId="6D81E2DA"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measure and reduce, where possible, the negative environmental impact of your organisation and operations (</w:t>
      </w:r>
      <w:r w:rsidRPr="00C84A5E">
        <w:rPr>
          <w:rFonts w:eastAsia="Calibri" w:cs="Arial"/>
          <w:iCs/>
          <w:sz w:val="20"/>
          <w:szCs w:val="20"/>
        </w:rPr>
        <w:t>e.g. biodiversity conservation, waste production, emissions, water usage etc.</w:t>
      </w:r>
      <w:r w:rsidRPr="00C84A5E">
        <w:rPr>
          <w:rFonts w:eastAsia="Calibri" w:cs="Arial"/>
          <w:sz w:val="20"/>
          <w:szCs w:val="20"/>
        </w:rPr>
        <w:t>).</w:t>
      </w:r>
    </w:p>
    <w:p w14:paraId="2AE8A601" w14:textId="77777777" w:rsidR="00562B2B" w:rsidRPr="00C84A5E" w:rsidRDefault="00562B2B" w:rsidP="00562B2B">
      <w:pPr>
        <w:spacing w:after="0" w:line="259" w:lineRule="auto"/>
        <w:rPr>
          <w:rFonts w:eastAsia="Calibri" w:cs="Arial"/>
          <w:b/>
          <w:bCs/>
          <w:sz w:val="20"/>
          <w:szCs w:val="20"/>
        </w:rPr>
      </w:pPr>
    </w:p>
    <w:p w14:paraId="3A3541EA" w14:textId="77777777" w:rsidR="00562B2B" w:rsidRPr="00C84A5E" w:rsidRDefault="00562B2B" w:rsidP="00562B2B">
      <w:pPr>
        <w:numPr>
          <w:ilvl w:val="1"/>
          <w:numId w:val="27"/>
        </w:numPr>
        <w:spacing w:after="160" w:line="259" w:lineRule="auto"/>
        <w:contextualSpacing/>
        <w:rPr>
          <w:rFonts w:eastAsia="Calibri" w:cs="Arial"/>
          <w:b/>
          <w:bCs/>
          <w:sz w:val="20"/>
          <w:szCs w:val="20"/>
        </w:rPr>
      </w:pPr>
      <w:r w:rsidRPr="00C84A5E">
        <w:rPr>
          <w:rFonts w:eastAsia="Calibri" w:cs="Arial"/>
          <w:b/>
          <w:bCs/>
          <w:sz w:val="20"/>
          <w:szCs w:val="20"/>
        </w:rPr>
        <w:t>WASTE</w:t>
      </w:r>
    </w:p>
    <w:p w14:paraId="282E87C6"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adopt a work culture and business practices that endeavour to reduce waste throughout the lifecycle of your products and operations (</w:t>
      </w:r>
      <w:r w:rsidRPr="00C84A5E">
        <w:rPr>
          <w:rFonts w:eastAsia="Calibri" w:cs="Arial"/>
          <w:iCs/>
          <w:sz w:val="20"/>
          <w:szCs w:val="20"/>
        </w:rPr>
        <w:t>this includes procurement, production / manufacturing, packaging, and transportation</w:t>
      </w:r>
      <w:r w:rsidRPr="00C84A5E">
        <w:rPr>
          <w:rFonts w:eastAsia="Calibri" w:cs="Arial"/>
          <w:sz w:val="20"/>
          <w:szCs w:val="20"/>
        </w:rPr>
        <w:t>).</w:t>
      </w:r>
    </w:p>
    <w:p w14:paraId="1C1B81A3"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avoid using materials that are dependent on finite resources, instead use materials of sustainable origin.</w:t>
      </w:r>
    </w:p>
    <w:p w14:paraId="6649015C"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review processes, operations and supply chains to maximise efficiency and reduce waste (</w:t>
      </w:r>
      <w:r w:rsidRPr="00C84A5E">
        <w:rPr>
          <w:rFonts w:eastAsia="Calibri" w:cs="Arial"/>
          <w:iCs/>
          <w:sz w:val="20"/>
          <w:szCs w:val="20"/>
        </w:rPr>
        <w:t>including standardisation, sustainable practices, re-use of materials, recycling of waste, and disposal practices</w:t>
      </w:r>
      <w:r w:rsidRPr="00C84A5E">
        <w:rPr>
          <w:rFonts w:eastAsia="Calibri" w:cs="Arial"/>
          <w:sz w:val="20"/>
          <w:szCs w:val="20"/>
        </w:rPr>
        <w:t>).</w:t>
      </w:r>
    </w:p>
    <w:p w14:paraId="19C61AA3" w14:textId="77777777" w:rsidR="00562B2B" w:rsidRPr="00C84A5E" w:rsidRDefault="00562B2B" w:rsidP="00562B2B">
      <w:pPr>
        <w:spacing w:after="0" w:line="259" w:lineRule="auto"/>
        <w:rPr>
          <w:rFonts w:eastAsia="Calibri" w:cs="Arial"/>
          <w:b/>
          <w:bCs/>
          <w:sz w:val="20"/>
          <w:szCs w:val="20"/>
        </w:rPr>
      </w:pPr>
    </w:p>
    <w:p w14:paraId="5FF8AE7D" w14:textId="77777777" w:rsidR="00562B2B" w:rsidRPr="00C84A5E" w:rsidRDefault="00562B2B" w:rsidP="00562B2B">
      <w:pPr>
        <w:numPr>
          <w:ilvl w:val="1"/>
          <w:numId w:val="27"/>
        </w:numPr>
        <w:spacing w:after="160" w:line="259" w:lineRule="auto"/>
        <w:contextualSpacing/>
        <w:rPr>
          <w:rFonts w:eastAsia="Calibri" w:cs="Arial"/>
          <w:b/>
          <w:bCs/>
          <w:sz w:val="20"/>
          <w:szCs w:val="20"/>
        </w:rPr>
      </w:pPr>
      <w:r w:rsidRPr="00C84A5E">
        <w:rPr>
          <w:rFonts w:eastAsia="Calibri" w:cs="Arial"/>
          <w:b/>
          <w:bCs/>
          <w:sz w:val="20"/>
          <w:szCs w:val="20"/>
        </w:rPr>
        <w:t>ENERGY AND EMISSIONS</w:t>
      </w:r>
    </w:p>
    <w:p w14:paraId="624AD1FE"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adopt a work culture and practices that reduce emissions (</w:t>
      </w:r>
      <w:r w:rsidRPr="00C84A5E">
        <w:rPr>
          <w:rFonts w:eastAsia="Calibri" w:cs="Arial"/>
          <w:iCs/>
          <w:sz w:val="20"/>
          <w:szCs w:val="20"/>
        </w:rPr>
        <w:t>e.g. CO2, N2O, Hydrocarbons etc</w:t>
      </w:r>
      <w:r w:rsidRPr="00C84A5E">
        <w:rPr>
          <w:rFonts w:eastAsia="Calibri" w:cs="Arial"/>
          <w:sz w:val="20"/>
          <w:szCs w:val="20"/>
        </w:rPr>
        <w:t>.) in the lifecycle of your products and operations.</w:t>
      </w:r>
    </w:p>
    <w:p w14:paraId="6B66DC48"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have a clear understanding of your carbon footprint and a plan to reduce it.</w:t>
      </w:r>
    </w:p>
    <w:p w14:paraId="641D9C48"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use alternative / green energy sources (</w:t>
      </w:r>
      <w:r w:rsidRPr="00C84A5E">
        <w:rPr>
          <w:rFonts w:eastAsia="Calibri" w:cs="Arial"/>
          <w:iCs/>
          <w:sz w:val="20"/>
          <w:szCs w:val="20"/>
        </w:rPr>
        <w:t>e.g. solar power</w:t>
      </w:r>
      <w:r w:rsidRPr="00C84A5E">
        <w:rPr>
          <w:rFonts w:eastAsia="Calibri" w:cs="Arial"/>
          <w:sz w:val="20"/>
          <w:szCs w:val="20"/>
        </w:rPr>
        <w:t>).</w:t>
      </w:r>
    </w:p>
    <w:p w14:paraId="5F01662C" w14:textId="77777777" w:rsidR="00562B2B" w:rsidRPr="00C84A5E" w:rsidRDefault="00562B2B" w:rsidP="00562B2B">
      <w:pPr>
        <w:spacing w:after="0" w:line="259" w:lineRule="auto"/>
        <w:rPr>
          <w:rFonts w:eastAsia="Calibri" w:cs="Arial"/>
          <w:b/>
          <w:bCs/>
          <w:sz w:val="20"/>
          <w:szCs w:val="20"/>
        </w:rPr>
      </w:pPr>
    </w:p>
    <w:p w14:paraId="53B99507" w14:textId="77777777" w:rsidR="00562B2B" w:rsidRPr="00C84A5E" w:rsidRDefault="00562B2B" w:rsidP="00562B2B">
      <w:pPr>
        <w:numPr>
          <w:ilvl w:val="1"/>
          <w:numId w:val="27"/>
        </w:numPr>
        <w:spacing w:after="160" w:line="259" w:lineRule="auto"/>
        <w:contextualSpacing/>
        <w:rPr>
          <w:rFonts w:eastAsia="Calibri" w:cs="Arial"/>
          <w:b/>
          <w:bCs/>
          <w:sz w:val="20"/>
          <w:szCs w:val="20"/>
        </w:rPr>
      </w:pPr>
      <w:r w:rsidRPr="00C84A5E">
        <w:rPr>
          <w:rFonts w:eastAsia="Calibri" w:cs="Arial"/>
          <w:b/>
          <w:bCs/>
          <w:sz w:val="20"/>
          <w:szCs w:val="20"/>
        </w:rPr>
        <w:t xml:space="preserve">WATER </w:t>
      </w:r>
    </w:p>
    <w:p w14:paraId="11970EBA" w14:textId="77777777" w:rsidR="00562B2B" w:rsidRPr="00C84A5E" w:rsidRDefault="00562B2B" w:rsidP="00562B2B">
      <w:pPr>
        <w:numPr>
          <w:ilvl w:val="2"/>
          <w:numId w:val="27"/>
        </w:numPr>
        <w:spacing w:after="160" w:line="259" w:lineRule="auto"/>
        <w:ind w:left="737" w:hanging="567"/>
        <w:contextualSpacing/>
        <w:rPr>
          <w:rFonts w:eastAsia="Calibri" w:cs="Arial"/>
          <w:b/>
          <w:bCs/>
          <w:sz w:val="20"/>
          <w:szCs w:val="20"/>
        </w:rPr>
      </w:pPr>
      <w:r w:rsidRPr="00C84A5E">
        <w:rPr>
          <w:rFonts w:eastAsia="Calibri" w:cs="Arial"/>
          <w:i/>
          <w:iCs/>
          <w:sz w:val="20"/>
          <w:szCs w:val="20"/>
        </w:rPr>
        <w:t>Should</w:t>
      </w:r>
      <w:r w:rsidRPr="00C84A5E">
        <w:rPr>
          <w:rFonts w:eastAsia="Calibri" w:cs="Arial"/>
          <w:sz w:val="20"/>
          <w:szCs w:val="20"/>
        </w:rPr>
        <w:t xml:space="preserve"> minimise water usage / wastage and adopt water-saving technologies where possible</w:t>
      </w:r>
      <w:r w:rsidRPr="00C84A5E">
        <w:rPr>
          <w:rFonts w:eastAsia="Calibri" w:cs="Arial"/>
          <w:color w:val="FF0000"/>
          <w:sz w:val="20"/>
          <w:szCs w:val="20"/>
        </w:rPr>
        <w:t>.</w:t>
      </w:r>
    </w:p>
    <w:p w14:paraId="6B1CBF99" w14:textId="77777777" w:rsidR="00562B2B" w:rsidRPr="00C84A5E" w:rsidRDefault="00562B2B" w:rsidP="00562B2B">
      <w:pPr>
        <w:spacing w:after="0" w:line="259" w:lineRule="auto"/>
        <w:rPr>
          <w:rFonts w:eastAsia="Calibri"/>
          <w:color w:val="FF0000"/>
          <w:sz w:val="20"/>
          <w:szCs w:val="20"/>
        </w:rPr>
      </w:pPr>
      <w:r w:rsidRPr="00C84A5E">
        <w:rPr>
          <w:rFonts w:eastAsia="Calibri"/>
          <w:color w:val="FF0000"/>
          <w:sz w:val="20"/>
          <w:szCs w:val="20"/>
        </w:rPr>
        <w:t xml:space="preserve"> </w:t>
      </w:r>
    </w:p>
    <w:p w14:paraId="1CE1A476" w14:textId="0B35243D" w:rsidR="00562B2B" w:rsidRPr="00C84A5E" w:rsidRDefault="00562B2B" w:rsidP="00C84A5E">
      <w:pPr>
        <w:shd w:val="clear" w:color="auto" w:fill="BFBFBF"/>
        <w:spacing w:after="0" w:line="259" w:lineRule="auto"/>
        <w:rPr>
          <w:rFonts w:eastAsia="Calibri" w:cs="Arial"/>
          <w:sz w:val="20"/>
          <w:szCs w:val="20"/>
        </w:rPr>
      </w:pPr>
      <w:r w:rsidRPr="00C84A5E">
        <w:rPr>
          <w:rFonts w:eastAsia="Calibri" w:cs="Arial"/>
          <w:b/>
          <w:sz w:val="20"/>
          <w:szCs w:val="20"/>
        </w:rPr>
        <w:t>SUPPLIER STANDARD 5 – ETHICAL CONDUCT</w:t>
      </w:r>
      <w:bookmarkStart w:id="119" w:name="Section4EthicalConduct"/>
      <w:bookmarkEnd w:id="119"/>
    </w:p>
    <w:p w14:paraId="176F15BE" w14:textId="77777777" w:rsidR="00562B2B" w:rsidRPr="00C84A5E" w:rsidRDefault="00562B2B" w:rsidP="00562B2B">
      <w:pPr>
        <w:spacing w:after="0" w:line="259" w:lineRule="auto"/>
        <w:rPr>
          <w:rFonts w:eastAsia="Calibri" w:cs="Arial"/>
          <w:b/>
          <w:sz w:val="20"/>
          <w:szCs w:val="20"/>
        </w:rPr>
      </w:pPr>
      <w:r w:rsidRPr="00C84A5E">
        <w:rPr>
          <w:rFonts w:eastAsia="Calibri" w:cs="Arial"/>
          <w:b/>
          <w:sz w:val="20"/>
          <w:szCs w:val="20"/>
        </w:rPr>
        <w:t>5.1 CORRUPTION</w:t>
      </w:r>
    </w:p>
    <w:p w14:paraId="1BA1C975" w14:textId="77777777" w:rsidR="00562B2B" w:rsidRPr="00C84A5E" w:rsidRDefault="00562B2B" w:rsidP="00562B2B">
      <w:pPr>
        <w:numPr>
          <w:ilvl w:val="2"/>
          <w:numId w:val="28"/>
        </w:numPr>
        <w:spacing w:after="160" w:line="259" w:lineRule="auto"/>
        <w:ind w:left="737" w:hanging="567"/>
        <w:contextualSpacing/>
        <w:rPr>
          <w:rFonts w:eastAsia="Calibri" w:cs="Arial"/>
          <w:b/>
          <w:sz w:val="20"/>
          <w:szCs w:val="20"/>
        </w:rPr>
      </w:pPr>
      <w:r w:rsidRPr="00C84A5E">
        <w:rPr>
          <w:rFonts w:eastAsia="Calibri" w:cs="Arial"/>
          <w:b/>
          <w:bCs/>
          <w:i/>
          <w:iCs/>
          <w:sz w:val="20"/>
          <w:szCs w:val="20"/>
        </w:rPr>
        <w:t>Must</w:t>
      </w:r>
      <w:r w:rsidRPr="00C84A5E" w:rsidDel="00905379">
        <w:rPr>
          <w:rFonts w:eastAsia="Calibri" w:cs="Arial"/>
          <w:sz w:val="20"/>
          <w:szCs w:val="20"/>
        </w:rPr>
        <w:t xml:space="preserve"> </w:t>
      </w:r>
      <w:r w:rsidRPr="00C84A5E">
        <w:rPr>
          <w:rFonts w:eastAsia="Calibri" w:cs="Arial"/>
          <w:sz w:val="20"/>
          <w:szCs w:val="20"/>
        </w:rPr>
        <w:t>not act in a dishonest manner or engage in any form of corrupt practices, including but not limited to extortion, fraud, tax evasion, money laundering and bribery.</w:t>
      </w:r>
    </w:p>
    <w:p w14:paraId="28BA4028" w14:textId="77777777" w:rsidR="00562B2B" w:rsidRPr="00C84A5E" w:rsidRDefault="00562B2B" w:rsidP="00562B2B">
      <w:pPr>
        <w:numPr>
          <w:ilvl w:val="2"/>
          <w:numId w:val="28"/>
        </w:numPr>
        <w:spacing w:after="160" w:line="259" w:lineRule="auto"/>
        <w:ind w:left="737" w:hanging="567"/>
        <w:contextualSpacing/>
        <w:rPr>
          <w:rFonts w:eastAsia="Calibri" w:cs="Arial"/>
          <w:b/>
          <w:sz w:val="20"/>
          <w:szCs w:val="20"/>
        </w:rPr>
      </w:pPr>
      <w:r w:rsidRPr="00C84A5E">
        <w:rPr>
          <w:rFonts w:eastAsia="Calibri" w:cs="Arial"/>
          <w:b/>
          <w:bCs/>
          <w:i/>
          <w:iCs/>
          <w:sz w:val="20"/>
          <w:szCs w:val="20"/>
        </w:rPr>
        <w:t>Must</w:t>
      </w:r>
      <w:r w:rsidRPr="00C84A5E" w:rsidDel="00905379">
        <w:rPr>
          <w:rFonts w:eastAsia="Calibri" w:cs="Arial"/>
          <w:sz w:val="20"/>
          <w:szCs w:val="20"/>
        </w:rPr>
        <w:t xml:space="preserve"> </w:t>
      </w:r>
      <w:r w:rsidRPr="00C84A5E">
        <w:rPr>
          <w:rFonts w:eastAsia="Calibri" w:cs="Arial"/>
          <w:sz w:val="20"/>
          <w:szCs w:val="20"/>
        </w:rPr>
        <w:t>not attempt to improperly influence any Save the Children procurement process.</w:t>
      </w:r>
    </w:p>
    <w:p w14:paraId="0C3C1048" w14:textId="77777777" w:rsidR="00562B2B" w:rsidRPr="00C84A5E" w:rsidRDefault="00562B2B" w:rsidP="00562B2B">
      <w:pPr>
        <w:spacing w:after="0" w:line="259" w:lineRule="auto"/>
        <w:rPr>
          <w:rFonts w:eastAsia="Calibri" w:cs="Arial"/>
          <w:b/>
          <w:sz w:val="20"/>
          <w:szCs w:val="20"/>
        </w:rPr>
      </w:pPr>
    </w:p>
    <w:p w14:paraId="77495426" w14:textId="77777777" w:rsidR="00562B2B" w:rsidRPr="00C84A5E" w:rsidRDefault="00562B2B" w:rsidP="00562B2B">
      <w:pPr>
        <w:numPr>
          <w:ilvl w:val="1"/>
          <w:numId w:val="28"/>
        </w:numPr>
        <w:spacing w:after="160" w:line="259" w:lineRule="auto"/>
        <w:contextualSpacing/>
        <w:rPr>
          <w:rFonts w:eastAsia="Calibri" w:cs="Arial"/>
          <w:b/>
          <w:sz w:val="20"/>
          <w:szCs w:val="20"/>
        </w:rPr>
      </w:pPr>
      <w:r w:rsidRPr="00C84A5E">
        <w:rPr>
          <w:rFonts w:eastAsia="Calibri" w:cs="Arial"/>
          <w:b/>
          <w:sz w:val="20"/>
          <w:szCs w:val="20"/>
        </w:rPr>
        <w:t>CONFLICT OF INTERESTS (incl. Post-Employment Restrictions)</w:t>
      </w:r>
    </w:p>
    <w:p w14:paraId="532E2645" w14:textId="77777777" w:rsidR="00562B2B" w:rsidRPr="00C84A5E" w:rsidRDefault="00562B2B" w:rsidP="00562B2B">
      <w:pPr>
        <w:numPr>
          <w:ilvl w:val="2"/>
          <w:numId w:val="28"/>
        </w:numPr>
        <w:spacing w:after="160" w:line="259" w:lineRule="auto"/>
        <w:ind w:left="737" w:hanging="567"/>
        <w:contextualSpacing/>
        <w:rPr>
          <w:rFonts w:eastAsia="Calibri" w:cs="Arial"/>
          <w:b/>
          <w:sz w:val="20"/>
          <w:szCs w:val="20"/>
        </w:rPr>
      </w:pPr>
      <w:r w:rsidRPr="00C84A5E">
        <w:rPr>
          <w:rFonts w:eastAsia="Calibri" w:cs="Arial"/>
          <w:b/>
          <w:bCs/>
          <w:i/>
          <w:iCs/>
          <w:sz w:val="20"/>
          <w:szCs w:val="20"/>
        </w:rPr>
        <w:t>Must</w:t>
      </w:r>
      <w:r w:rsidRPr="00C84A5E" w:rsidDel="00905379">
        <w:rPr>
          <w:rFonts w:eastAsia="Calibri" w:cs="Arial"/>
          <w:sz w:val="20"/>
          <w:szCs w:val="20"/>
        </w:rPr>
        <w:t xml:space="preserve"> </w:t>
      </w:r>
      <w:r w:rsidRPr="00C84A5E">
        <w:rPr>
          <w:rFonts w:eastAsia="Calibri" w:cs="Arial"/>
          <w:sz w:val="20"/>
          <w:szCs w:val="20"/>
        </w:rPr>
        <w:t>disclose any actual, perceived, or potential Conflict of Interests. This may include a Save the Children employee / agent / member of their immediate family (</w:t>
      </w:r>
      <w:r w:rsidRPr="00C84A5E">
        <w:rPr>
          <w:rFonts w:eastAsia="Calibri" w:cs="Arial"/>
          <w:iCs/>
          <w:sz w:val="20"/>
          <w:szCs w:val="20"/>
        </w:rPr>
        <w:t>or an organisation that employs any of this family</w:t>
      </w:r>
      <w:r w:rsidRPr="00C84A5E">
        <w:rPr>
          <w:rFonts w:eastAsia="Calibri" w:cs="Arial"/>
          <w:sz w:val="20"/>
          <w:szCs w:val="20"/>
        </w:rPr>
        <w:t>), having any kind of interest or economic ties with a supplier.</w:t>
      </w:r>
    </w:p>
    <w:p w14:paraId="2C7F17A2" w14:textId="77777777" w:rsidR="00562B2B" w:rsidRPr="00C84A5E" w:rsidRDefault="00562B2B" w:rsidP="00562B2B">
      <w:pPr>
        <w:numPr>
          <w:ilvl w:val="2"/>
          <w:numId w:val="28"/>
        </w:numPr>
        <w:spacing w:after="160" w:line="259" w:lineRule="auto"/>
        <w:ind w:left="737" w:hanging="567"/>
        <w:contextualSpacing/>
        <w:rPr>
          <w:rFonts w:eastAsia="Calibri" w:cs="Arial"/>
          <w:b/>
          <w:sz w:val="20"/>
          <w:szCs w:val="20"/>
        </w:rPr>
      </w:pPr>
      <w:r w:rsidRPr="00C84A5E">
        <w:rPr>
          <w:rFonts w:eastAsia="Calibri" w:cs="Arial"/>
          <w:b/>
          <w:bCs/>
          <w:i/>
          <w:iCs/>
          <w:sz w:val="20"/>
          <w:szCs w:val="20"/>
        </w:rPr>
        <w:lastRenderedPageBreak/>
        <w:t>Must</w:t>
      </w:r>
      <w:r w:rsidRPr="00C84A5E" w:rsidDel="00905379">
        <w:rPr>
          <w:rFonts w:eastAsia="Calibri" w:cs="Arial"/>
          <w:sz w:val="20"/>
          <w:szCs w:val="20"/>
        </w:rPr>
        <w:t xml:space="preserve"> </w:t>
      </w:r>
      <w:r w:rsidRPr="00C84A5E">
        <w:rPr>
          <w:rFonts w:eastAsia="Calibri" w:cs="Arial"/>
          <w:sz w:val="20"/>
          <w:szCs w:val="20"/>
        </w:rPr>
        <w:t>notify Save the Children if employment is given to any ex Save the Children staff members within 12 months of them ending their employment with Save the Children.</w:t>
      </w:r>
    </w:p>
    <w:p w14:paraId="22BA7147" w14:textId="77777777" w:rsidR="00562B2B" w:rsidRPr="00C84A5E" w:rsidRDefault="00562B2B" w:rsidP="00562B2B">
      <w:pPr>
        <w:spacing w:after="0" w:line="259" w:lineRule="auto"/>
        <w:rPr>
          <w:rFonts w:eastAsia="Calibri" w:cs="Arial"/>
          <w:b/>
          <w:sz w:val="20"/>
          <w:szCs w:val="20"/>
        </w:rPr>
      </w:pPr>
    </w:p>
    <w:p w14:paraId="659878F2" w14:textId="77777777" w:rsidR="00562B2B" w:rsidRPr="00C84A5E" w:rsidRDefault="00562B2B" w:rsidP="00562B2B">
      <w:pPr>
        <w:numPr>
          <w:ilvl w:val="1"/>
          <w:numId w:val="28"/>
        </w:numPr>
        <w:spacing w:after="160" w:line="259" w:lineRule="auto"/>
        <w:contextualSpacing/>
        <w:rPr>
          <w:rFonts w:eastAsia="Calibri" w:cs="Arial"/>
          <w:b/>
          <w:sz w:val="20"/>
          <w:szCs w:val="20"/>
        </w:rPr>
      </w:pPr>
      <w:r w:rsidRPr="00C84A5E">
        <w:rPr>
          <w:rFonts w:eastAsia="Calibri" w:cs="Arial"/>
          <w:b/>
          <w:sz w:val="20"/>
          <w:szCs w:val="20"/>
        </w:rPr>
        <w:t>GIFTS AND HOSPITALITY</w:t>
      </w:r>
    </w:p>
    <w:p w14:paraId="2A9E1FE0" w14:textId="388B0DC9" w:rsidR="00562B2B" w:rsidRPr="00C84A5E" w:rsidRDefault="00562B2B" w:rsidP="00C84A5E">
      <w:pPr>
        <w:numPr>
          <w:ilvl w:val="2"/>
          <w:numId w:val="28"/>
        </w:numPr>
        <w:spacing w:after="160" w:line="259" w:lineRule="auto"/>
        <w:ind w:left="737" w:hanging="567"/>
        <w:contextualSpacing/>
        <w:rPr>
          <w:rFonts w:eastAsia="Calibri" w:cs="Arial"/>
          <w:b/>
          <w:sz w:val="20"/>
          <w:szCs w:val="20"/>
        </w:rPr>
      </w:pPr>
      <w:r w:rsidRPr="00C84A5E">
        <w:rPr>
          <w:rFonts w:eastAsia="Calibri" w:cs="Arial"/>
          <w:b/>
          <w:bCs/>
          <w:i/>
          <w:iCs/>
          <w:sz w:val="20"/>
          <w:szCs w:val="20"/>
        </w:rPr>
        <w:t>Must</w:t>
      </w:r>
      <w:r w:rsidRPr="00C84A5E" w:rsidDel="0055623A">
        <w:rPr>
          <w:rFonts w:eastAsia="Calibri" w:cs="Arial"/>
          <w:sz w:val="20"/>
          <w:szCs w:val="20"/>
        </w:rPr>
        <w:t xml:space="preserve"> </w:t>
      </w:r>
      <w:r w:rsidRPr="00C84A5E">
        <w:rPr>
          <w:rFonts w:eastAsia="Calibri" w:cs="Arial"/>
          <w:sz w:val="20"/>
          <w:szCs w:val="20"/>
        </w:rPr>
        <w:t>not provide, or attempt to provide, any type of gift, hospitality, holidays, goods / services, or other items of value to a Save the Children employee</w:t>
      </w:r>
      <w:r w:rsidRPr="00C84A5E">
        <w:rPr>
          <w:rFonts w:eastAsia="Calibri" w:cs="Arial"/>
          <w:sz w:val="20"/>
          <w:szCs w:val="20"/>
          <w:vertAlign w:val="superscript"/>
        </w:rPr>
        <w:footnoteReference w:id="7"/>
      </w:r>
      <w:r w:rsidRPr="00C84A5E">
        <w:rPr>
          <w:rFonts w:eastAsia="Calibri" w:cs="Arial"/>
          <w:sz w:val="20"/>
          <w:szCs w:val="20"/>
        </w:rPr>
        <w:t xml:space="preserve">.  </w:t>
      </w:r>
    </w:p>
    <w:p w14:paraId="0F399711" w14:textId="77777777" w:rsidR="00562B2B" w:rsidRPr="00C84A5E" w:rsidRDefault="00562B2B" w:rsidP="00562B2B">
      <w:pPr>
        <w:spacing w:after="0" w:line="259" w:lineRule="auto"/>
        <w:ind w:left="737"/>
        <w:contextualSpacing/>
        <w:rPr>
          <w:rFonts w:eastAsia="Calibri" w:cs="Arial"/>
          <w:b/>
          <w:sz w:val="20"/>
          <w:szCs w:val="20"/>
        </w:rPr>
      </w:pPr>
    </w:p>
    <w:p w14:paraId="2F650D9E" w14:textId="77777777" w:rsidR="00562B2B" w:rsidRPr="00C84A5E" w:rsidRDefault="00562B2B" w:rsidP="00562B2B">
      <w:pPr>
        <w:numPr>
          <w:ilvl w:val="1"/>
          <w:numId w:val="32"/>
        </w:numPr>
        <w:spacing w:after="160" w:line="256" w:lineRule="auto"/>
        <w:contextualSpacing/>
        <w:rPr>
          <w:rFonts w:eastAsia="Calibri" w:cs="Arial"/>
          <w:b/>
          <w:sz w:val="20"/>
          <w:szCs w:val="20"/>
        </w:rPr>
      </w:pPr>
      <w:r w:rsidRPr="00C84A5E">
        <w:rPr>
          <w:rFonts w:eastAsia="Calibri" w:cs="Arial"/>
          <w:b/>
          <w:bCs/>
          <w:sz w:val="20"/>
          <w:szCs w:val="20"/>
        </w:rPr>
        <w:t xml:space="preserve">SANCTIONS, AID DIVERSION AND EXPORT CONTROLS </w:t>
      </w:r>
    </w:p>
    <w:p w14:paraId="52C820D7" w14:textId="77777777" w:rsidR="00562B2B" w:rsidRPr="00C84A5E" w:rsidRDefault="00562B2B" w:rsidP="00562B2B">
      <w:pPr>
        <w:numPr>
          <w:ilvl w:val="2"/>
          <w:numId w:val="32"/>
        </w:numPr>
        <w:spacing w:after="160" w:line="256" w:lineRule="auto"/>
        <w:ind w:left="737" w:hanging="567"/>
        <w:contextualSpacing/>
        <w:rPr>
          <w:rFonts w:eastAsia="Calibri" w:cs="Arial"/>
          <w:bCs/>
          <w:iCs/>
          <w:sz w:val="20"/>
          <w:szCs w:val="20"/>
        </w:rPr>
      </w:pPr>
      <w:r w:rsidRPr="00C84A5E">
        <w:rPr>
          <w:rFonts w:eastAsia="Calibri" w:cs="Arial"/>
          <w:b/>
          <w:bCs/>
          <w:i/>
          <w:iCs/>
          <w:sz w:val="20"/>
          <w:szCs w:val="20"/>
        </w:rPr>
        <w:t>Must</w:t>
      </w:r>
      <w:r w:rsidRPr="00C84A5E">
        <w:rPr>
          <w:rFonts w:eastAsia="Calibri" w:cs="Arial"/>
          <w:bCs/>
          <w:iCs/>
          <w:sz w:val="20"/>
          <w:szCs w:val="20"/>
        </w:rPr>
        <w:t xml:space="preserve"> comply with applicable sanctions and export controls (so must not make funds or resources available to or for the benefit of any person / entity subject to restrictions), and obtain any necessary licenses.</w:t>
      </w:r>
    </w:p>
    <w:p w14:paraId="62A0CC05" w14:textId="77777777" w:rsidR="00562B2B" w:rsidRPr="00C84A5E" w:rsidRDefault="00562B2B" w:rsidP="00562B2B">
      <w:pPr>
        <w:numPr>
          <w:ilvl w:val="2"/>
          <w:numId w:val="32"/>
        </w:numPr>
        <w:spacing w:after="160" w:line="256" w:lineRule="auto"/>
        <w:ind w:left="737" w:hanging="567"/>
        <w:contextualSpacing/>
        <w:rPr>
          <w:rFonts w:eastAsia="Calibri" w:cs="Arial"/>
          <w:bCs/>
          <w:iCs/>
          <w:sz w:val="20"/>
          <w:szCs w:val="20"/>
        </w:rPr>
      </w:pPr>
      <w:r w:rsidRPr="00C84A5E">
        <w:rPr>
          <w:rFonts w:eastAsia="Calibri" w:cs="Arial"/>
          <w:b/>
          <w:bCs/>
          <w:i/>
          <w:iCs/>
          <w:sz w:val="20"/>
          <w:szCs w:val="20"/>
        </w:rPr>
        <w:t>Must</w:t>
      </w:r>
      <w:r w:rsidRPr="00C84A5E">
        <w:rPr>
          <w:rFonts w:eastAsia="Calibri" w:cs="Arial"/>
          <w:bCs/>
          <w:iCs/>
          <w:sz w:val="20"/>
          <w:szCs w:val="20"/>
        </w:rPr>
        <w:t xml:space="preserve"> provide to Save the Children the names and dates of birth of key staff, to enable vetting.</w:t>
      </w:r>
    </w:p>
    <w:p w14:paraId="4DBFB594" w14:textId="77777777" w:rsidR="00562B2B" w:rsidRPr="00C84A5E" w:rsidRDefault="00562B2B" w:rsidP="00562B2B">
      <w:pPr>
        <w:spacing w:after="0" w:line="259" w:lineRule="auto"/>
        <w:rPr>
          <w:rFonts w:eastAsia="Calibri" w:cs="Arial"/>
          <w:sz w:val="20"/>
          <w:szCs w:val="20"/>
        </w:rPr>
      </w:pPr>
      <w:r w:rsidRPr="00C84A5E">
        <w:rPr>
          <w:rFonts w:eastAsia="Calibri"/>
          <w:sz w:val="20"/>
          <w:szCs w:val="20"/>
        </w:rPr>
        <w:t xml:space="preserve"> </w:t>
      </w:r>
    </w:p>
    <w:p w14:paraId="4EA5DFD5" w14:textId="77777777" w:rsidR="00562B2B" w:rsidRPr="00C84A5E" w:rsidRDefault="00562B2B" w:rsidP="00562B2B">
      <w:pPr>
        <w:shd w:val="clear" w:color="auto" w:fill="BFBFBF"/>
        <w:spacing w:after="0" w:line="259" w:lineRule="auto"/>
        <w:rPr>
          <w:rFonts w:eastAsia="Calibri" w:cs="Arial"/>
          <w:sz w:val="20"/>
          <w:szCs w:val="20"/>
        </w:rPr>
      </w:pPr>
      <w:r w:rsidRPr="00C84A5E">
        <w:rPr>
          <w:rFonts w:eastAsia="Calibri" w:cs="Arial"/>
          <w:b/>
          <w:sz w:val="20"/>
          <w:szCs w:val="20"/>
        </w:rPr>
        <w:t>SUPPLIER STANDARD 6 - SAFEG</w:t>
      </w:r>
      <w:bookmarkStart w:id="120" w:name="Section5ChildSafeguarding"/>
      <w:bookmarkEnd w:id="120"/>
      <w:r w:rsidRPr="00C84A5E">
        <w:rPr>
          <w:rFonts w:eastAsia="Calibri" w:cs="Arial"/>
          <w:b/>
          <w:sz w:val="20"/>
          <w:szCs w:val="20"/>
        </w:rPr>
        <w:t>UARDING</w:t>
      </w:r>
      <w:r w:rsidRPr="00C84A5E">
        <w:rPr>
          <w:rFonts w:eastAsia="Calibri" w:cs="Arial"/>
          <w:sz w:val="20"/>
          <w:szCs w:val="20"/>
        </w:rPr>
        <w:t xml:space="preserve"> </w:t>
      </w:r>
    </w:p>
    <w:p w14:paraId="4C88CBE4" w14:textId="77777777" w:rsidR="00562B2B" w:rsidRPr="00C84A5E" w:rsidRDefault="00562B2B" w:rsidP="00562B2B">
      <w:pPr>
        <w:numPr>
          <w:ilvl w:val="1"/>
          <w:numId w:val="29"/>
        </w:numPr>
        <w:spacing w:after="160" w:line="259" w:lineRule="auto"/>
        <w:contextualSpacing/>
        <w:rPr>
          <w:rFonts w:eastAsia="Calibri" w:cs="Arial"/>
          <w:b/>
          <w:sz w:val="20"/>
          <w:szCs w:val="20"/>
        </w:rPr>
      </w:pPr>
      <w:r w:rsidRPr="00C84A5E">
        <w:rPr>
          <w:rFonts w:eastAsia="Calibri" w:cs="Arial"/>
          <w:b/>
          <w:sz w:val="20"/>
          <w:szCs w:val="20"/>
        </w:rPr>
        <w:t>CHILD</w:t>
      </w:r>
      <w:r w:rsidRPr="00C84A5E">
        <w:rPr>
          <w:rFonts w:eastAsia="Calibri" w:cs="Arial"/>
          <w:sz w:val="20"/>
          <w:szCs w:val="20"/>
          <w:vertAlign w:val="superscript"/>
        </w:rPr>
        <w:footnoteReference w:id="8"/>
      </w:r>
      <w:r w:rsidRPr="00C84A5E">
        <w:rPr>
          <w:rFonts w:eastAsia="Calibri" w:cs="Arial"/>
          <w:b/>
          <w:sz w:val="20"/>
          <w:szCs w:val="20"/>
        </w:rPr>
        <w:t xml:space="preserve"> AND ADULT SAFEGUARDING</w:t>
      </w:r>
    </w:p>
    <w:p w14:paraId="3702B7AE"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905379">
        <w:rPr>
          <w:rFonts w:eastAsia="Calibri" w:cs="Arial"/>
          <w:sz w:val="20"/>
          <w:szCs w:val="20"/>
        </w:rPr>
        <w:t xml:space="preserve"> </w:t>
      </w:r>
      <w:r w:rsidRPr="00C84A5E">
        <w:rPr>
          <w:rFonts w:eastAsia="Calibri" w:cs="Arial"/>
          <w:sz w:val="20"/>
          <w:szCs w:val="20"/>
        </w:rPr>
        <w:t>comply with all relevant laws and regulations including ‘</w:t>
      </w:r>
      <w:r w:rsidRPr="00C84A5E">
        <w:rPr>
          <w:rFonts w:eastAsia="Calibri" w:cs="Arial"/>
          <w:i/>
          <w:iCs/>
          <w:sz w:val="20"/>
          <w:szCs w:val="20"/>
        </w:rPr>
        <w:t>United Nations Convention on the Rights of the Child</w:t>
      </w:r>
      <w:r w:rsidRPr="00C84A5E">
        <w:rPr>
          <w:rFonts w:eastAsia="Calibri" w:cs="Arial"/>
          <w:sz w:val="20"/>
          <w:szCs w:val="20"/>
        </w:rPr>
        <w:t>’, ‘</w:t>
      </w:r>
      <w:r w:rsidRPr="00C84A5E">
        <w:rPr>
          <w:rFonts w:eastAsia="Calibri" w:cs="Arial"/>
          <w:i/>
          <w:iCs/>
          <w:sz w:val="20"/>
          <w:szCs w:val="20"/>
        </w:rPr>
        <w:t>International Labour Standards on Child Labour &amp; Forced Labour</w:t>
      </w:r>
      <w:r w:rsidRPr="00C84A5E">
        <w:rPr>
          <w:rFonts w:eastAsia="Calibri" w:cs="Arial"/>
          <w:sz w:val="20"/>
          <w:szCs w:val="20"/>
        </w:rPr>
        <w:t xml:space="preserve">’ etc. </w:t>
      </w:r>
    </w:p>
    <w:p w14:paraId="7E4D5D7B"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905379">
        <w:rPr>
          <w:rFonts w:eastAsia="Calibri" w:cs="Arial"/>
          <w:sz w:val="20"/>
          <w:szCs w:val="20"/>
        </w:rPr>
        <w:t xml:space="preserve"> </w:t>
      </w:r>
      <w:r w:rsidRPr="00C84A5E">
        <w:rPr>
          <w:rFonts w:eastAsia="Calibri" w:cs="Arial"/>
          <w:sz w:val="20"/>
          <w:szCs w:val="20"/>
        </w:rPr>
        <w:t>complete vetting / background checks on all perspective staff (</w:t>
      </w:r>
      <w:r w:rsidRPr="00C84A5E">
        <w:rPr>
          <w:rFonts w:eastAsia="Calibri" w:cs="Arial"/>
          <w:iCs/>
          <w:sz w:val="20"/>
          <w:szCs w:val="20"/>
        </w:rPr>
        <w:t>permanent / temporary / casual</w:t>
      </w:r>
      <w:r w:rsidRPr="00C84A5E">
        <w:rPr>
          <w:rFonts w:eastAsia="Calibri" w:cs="Arial"/>
          <w:sz w:val="20"/>
          <w:szCs w:val="20"/>
        </w:rPr>
        <w:t>) during recruitment.</w:t>
      </w:r>
    </w:p>
    <w:p w14:paraId="79083EA0"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i/>
          <w:iCs/>
          <w:sz w:val="20"/>
          <w:szCs w:val="20"/>
        </w:rPr>
        <w:t>Should</w:t>
      </w:r>
      <w:r w:rsidRPr="00C84A5E" w:rsidDel="00905379">
        <w:rPr>
          <w:rFonts w:eastAsia="Calibri" w:cs="Arial"/>
          <w:sz w:val="20"/>
          <w:szCs w:val="20"/>
        </w:rPr>
        <w:t xml:space="preserve"> </w:t>
      </w:r>
      <w:r w:rsidRPr="00C84A5E">
        <w:rPr>
          <w:rFonts w:eastAsia="Calibri" w:cs="Arial"/>
          <w:sz w:val="20"/>
          <w:szCs w:val="20"/>
        </w:rPr>
        <w:t>ensure staff are aware of the Safeguarding Policy</w:t>
      </w:r>
      <w:r w:rsidRPr="00C84A5E">
        <w:rPr>
          <w:rFonts w:eastAsia="Calibri" w:cs="Arial"/>
          <w:sz w:val="20"/>
          <w:szCs w:val="20"/>
          <w:vertAlign w:val="superscript"/>
        </w:rPr>
        <w:footnoteReference w:id="9"/>
      </w:r>
      <w:r w:rsidRPr="00C84A5E">
        <w:rPr>
          <w:rFonts w:eastAsia="Calibri" w:cs="Arial"/>
          <w:sz w:val="20"/>
          <w:szCs w:val="20"/>
        </w:rPr>
        <w:t xml:space="preserve"> and participate in Safeguarding trainings provided by Save the Children when offered.</w:t>
      </w:r>
    </w:p>
    <w:p w14:paraId="4C578592"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B03B9D">
        <w:rPr>
          <w:rFonts w:eastAsia="Calibri" w:cs="Arial"/>
          <w:sz w:val="20"/>
          <w:szCs w:val="20"/>
        </w:rPr>
        <w:t xml:space="preserve"> </w:t>
      </w:r>
      <w:r w:rsidRPr="00C84A5E">
        <w:rPr>
          <w:rFonts w:eastAsia="Calibri" w:cs="Arial"/>
          <w:sz w:val="20"/>
          <w:szCs w:val="20"/>
        </w:rPr>
        <w:t>create and maintain a safe and inclusive environment, free from any form of discrimination, exploitation, abuse, harassment, intimidation, and bullying.</w:t>
      </w:r>
    </w:p>
    <w:p w14:paraId="54AC1F35" w14:textId="77777777" w:rsidR="00562B2B" w:rsidRPr="00C84A5E" w:rsidRDefault="00562B2B" w:rsidP="00562B2B">
      <w:pPr>
        <w:spacing w:after="0" w:line="259" w:lineRule="auto"/>
        <w:rPr>
          <w:rFonts w:eastAsia="Calibri" w:cs="Arial"/>
          <w:sz w:val="20"/>
          <w:szCs w:val="20"/>
        </w:rPr>
      </w:pPr>
    </w:p>
    <w:p w14:paraId="6A36270B" w14:textId="77777777" w:rsidR="00562B2B" w:rsidRPr="00C84A5E" w:rsidRDefault="00562B2B" w:rsidP="00562B2B">
      <w:pPr>
        <w:numPr>
          <w:ilvl w:val="1"/>
          <w:numId w:val="29"/>
        </w:numPr>
        <w:spacing w:after="160" w:line="259" w:lineRule="auto"/>
        <w:contextualSpacing/>
        <w:rPr>
          <w:rFonts w:eastAsia="Calibri" w:cs="Arial"/>
          <w:sz w:val="20"/>
          <w:szCs w:val="20"/>
        </w:rPr>
      </w:pPr>
      <w:r w:rsidRPr="00C84A5E">
        <w:rPr>
          <w:rFonts w:eastAsia="Calibri" w:cs="Arial"/>
          <w:b/>
          <w:sz w:val="20"/>
          <w:szCs w:val="20"/>
        </w:rPr>
        <w:t xml:space="preserve">EXPLOITATION, ABUSE AND HARM </w:t>
      </w:r>
    </w:p>
    <w:p w14:paraId="3A84B553"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55623A">
        <w:rPr>
          <w:rFonts w:eastAsia="Calibri" w:cs="Arial"/>
          <w:sz w:val="20"/>
          <w:szCs w:val="20"/>
        </w:rPr>
        <w:t xml:space="preserve"> </w:t>
      </w:r>
      <w:r w:rsidRPr="00C84A5E">
        <w:rPr>
          <w:rFonts w:eastAsia="Calibri" w:cs="Arial"/>
          <w:sz w:val="20"/>
          <w:szCs w:val="20"/>
        </w:rPr>
        <w:t>ensure no staff is left alone with a child in the course of them delivering goods / services to Save the Children.</w:t>
      </w:r>
    </w:p>
    <w:p w14:paraId="102D1350"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ensure that no one shall be subjected to behaviour that has the purpose or effect of violating their dignity or creating an intimidating, hostile, degrading, humiliating or offensive environment.</w:t>
      </w:r>
    </w:p>
    <w:p w14:paraId="2C4A9597"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sidDel="0055623A">
        <w:rPr>
          <w:rFonts w:eastAsia="Calibri" w:cs="Arial"/>
          <w:sz w:val="20"/>
          <w:szCs w:val="20"/>
        </w:rPr>
        <w:t xml:space="preserve"> </w:t>
      </w:r>
      <w:r w:rsidRPr="00C84A5E">
        <w:rPr>
          <w:rFonts w:eastAsia="Calibri" w:cs="Arial"/>
          <w:sz w:val="20"/>
          <w:szCs w:val="20"/>
        </w:rPr>
        <w:t>note that sexual activity with persons under the age of 18 is prohibited, regardless of the local age of minority / consent. Mistaken belief in the age of a person is not considered a defence.</w:t>
      </w:r>
    </w:p>
    <w:p w14:paraId="44599E2B"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physically, sexually or emotionally harm, or threaten to harm any child or adult.</w:t>
      </w:r>
    </w:p>
    <w:p w14:paraId="3D15A912"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engage in physical abuse, sexual abuse or harmful behaviour towards anyone.</w:t>
      </w:r>
    </w:p>
    <w:p w14:paraId="0303DC07"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engage in any form of coercive behaviour including physical and / or humiliating punishment. </w:t>
      </w:r>
    </w:p>
    <w:p w14:paraId="461CACC5"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not exchange money, employment or other items or promises of value for any sexual activity that is exploitative.</w:t>
      </w:r>
    </w:p>
    <w:p w14:paraId="551CCC32" w14:textId="77777777" w:rsidR="00562B2B" w:rsidRPr="00C84A5E" w:rsidRDefault="00562B2B" w:rsidP="00562B2B">
      <w:pPr>
        <w:numPr>
          <w:ilvl w:val="2"/>
          <w:numId w:val="29"/>
        </w:numPr>
        <w:spacing w:after="160" w:line="259" w:lineRule="auto"/>
        <w:ind w:left="737" w:hanging="567"/>
        <w:contextualSpacing/>
        <w:rPr>
          <w:rFonts w:eastAsia="Calibri" w:cs="Arial"/>
          <w:sz w:val="20"/>
          <w:szCs w:val="20"/>
        </w:rPr>
      </w:pPr>
      <w:r w:rsidRPr="00C84A5E">
        <w:rPr>
          <w:rFonts w:eastAsia="Calibri" w:cs="Arial"/>
          <w:b/>
          <w:bCs/>
          <w:i/>
          <w:iCs/>
          <w:sz w:val="20"/>
          <w:szCs w:val="20"/>
        </w:rPr>
        <w:t>Must</w:t>
      </w:r>
      <w:r w:rsidRPr="00C84A5E">
        <w:rPr>
          <w:rFonts w:eastAsia="Calibri" w:cs="Arial"/>
          <w:sz w:val="20"/>
          <w:szCs w:val="20"/>
        </w:rPr>
        <w:t xml:space="preserve"> ensure adequate provisions (e.g. Health and Safety) are in place when carrying out works / services where children and adults may be at risk. </w:t>
      </w:r>
    </w:p>
    <w:p w14:paraId="4CD287B5" w14:textId="29B28EC2" w:rsidR="00562B2B" w:rsidRDefault="00562B2B" w:rsidP="00562B2B">
      <w:pPr>
        <w:spacing w:after="0" w:line="259" w:lineRule="auto"/>
        <w:rPr>
          <w:rFonts w:eastAsia="Calibri" w:cs="Arial"/>
          <w:sz w:val="20"/>
          <w:szCs w:val="20"/>
        </w:rPr>
      </w:pPr>
    </w:p>
    <w:p w14:paraId="421B69D0" w14:textId="57B23C01" w:rsidR="00C84A5E" w:rsidRDefault="00C84A5E" w:rsidP="00562B2B">
      <w:pPr>
        <w:spacing w:after="0" w:line="259" w:lineRule="auto"/>
        <w:rPr>
          <w:rFonts w:eastAsia="Calibri" w:cs="Arial"/>
          <w:sz w:val="20"/>
          <w:szCs w:val="20"/>
        </w:rPr>
      </w:pPr>
    </w:p>
    <w:p w14:paraId="6BB4CE5F" w14:textId="0B632A01" w:rsidR="00C84A5E" w:rsidRDefault="00C84A5E" w:rsidP="00562B2B">
      <w:pPr>
        <w:spacing w:after="0" w:line="259" w:lineRule="auto"/>
        <w:rPr>
          <w:rFonts w:eastAsia="Calibri" w:cs="Arial"/>
          <w:sz w:val="20"/>
          <w:szCs w:val="20"/>
        </w:rPr>
      </w:pPr>
    </w:p>
    <w:p w14:paraId="764F2F78" w14:textId="77777777" w:rsidR="00C84A5E" w:rsidRPr="00C84A5E" w:rsidRDefault="00C84A5E" w:rsidP="00562B2B">
      <w:pPr>
        <w:spacing w:after="0" w:line="259" w:lineRule="auto"/>
        <w:rPr>
          <w:rFonts w:eastAsia="Calibri" w:cs="Arial"/>
          <w:sz w:val="20"/>
          <w:szCs w:val="20"/>
        </w:rPr>
      </w:pPr>
    </w:p>
    <w:p w14:paraId="4D23ACF2" w14:textId="43536D86" w:rsidR="00562B2B" w:rsidRPr="00C84A5E" w:rsidRDefault="00562B2B" w:rsidP="00C84A5E">
      <w:pPr>
        <w:shd w:val="clear" w:color="auto" w:fill="BFBFBF"/>
        <w:spacing w:after="0" w:line="259" w:lineRule="auto"/>
        <w:rPr>
          <w:rFonts w:eastAsia="Calibri" w:cs="Arial"/>
          <w:sz w:val="20"/>
          <w:szCs w:val="20"/>
        </w:rPr>
      </w:pPr>
      <w:bookmarkStart w:id="121" w:name="Section6CommunityImpact"/>
      <w:r w:rsidRPr="00C84A5E">
        <w:rPr>
          <w:rFonts w:eastAsia="Calibri" w:cs="Arial"/>
          <w:b/>
          <w:sz w:val="20"/>
          <w:szCs w:val="20"/>
        </w:rPr>
        <w:lastRenderedPageBreak/>
        <w:t>SUPPLIER STANDARD 7 – COMMUNITY IMPACT</w:t>
      </w:r>
      <w:bookmarkEnd w:id="121"/>
    </w:p>
    <w:p w14:paraId="6CAEAC8F" w14:textId="77777777" w:rsidR="00562B2B" w:rsidRPr="00C84A5E" w:rsidRDefault="00562B2B" w:rsidP="00562B2B">
      <w:pPr>
        <w:spacing w:after="0" w:line="259" w:lineRule="auto"/>
        <w:rPr>
          <w:rFonts w:eastAsia="Calibri" w:cs="Arial"/>
          <w:b/>
          <w:sz w:val="20"/>
          <w:szCs w:val="20"/>
        </w:rPr>
      </w:pPr>
      <w:r w:rsidRPr="00C84A5E">
        <w:rPr>
          <w:rFonts w:eastAsia="Calibri" w:cs="Arial"/>
          <w:b/>
          <w:sz w:val="20"/>
          <w:szCs w:val="20"/>
        </w:rPr>
        <w:t>7.1 COMMUNITY STRENGTHENING AND LIVELIHOODS</w:t>
      </w:r>
    </w:p>
    <w:p w14:paraId="041ED254"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act in a way that positively impacts local communities, improves their livelihoods and uplifts the local economy.</w:t>
      </w:r>
    </w:p>
    <w:p w14:paraId="2D77950B"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where possible, proactively engage and employ locally based suppliers.</w:t>
      </w:r>
    </w:p>
    <w:p w14:paraId="5F9D8722"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where possible, procure goods / materials that are sourced and manufactured locally.</w:t>
      </w:r>
    </w:p>
    <w:p w14:paraId="39560FC6"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where possible, employ staff from local communities.</w:t>
      </w:r>
    </w:p>
    <w:p w14:paraId="35A7F267"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proactively strengthen local suppliers through technical / operational / management training or support. </w:t>
      </w:r>
    </w:p>
    <w:p w14:paraId="070B1A3C"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respect the rights and title to property / land of the individual, indigenous people and local communities. All negotiations regarding their property or land must adhere to the principles of free, prior and informed consent, contract transparency and disclosure.</w:t>
      </w:r>
    </w:p>
    <w:p w14:paraId="4AD75E36" w14:textId="402A374D" w:rsidR="00562B2B" w:rsidRPr="00C84A5E" w:rsidRDefault="00562B2B" w:rsidP="00562B2B">
      <w:pPr>
        <w:spacing w:after="0" w:line="259" w:lineRule="auto"/>
        <w:rPr>
          <w:rFonts w:eastAsia="Calibri" w:cs="Arial"/>
          <w:b/>
          <w:sz w:val="20"/>
          <w:szCs w:val="20"/>
        </w:rPr>
      </w:pPr>
    </w:p>
    <w:p w14:paraId="4346282A" w14:textId="77777777" w:rsidR="00562B2B" w:rsidRPr="00C84A5E" w:rsidRDefault="00562B2B" w:rsidP="00562B2B">
      <w:pPr>
        <w:numPr>
          <w:ilvl w:val="1"/>
          <w:numId w:val="30"/>
        </w:numPr>
        <w:spacing w:after="160" w:line="259" w:lineRule="auto"/>
        <w:contextualSpacing/>
        <w:rPr>
          <w:rFonts w:eastAsia="Calibri" w:cs="Arial"/>
          <w:b/>
          <w:sz w:val="20"/>
          <w:szCs w:val="20"/>
        </w:rPr>
      </w:pPr>
      <w:r w:rsidRPr="00C84A5E">
        <w:rPr>
          <w:rFonts w:eastAsia="Calibri" w:cs="Arial"/>
          <w:b/>
          <w:sz w:val="20"/>
          <w:szCs w:val="20"/>
        </w:rPr>
        <w:t>INDIGENOUS PEOPLE</w:t>
      </w:r>
    </w:p>
    <w:p w14:paraId="757FB855"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respect the rights, cultures, and beliefs of indigenous people, and treat them in a culturally appropriate manner.</w:t>
      </w:r>
    </w:p>
    <w:p w14:paraId="3FCF965B"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avoid activity that may have an adverse impact on the indigenous population.</w:t>
      </w:r>
    </w:p>
    <w:p w14:paraId="19C7F61B" w14:textId="77777777" w:rsidR="00562B2B" w:rsidRPr="00C84A5E" w:rsidRDefault="00562B2B" w:rsidP="00562B2B">
      <w:pPr>
        <w:spacing w:after="0" w:line="259" w:lineRule="auto"/>
        <w:rPr>
          <w:rFonts w:eastAsia="Calibri" w:cs="Arial"/>
          <w:b/>
          <w:sz w:val="20"/>
          <w:szCs w:val="20"/>
        </w:rPr>
      </w:pPr>
    </w:p>
    <w:p w14:paraId="27392381" w14:textId="77777777" w:rsidR="00562B2B" w:rsidRPr="00C84A5E" w:rsidRDefault="00562B2B" w:rsidP="00562B2B">
      <w:pPr>
        <w:numPr>
          <w:ilvl w:val="1"/>
          <w:numId w:val="30"/>
        </w:numPr>
        <w:spacing w:after="160" w:line="259" w:lineRule="auto"/>
        <w:contextualSpacing/>
        <w:rPr>
          <w:rFonts w:eastAsia="Calibri" w:cs="Arial"/>
          <w:b/>
          <w:sz w:val="20"/>
          <w:szCs w:val="20"/>
        </w:rPr>
      </w:pPr>
      <w:r w:rsidRPr="00C84A5E">
        <w:rPr>
          <w:rFonts w:eastAsia="Calibri" w:cs="Arial"/>
          <w:b/>
          <w:sz w:val="20"/>
          <w:szCs w:val="20"/>
        </w:rPr>
        <w:t xml:space="preserve">CULTURAL HERITAGE </w:t>
      </w:r>
    </w:p>
    <w:p w14:paraId="5613E075" w14:textId="77777777" w:rsidR="00562B2B" w:rsidRPr="00C84A5E" w:rsidRDefault="00562B2B" w:rsidP="00562B2B">
      <w:pPr>
        <w:numPr>
          <w:ilvl w:val="2"/>
          <w:numId w:val="30"/>
        </w:numPr>
        <w:spacing w:after="160" w:line="259" w:lineRule="auto"/>
        <w:ind w:left="737" w:hanging="567"/>
        <w:contextualSpacing/>
        <w:rPr>
          <w:rFonts w:eastAsia="Calibri" w:cs="Arial"/>
          <w:b/>
          <w:sz w:val="20"/>
          <w:szCs w:val="20"/>
        </w:rPr>
      </w:pPr>
      <w:r w:rsidRPr="00C84A5E">
        <w:rPr>
          <w:rFonts w:eastAsia="Calibri" w:cs="Arial"/>
          <w:i/>
          <w:iCs/>
          <w:sz w:val="20"/>
          <w:szCs w:val="20"/>
        </w:rPr>
        <w:t>Should</w:t>
      </w:r>
      <w:r w:rsidRPr="00C84A5E">
        <w:rPr>
          <w:rFonts w:eastAsia="Calibri" w:cs="Arial"/>
          <w:sz w:val="20"/>
          <w:szCs w:val="20"/>
        </w:rPr>
        <w:t xml:space="preserve"> recognise and respect the importance of physical and non-physical cultural heritage in the community.</w:t>
      </w:r>
    </w:p>
    <w:p w14:paraId="5396C51D" w14:textId="77777777" w:rsidR="00562B2B" w:rsidRPr="00C84A5E" w:rsidRDefault="00562B2B" w:rsidP="00562B2B">
      <w:pPr>
        <w:spacing w:after="0" w:line="259" w:lineRule="auto"/>
        <w:rPr>
          <w:rFonts w:eastAsia="Calibri" w:cs="Arial"/>
          <w:sz w:val="20"/>
          <w:szCs w:val="20"/>
        </w:rPr>
      </w:pPr>
    </w:p>
    <w:p w14:paraId="5A14D6DB" w14:textId="77777777" w:rsidR="00562B2B" w:rsidRPr="00C84A5E" w:rsidRDefault="00562B2B" w:rsidP="00562B2B">
      <w:pPr>
        <w:shd w:val="clear" w:color="auto" w:fill="FF0000"/>
        <w:spacing w:after="0" w:line="259" w:lineRule="auto"/>
        <w:rPr>
          <w:rFonts w:eastAsia="Calibri" w:cs="Arial"/>
          <w:color w:val="FFFFFF"/>
          <w:sz w:val="20"/>
          <w:szCs w:val="20"/>
        </w:rPr>
      </w:pPr>
      <w:bookmarkStart w:id="122" w:name="Part4"/>
      <w:bookmarkStart w:id="123" w:name="Part6"/>
      <w:r w:rsidRPr="00C84A5E">
        <w:rPr>
          <w:rFonts w:eastAsia="Calibri" w:cs="Arial"/>
          <w:color w:val="FFFFFF"/>
          <w:sz w:val="20"/>
          <w:szCs w:val="20"/>
        </w:rPr>
        <w:t>PART 6 – WHISTLEBLOWING / CONTACT US</w:t>
      </w:r>
    </w:p>
    <w:bookmarkEnd w:id="122"/>
    <w:bookmarkEnd w:id="123"/>
    <w:p w14:paraId="6C8369EB" w14:textId="77777777" w:rsidR="00562B2B" w:rsidRPr="00C84A5E" w:rsidRDefault="00562B2B" w:rsidP="00562B2B">
      <w:pPr>
        <w:spacing w:after="0" w:line="259" w:lineRule="auto"/>
        <w:ind w:left="360"/>
        <w:contextualSpacing/>
        <w:rPr>
          <w:rFonts w:eastAsia="Calibri" w:cs="Arial"/>
          <w:sz w:val="20"/>
          <w:szCs w:val="20"/>
        </w:rPr>
      </w:pPr>
    </w:p>
    <w:p w14:paraId="08835ED3" w14:textId="77777777" w:rsidR="00562B2B" w:rsidRPr="00C84A5E" w:rsidRDefault="00562B2B" w:rsidP="00562B2B">
      <w:pPr>
        <w:numPr>
          <w:ilvl w:val="0"/>
          <w:numId w:val="23"/>
        </w:numPr>
        <w:spacing w:after="160" w:line="259" w:lineRule="auto"/>
        <w:contextualSpacing/>
        <w:rPr>
          <w:rFonts w:eastAsia="Calibri" w:cs="Arial"/>
          <w:sz w:val="20"/>
          <w:szCs w:val="20"/>
        </w:rPr>
      </w:pPr>
      <w:r w:rsidRPr="00C84A5E">
        <w:rPr>
          <w:rFonts w:eastAsia="Calibri" w:cs="Arial"/>
          <w:sz w:val="20"/>
          <w:szCs w:val="20"/>
        </w:rPr>
        <w:t>Save the Children commits to fair and transparent processes. Concerns should be submitted using the email addresses listed below. All issues will be reviewed and investigated discretely and appropriately.</w:t>
      </w:r>
    </w:p>
    <w:p w14:paraId="32D98145" w14:textId="77777777" w:rsidR="00562B2B" w:rsidRPr="00C84A5E" w:rsidRDefault="00562B2B" w:rsidP="00562B2B">
      <w:pPr>
        <w:spacing w:after="0" w:line="259" w:lineRule="auto"/>
        <w:ind w:left="360"/>
        <w:contextualSpacing/>
        <w:rPr>
          <w:rFonts w:eastAsia="Calibri" w:cs="Arial"/>
          <w:sz w:val="20"/>
          <w:szCs w:val="20"/>
        </w:rPr>
      </w:pPr>
    </w:p>
    <w:p w14:paraId="5D410BE2" w14:textId="77777777" w:rsidR="00562B2B" w:rsidRPr="00C84A5E" w:rsidRDefault="00562B2B" w:rsidP="00562B2B">
      <w:pPr>
        <w:numPr>
          <w:ilvl w:val="0"/>
          <w:numId w:val="31"/>
        </w:numPr>
        <w:spacing w:after="160" w:line="259" w:lineRule="auto"/>
        <w:contextualSpacing/>
        <w:rPr>
          <w:rFonts w:eastAsia="Calibri" w:cs="Arial"/>
          <w:color w:val="0563C1"/>
          <w:sz w:val="20"/>
          <w:szCs w:val="20"/>
          <w:u w:val="single"/>
        </w:rPr>
      </w:pPr>
      <w:r w:rsidRPr="00C84A5E">
        <w:rPr>
          <w:rFonts w:eastAsia="Calibri" w:cs="Arial"/>
          <w:sz w:val="20"/>
          <w:szCs w:val="20"/>
        </w:rPr>
        <w:t xml:space="preserve">Safeguarding: </w:t>
      </w:r>
      <w:hyperlink r:id="rId48">
        <w:r w:rsidRPr="00C84A5E">
          <w:rPr>
            <w:rFonts w:eastAsia="Calibri" w:cs="Arial"/>
            <w:color w:val="0563C1"/>
            <w:sz w:val="20"/>
            <w:szCs w:val="20"/>
            <w:u w:val="single"/>
          </w:rPr>
          <w:t>safeguarding@savethechildren.org</w:t>
        </w:r>
      </w:hyperlink>
      <w:r w:rsidRPr="00C84A5E">
        <w:rPr>
          <w:rFonts w:eastAsia="Calibri" w:cs="Arial"/>
          <w:color w:val="0563C1"/>
          <w:sz w:val="20"/>
          <w:szCs w:val="20"/>
          <w:u w:val="single"/>
        </w:rPr>
        <w:t xml:space="preserve">           </w:t>
      </w:r>
    </w:p>
    <w:p w14:paraId="2371B272" w14:textId="77777777" w:rsidR="00562B2B" w:rsidRPr="00C84A5E" w:rsidRDefault="00562B2B" w:rsidP="00562B2B">
      <w:pPr>
        <w:numPr>
          <w:ilvl w:val="0"/>
          <w:numId w:val="31"/>
        </w:numPr>
        <w:spacing w:after="160" w:line="259" w:lineRule="auto"/>
        <w:contextualSpacing/>
        <w:rPr>
          <w:rFonts w:eastAsia="Calibri" w:cs="Arial"/>
          <w:sz w:val="20"/>
          <w:szCs w:val="20"/>
        </w:rPr>
      </w:pPr>
      <w:r w:rsidRPr="00C84A5E">
        <w:rPr>
          <w:rFonts w:eastAsia="Calibri" w:cs="Arial"/>
          <w:sz w:val="20"/>
          <w:szCs w:val="20"/>
        </w:rPr>
        <w:t xml:space="preserve">Whistleblowing:  </w:t>
      </w:r>
      <w:hyperlink r:id="rId49" w:history="1">
        <w:r w:rsidRPr="00C84A5E">
          <w:rPr>
            <w:rFonts w:eastAsia="Calibri" w:cs="Arial"/>
            <w:color w:val="0563C1"/>
            <w:sz w:val="20"/>
            <w:szCs w:val="20"/>
            <w:u w:val="single"/>
          </w:rPr>
          <w:t>whistleblowing@savethechildren.org</w:t>
        </w:r>
      </w:hyperlink>
      <w:r w:rsidRPr="00C84A5E">
        <w:rPr>
          <w:rFonts w:eastAsia="Calibri" w:cs="Arial"/>
          <w:sz w:val="20"/>
          <w:szCs w:val="20"/>
        </w:rPr>
        <w:t xml:space="preserve"> </w:t>
      </w:r>
    </w:p>
    <w:p w14:paraId="5BD794FB" w14:textId="77777777" w:rsidR="00562B2B" w:rsidRPr="00C84A5E" w:rsidRDefault="00562B2B" w:rsidP="00562B2B">
      <w:pPr>
        <w:numPr>
          <w:ilvl w:val="0"/>
          <w:numId w:val="31"/>
        </w:numPr>
        <w:spacing w:after="160" w:line="259" w:lineRule="auto"/>
        <w:contextualSpacing/>
        <w:rPr>
          <w:rFonts w:eastAsia="Calibri" w:cs="Arial"/>
          <w:color w:val="0563C1"/>
          <w:sz w:val="20"/>
          <w:szCs w:val="20"/>
          <w:u w:val="single"/>
        </w:rPr>
      </w:pPr>
      <w:r w:rsidRPr="00C84A5E">
        <w:rPr>
          <w:rFonts w:eastAsia="Calibri" w:cs="Arial"/>
          <w:sz w:val="20"/>
          <w:szCs w:val="20"/>
        </w:rPr>
        <w:t xml:space="preserve">Fraud: </w:t>
      </w:r>
      <w:hyperlink r:id="rId50" w:history="1">
        <w:r w:rsidRPr="00C84A5E">
          <w:rPr>
            <w:rFonts w:eastAsia="Calibri" w:cs="Arial"/>
            <w:color w:val="0563C1"/>
            <w:sz w:val="20"/>
            <w:szCs w:val="20"/>
            <w:u w:val="single"/>
          </w:rPr>
          <w:t>scifraud@savethechildren.org</w:t>
        </w:r>
      </w:hyperlink>
      <w:r w:rsidRPr="00C84A5E">
        <w:rPr>
          <w:rFonts w:eastAsia="Calibri" w:cs="Arial"/>
          <w:color w:val="0563C1"/>
          <w:sz w:val="20"/>
          <w:szCs w:val="20"/>
          <w:u w:val="single"/>
        </w:rPr>
        <w:t xml:space="preserve">         </w:t>
      </w:r>
    </w:p>
    <w:p w14:paraId="787B4BA7" w14:textId="77777777" w:rsidR="00562B2B" w:rsidRPr="00C84A5E" w:rsidRDefault="00562B2B" w:rsidP="00562B2B">
      <w:pPr>
        <w:numPr>
          <w:ilvl w:val="0"/>
          <w:numId w:val="31"/>
        </w:numPr>
        <w:spacing w:after="160" w:line="259" w:lineRule="auto"/>
        <w:contextualSpacing/>
        <w:rPr>
          <w:rFonts w:eastAsia="Calibri" w:cs="Arial"/>
          <w:sz w:val="20"/>
          <w:szCs w:val="20"/>
        </w:rPr>
      </w:pPr>
      <w:r w:rsidRPr="00C84A5E">
        <w:rPr>
          <w:rFonts w:eastAsia="Calibri" w:cs="Arial"/>
          <w:sz w:val="20"/>
          <w:szCs w:val="20"/>
        </w:rPr>
        <w:t xml:space="preserve">Procurement Process / General: </w:t>
      </w:r>
      <w:hyperlink r:id="rId51" w:history="1">
        <w:r w:rsidRPr="00C84A5E">
          <w:rPr>
            <w:rFonts w:eastAsia="Calibri" w:cs="Arial"/>
            <w:color w:val="0563C1"/>
            <w:sz w:val="20"/>
            <w:szCs w:val="20"/>
            <w:u w:val="single"/>
          </w:rPr>
          <w:t>procurement@savethechildren.org</w:t>
        </w:r>
      </w:hyperlink>
    </w:p>
    <w:p w14:paraId="7C21968D" w14:textId="77777777" w:rsidR="00D66B96" w:rsidRPr="00C84A5E" w:rsidRDefault="00D66B96" w:rsidP="0027354F">
      <w:pPr>
        <w:rPr>
          <w:b/>
          <w:smallCaps/>
          <w:sz w:val="20"/>
          <w:szCs w:val="20"/>
        </w:rPr>
      </w:pPr>
    </w:p>
    <w:sectPr w:rsidR="00D66B96" w:rsidRPr="00C84A5E" w:rsidSect="0036535E">
      <w:headerReference w:type="even" r:id="rId52"/>
      <w:headerReference w:type="default" r:id="rId53"/>
      <w:footerReference w:type="even" r:id="rId54"/>
      <w:footerReference w:type="default" r:id="rId55"/>
      <w:headerReference w:type="first" r:id="rId56"/>
      <w:footerReference w:type="first" r:id="rId57"/>
      <w:pgSz w:w="11909" w:h="16834" w:code="9"/>
      <w:pgMar w:top="1440" w:right="1797" w:bottom="1440" w:left="1797" w:header="709" w:footer="709"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0B84993" w14:textId="77777777" w:rsidR="00DD0E34" w:rsidRDefault="00DD0E34">
      <w:r>
        <w:separator/>
      </w:r>
    </w:p>
  </w:endnote>
  <w:endnote w:type="continuationSeparator" w:id="0">
    <w:p w14:paraId="32D9399B" w14:textId="77777777" w:rsidR="00DD0E34" w:rsidRDefault="00DD0E34">
      <w:r>
        <w:continuationSeparator/>
      </w:r>
    </w:p>
  </w:endnote>
  <w:endnote w:type="continuationNotice" w:id="1">
    <w:p w14:paraId="20701A87" w14:textId="77777777" w:rsidR="00DD0E34" w:rsidRDefault="00DD0E34" w:rsidP="0036535E">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Gill Sans MT">
    <w:panose1 w:val="020B0502020104020203"/>
    <w:charset w:val="00"/>
    <w:family w:val="swiss"/>
    <w:pitch w:val="variable"/>
    <w:sig w:usb0="00000007" w:usb1="00000000" w:usb2="00000000" w:usb3="00000000" w:csb0="00000003"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ato">
    <w:panose1 w:val="020F0502020204030203"/>
    <w:charset w:val="00"/>
    <w:family w:val="swiss"/>
    <w:pitch w:val="variable"/>
    <w:sig w:usb0="A00000AF" w:usb1="5000604B" w:usb2="00000000" w:usb3="00000000" w:csb0="00000093"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DengXian Light">
    <w:altName w:val="等线 Light"/>
    <w:charset w:val="86"/>
    <w:family w:val="auto"/>
    <w:pitch w:val="variable"/>
    <w:sig w:usb0="A00002BF" w:usb1="38CF7CFA" w:usb2="00000016" w:usb3="00000000" w:csb0="0004000F" w:csb1="00000000"/>
  </w:font>
  <w:font w:name="CG Times">
    <w:altName w:val="Times New Roman"/>
    <w:charset w:val="00"/>
    <w:family w:val="roman"/>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Consolas">
    <w:panose1 w:val="020B0609020204030204"/>
    <w:charset w:val="00"/>
    <w:family w:val="modern"/>
    <w:pitch w:val="fixed"/>
    <w:sig w:usb0="E00006FF" w:usb1="0000F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65F5D8" w14:textId="77777777" w:rsidR="00F93673" w:rsidRDefault="00F9367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2254AE" w14:textId="76F42625" w:rsidR="00BA3240" w:rsidRDefault="00BA3240" w:rsidP="00DE1BE5">
    <w:pPr>
      <w:pStyle w:val="Footer"/>
      <w:jc w:val="right"/>
    </w:pPr>
    <w:r>
      <w:fldChar w:fldCharType="begin"/>
    </w:r>
    <w:r>
      <w:instrText xml:space="preserve"> PAGE   \* MERGEFORMAT </w:instrText>
    </w:r>
    <w:r>
      <w:fldChar w:fldCharType="separate"/>
    </w:r>
    <w:r w:rsidR="00C84A5E">
      <w:rPr>
        <w:noProof/>
      </w:rPr>
      <w:t>19</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2C18E2" w14:textId="11CABF61" w:rsidR="00BA3240" w:rsidRDefault="00BA3240" w:rsidP="00DE1BE5">
    <w:pPr>
      <w:pStyle w:val="Footer"/>
      <w:jc w:val="right"/>
    </w:pPr>
    <w:r>
      <w:fldChar w:fldCharType="begin"/>
    </w:r>
    <w:r>
      <w:instrText xml:space="preserve"> PAGE   \* MERGEFORMAT </w:instrText>
    </w:r>
    <w:r>
      <w:fldChar w:fldCharType="separate"/>
    </w:r>
    <w:r w:rsidR="00C84A5E">
      <w:rPr>
        <w:noProof/>
      </w:rPr>
      <w:t>1</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01A134" w14:textId="77777777" w:rsidR="00BA3240" w:rsidRDefault="00BA324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9FD03" w14:textId="4A951277" w:rsidR="00BA3240" w:rsidRDefault="00BA3240">
    <w:pPr>
      <w:pStyle w:val="Footer"/>
    </w:pPr>
    <w:r>
      <w:tab/>
    </w:r>
    <w:r>
      <w:rPr>
        <w:spacing w:val="6"/>
      </w:rPr>
      <w:fldChar w:fldCharType="begin"/>
    </w:r>
    <w:r>
      <w:rPr>
        <w:spacing w:val="6"/>
      </w:rPr>
      <w:instrText xml:space="preserve"> PAGE   \* MERGEFORMAT </w:instrText>
    </w:r>
    <w:r>
      <w:rPr>
        <w:spacing w:val="6"/>
      </w:rPr>
      <w:fldChar w:fldCharType="separate"/>
    </w:r>
    <w:r w:rsidR="00C84A5E">
      <w:rPr>
        <w:noProof/>
        <w:spacing w:val="6"/>
      </w:rPr>
      <w:t>31</w:t>
    </w:r>
    <w:r>
      <w:rPr>
        <w:spacing w:val="6"/>
      </w:rPr>
      <w:fldChar w:fldCharType="end"/>
    </w:r>
    <w:r>
      <w:rPr>
        <w:rFonts w:ascii="Symbol" w:eastAsia="Symbol" w:hAnsi="Symbol" w:cs="Symbol"/>
      </w:rPr>
      <w:t></w:t>
    </w:r>
    <w:fldSimple w:instr=" NUMPAGES  \* Arabic  \* MERGEFORMAT ">
      <w:r w:rsidR="00C84A5E">
        <w:rPr>
          <w:noProof/>
        </w:rPr>
        <w:t>31</w:t>
      </w:r>
    </w:fldSimple>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75D38A" w14:textId="03350446" w:rsidR="00BA3240" w:rsidRDefault="00BA3240" w:rsidP="0036535E">
    <w:pPr>
      <w:pStyle w:val="Footer"/>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E69189" w14:textId="77777777" w:rsidR="00DD0E34" w:rsidRDefault="00DD0E34" w:rsidP="0036535E">
      <w:r>
        <w:separator/>
      </w:r>
    </w:p>
  </w:footnote>
  <w:footnote w:type="continuationSeparator" w:id="0">
    <w:p w14:paraId="264A1BB0" w14:textId="77777777" w:rsidR="00DD0E34" w:rsidRDefault="00DD0E34" w:rsidP="0036535E">
      <w:r>
        <w:continuationSeparator/>
      </w:r>
    </w:p>
  </w:footnote>
  <w:footnote w:type="continuationNotice" w:id="1">
    <w:p w14:paraId="33E50426" w14:textId="77777777" w:rsidR="00DD0E34" w:rsidRDefault="00DD0E34" w:rsidP="0036535E">
      <w:pPr>
        <w:spacing w:after="0"/>
      </w:pPr>
    </w:p>
  </w:footnote>
  <w:footnote w:id="2">
    <w:p w14:paraId="5DC855FB" w14:textId="46010499" w:rsidR="00BA3240" w:rsidRDefault="00BA3240">
      <w:pPr>
        <w:pStyle w:val="FootnoteText"/>
      </w:pPr>
      <w:r>
        <w:rPr>
          <w:rStyle w:val="FootnoteReference"/>
        </w:rPr>
        <w:footnoteRef/>
      </w:r>
      <w:r>
        <w:t xml:space="preserve"> </w:t>
      </w:r>
      <w:r w:rsidRPr="00C229C3">
        <w:t xml:space="preserve">The information in this clause needs to be completed based on what personal data will be processed by the </w:t>
      </w:r>
      <w:r>
        <w:t>Service Provider to provide the Service.</w:t>
      </w:r>
    </w:p>
  </w:footnote>
  <w:footnote w:id="3">
    <w:p w14:paraId="2D124A25" w14:textId="77777777" w:rsidR="00562B2B" w:rsidRPr="002A28F0" w:rsidRDefault="00562B2B" w:rsidP="00562B2B">
      <w:pPr>
        <w:pStyle w:val="FootnoteText"/>
        <w:rPr>
          <w:rFonts w:ascii="Lato" w:hAnsi="Lato"/>
        </w:rPr>
      </w:pPr>
      <w:r w:rsidRPr="002A28F0">
        <w:rPr>
          <w:rStyle w:val="FootnoteReference"/>
          <w:rFonts w:ascii="Lato" w:hAnsi="Lato"/>
          <w:sz w:val="16"/>
          <w:szCs w:val="18"/>
        </w:rPr>
        <w:footnoteRef/>
      </w:r>
      <w:r w:rsidRPr="002A28F0">
        <w:rPr>
          <w:rFonts w:ascii="Lato" w:hAnsi="Lato"/>
          <w:sz w:val="16"/>
          <w:szCs w:val="18"/>
        </w:rPr>
        <w:t xml:space="preserve">  </w:t>
      </w:r>
      <w:hyperlink r:id="rId1" w:history="1">
        <w:r w:rsidRPr="00DF2475">
          <w:rPr>
            <w:rStyle w:val="Hyperlink"/>
            <w:rFonts w:ascii="Lato" w:hAnsi="Lato"/>
            <w:sz w:val="16"/>
            <w:szCs w:val="18"/>
          </w:rPr>
          <w:t>https://www.unglobalcompact.org/what-is-gc</w:t>
        </w:r>
      </w:hyperlink>
      <w:r>
        <w:rPr>
          <w:rFonts w:ascii="Lato" w:hAnsi="Lato"/>
          <w:sz w:val="16"/>
          <w:szCs w:val="18"/>
        </w:rPr>
        <w:t xml:space="preserve"> </w:t>
      </w:r>
    </w:p>
  </w:footnote>
  <w:footnote w:id="4">
    <w:p w14:paraId="31B32650" w14:textId="77777777" w:rsidR="00562B2B" w:rsidRPr="002A28F0" w:rsidRDefault="00562B2B" w:rsidP="00562B2B">
      <w:pPr>
        <w:pStyle w:val="FootnoteText"/>
        <w:rPr>
          <w:rFonts w:ascii="Lato" w:hAnsi="Lato"/>
          <w:sz w:val="16"/>
          <w:szCs w:val="16"/>
        </w:rPr>
      </w:pPr>
      <w:r w:rsidRPr="002A28F0">
        <w:rPr>
          <w:rStyle w:val="FootnoteReference"/>
          <w:rFonts w:ascii="Lato" w:hAnsi="Lato"/>
          <w:sz w:val="16"/>
          <w:szCs w:val="16"/>
        </w:rPr>
        <w:footnoteRef/>
      </w:r>
      <w:r w:rsidRPr="002A28F0">
        <w:rPr>
          <w:rFonts w:ascii="Lato" w:hAnsi="Lato"/>
          <w:sz w:val="16"/>
          <w:szCs w:val="16"/>
        </w:rPr>
        <w:t xml:space="preserve"> According to the ILO, Child Labour refers to work that deprives children of their childhood, their potential and their dignity. Child Labour also refers to work that is harmful to their physical and/or mental development.</w:t>
      </w:r>
    </w:p>
  </w:footnote>
  <w:footnote w:id="5">
    <w:p w14:paraId="40D19FBB" w14:textId="77777777" w:rsidR="00562B2B" w:rsidRPr="002A28F0" w:rsidRDefault="00562B2B" w:rsidP="00562B2B">
      <w:pPr>
        <w:pStyle w:val="FootnoteText"/>
        <w:rPr>
          <w:rFonts w:ascii="Lato" w:hAnsi="Lato"/>
          <w:sz w:val="16"/>
          <w:szCs w:val="16"/>
        </w:rPr>
      </w:pPr>
      <w:r w:rsidRPr="002A28F0">
        <w:rPr>
          <w:rStyle w:val="FootnoteReference"/>
          <w:rFonts w:ascii="Lato" w:hAnsi="Lato"/>
          <w:sz w:val="16"/>
          <w:szCs w:val="16"/>
        </w:rPr>
        <w:footnoteRef/>
      </w:r>
      <w:r w:rsidRPr="002A28F0">
        <w:rPr>
          <w:rFonts w:ascii="Lato" w:hAnsi="Lato"/>
          <w:sz w:val="16"/>
          <w:szCs w:val="16"/>
        </w:rPr>
        <w:t xml:space="preserve"> A fair living wage is a total compensation package that meets, or exceeds, the legal minimum standards or the prevailing industry standards, whichever is higher. This will include:</w:t>
      </w:r>
    </w:p>
    <w:p w14:paraId="44E9AC83" w14:textId="77777777" w:rsidR="00562B2B" w:rsidRPr="002A28F0" w:rsidRDefault="00562B2B" w:rsidP="00562B2B">
      <w:pPr>
        <w:pStyle w:val="FootnoteText"/>
        <w:spacing w:line="240" w:lineRule="auto"/>
        <w:ind w:left="0" w:firstLine="0"/>
        <w:rPr>
          <w:rFonts w:ascii="Lato" w:hAnsi="Lato"/>
          <w:sz w:val="16"/>
          <w:szCs w:val="16"/>
        </w:rPr>
      </w:pPr>
      <w:r>
        <w:rPr>
          <w:rFonts w:ascii="Lato" w:hAnsi="Lato"/>
          <w:sz w:val="16"/>
          <w:szCs w:val="16"/>
        </w:rPr>
        <w:t xml:space="preserve">- </w:t>
      </w:r>
      <w:r w:rsidRPr="002A28F0">
        <w:rPr>
          <w:rFonts w:ascii="Lato" w:hAnsi="Lato"/>
          <w:sz w:val="16"/>
          <w:szCs w:val="16"/>
        </w:rPr>
        <w:t>Wages: paid in full and directly to the staff concerned, at regular intervals no longer than one month</w:t>
      </w:r>
    </w:p>
    <w:p w14:paraId="538C06CA" w14:textId="77777777" w:rsidR="00562B2B" w:rsidRPr="002A28F0" w:rsidRDefault="00562B2B" w:rsidP="00562B2B">
      <w:pPr>
        <w:pStyle w:val="FootnoteText"/>
        <w:spacing w:line="240" w:lineRule="auto"/>
        <w:ind w:left="0" w:firstLine="0"/>
        <w:rPr>
          <w:rFonts w:ascii="Lato" w:hAnsi="Lato"/>
          <w:sz w:val="16"/>
          <w:szCs w:val="16"/>
        </w:rPr>
      </w:pPr>
      <w:r>
        <w:rPr>
          <w:rFonts w:ascii="Lato" w:hAnsi="Lato"/>
          <w:sz w:val="16"/>
          <w:szCs w:val="16"/>
        </w:rPr>
        <w:t xml:space="preserve">- </w:t>
      </w:r>
      <w:r w:rsidRPr="002A28F0">
        <w:rPr>
          <w:rFonts w:ascii="Lato" w:hAnsi="Lato"/>
          <w:sz w:val="16"/>
          <w:szCs w:val="16"/>
        </w:rPr>
        <w:t>Other benefits:</w:t>
      </w:r>
      <w:r>
        <w:rPr>
          <w:rFonts w:ascii="Lato" w:hAnsi="Lato"/>
          <w:sz w:val="16"/>
          <w:szCs w:val="16"/>
        </w:rPr>
        <w:t xml:space="preserve"> including and</w:t>
      </w:r>
      <w:r w:rsidRPr="002A28F0">
        <w:rPr>
          <w:rFonts w:ascii="Lato" w:hAnsi="Lato"/>
          <w:sz w:val="16"/>
          <w:szCs w:val="16"/>
        </w:rPr>
        <w:t xml:space="preserve"> not limited to, paid leave, parental leave, social protection, sick pay, overtime pay etc.</w:t>
      </w:r>
    </w:p>
  </w:footnote>
  <w:footnote w:id="6">
    <w:p w14:paraId="3DED4E1F" w14:textId="77777777" w:rsidR="00562B2B" w:rsidRDefault="00562B2B" w:rsidP="00562B2B">
      <w:pPr>
        <w:pStyle w:val="FootnoteText"/>
        <w:spacing w:line="240" w:lineRule="auto"/>
      </w:pPr>
      <w:r w:rsidRPr="0031608C">
        <w:rPr>
          <w:rStyle w:val="FootnoteReference"/>
          <w:rFonts w:ascii="Lato" w:hAnsi="Lato"/>
          <w:sz w:val="16"/>
          <w:szCs w:val="16"/>
        </w:rPr>
        <w:footnoteRef/>
      </w:r>
      <w:r w:rsidRPr="0031608C">
        <w:rPr>
          <w:rFonts w:ascii="Lato" w:hAnsi="Lato"/>
          <w:sz w:val="16"/>
          <w:szCs w:val="16"/>
        </w:rPr>
        <w:t xml:space="preserve"> When this is not practical/possible, set a plan/ambition to achieve these standards in the future</w:t>
      </w:r>
    </w:p>
  </w:footnote>
  <w:footnote w:id="7">
    <w:p w14:paraId="53DAD3D3" w14:textId="77777777" w:rsidR="00562B2B" w:rsidRPr="002A28F0" w:rsidRDefault="00562B2B" w:rsidP="00562B2B">
      <w:pPr>
        <w:pStyle w:val="FootnoteText"/>
        <w:spacing w:line="240" w:lineRule="auto"/>
        <w:rPr>
          <w:rFonts w:ascii="Lato" w:hAnsi="Lato"/>
          <w:sz w:val="16"/>
          <w:szCs w:val="16"/>
        </w:rPr>
      </w:pPr>
      <w:r w:rsidRPr="002A28F0">
        <w:rPr>
          <w:rStyle w:val="FootnoteReference"/>
          <w:rFonts w:ascii="Lato" w:hAnsi="Lato"/>
          <w:sz w:val="16"/>
          <w:szCs w:val="16"/>
        </w:rPr>
        <w:footnoteRef/>
      </w:r>
      <w:r w:rsidRPr="002A28F0">
        <w:rPr>
          <w:rFonts w:ascii="Lato" w:hAnsi="Lato"/>
          <w:sz w:val="16"/>
          <w:szCs w:val="16"/>
        </w:rPr>
        <w:t xml:space="preserve"> Save the Children employees do not accept any type of gift or any offer of hospitality.</w:t>
      </w:r>
    </w:p>
  </w:footnote>
  <w:footnote w:id="8">
    <w:p w14:paraId="0CFD3A52" w14:textId="77777777" w:rsidR="00562B2B" w:rsidRPr="002B0E0D" w:rsidRDefault="00562B2B" w:rsidP="00562B2B">
      <w:pPr>
        <w:pStyle w:val="FootnoteText"/>
        <w:rPr>
          <w:rFonts w:ascii="Lato" w:hAnsi="Lato"/>
          <w:sz w:val="16"/>
          <w:szCs w:val="16"/>
        </w:rPr>
      </w:pPr>
      <w:r w:rsidRPr="002A28F0">
        <w:rPr>
          <w:rStyle w:val="FootnoteReference"/>
          <w:rFonts w:ascii="Lato" w:hAnsi="Lato"/>
          <w:sz w:val="16"/>
          <w:szCs w:val="16"/>
        </w:rPr>
        <w:footnoteRef/>
      </w:r>
      <w:r w:rsidRPr="002A28F0">
        <w:rPr>
          <w:rFonts w:ascii="Lato" w:hAnsi="Lato"/>
          <w:sz w:val="16"/>
          <w:szCs w:val="16"/>
        </w:rPr>
        <w:t xml:space="preserve"> Child abuse consists of any act, or omission, which directly or indirectly harms children (any person under the age of 18 years old) or damages their </w:t>
      </w:r>
      <w:r w:rsidRPr="002B0E0D">
        <w:rPr>
          <w:rFonts w:ascii="Lato" w:hAnsi="Lato"/>
          <w:sz w:val="16"/>
          <w:szCs w:val="16"/>
        </w:rPr>
        <w:t>prospect of a safe and healthy development into adulthood.</w:t>
      </w:r>
    </w:p>
  </w:footnote>
  <w:footnote w:id="9">
    <w:p w14:paraId="69B30825" w14:textId="77777777" w:rsidR="00562B2B" w:rsidRPr="0031608C" w:rsidRDefault="00562B2B" w:rsidP="00562B2B">
      <w:pPr>
        <w:rPr>
          <w:rStyle w:val="Hyperlink"/>
          <w:rFonts w:ascii="Lato" w:hAnsi="Lato" w:cs="Arial"/>
          <w:i/>
          <w:sz w:val="16"/>
          <w:szCs w:val="16"/>
        </w:rPr>
      </w:pPr>
      <w:r w:rsidRPr="002B0E0D">
        <w:rPr>
          <w:rStyle w:val="FootnoteReference"/>
          <w:rFonts w:ascii="Lato" w:hAnsi="Lato"/>
          <w:sz w:val="16"/>
          <w:szCs w:val="16"/>
        </w:rPr>
        <w:footnoteRef/>
      </w:r>
      <w:hyperlink r:id="rId2" w:history="1">
        <w:r w:rsidRPr="002B0E0D">
          <w:rPr>
            <w:rStyle w:val="Hyperlink"/>
            <w:rFonts w:ascii="Lato" w:hAnsi="Lato"/>
            <w:sz w:val="16"/>
            <w:szCs w:val="16"/>
          </w:rPr>
          <w:t xml:space="preserve"> </w:t>
        </w:r>
        <w:r w:rsidRPr="002B0E0D">
          <w:rPr>
            <w:rStyle w:val="Hyperlink"/>
            <w:rFonts w:ascii="Lato" w:hAnsi="Lato" w:cs="Arial"/>
            <w:i/>
            <w:sz w:val="16"/>
            <w:szCs w:val="16"/>
          </w:rPr>
          <w:t>Child Safeguarding Policy</w:t>
        </w:r>
      </w:hyperlink>
    </w:p>
    <w:p w14:paraId="144C61AA" w14:textId="77777777" w:rsidR="00562B2B" w:rsidRDefault="00562B2B" w:rsidP="00562B2B">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C8D871" w14:textId="77777777" w:rsidR="00F93673" w:rsidRDefault="00F9367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BE2BD6" w14:textId="77777777" w:rsidR="00F93673" w:rsidRDefault="00F9367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57D053" w14:textId="77777777" w:rsidR="00F93673" w:rsidRDefault="00F93673">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0762B8" w14:textId="77777777" w:rsidR="00BA3240" w:rsidRDefault="00BA324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93C746" w14:textId="77777777" w:rsidR="00BA3240" w:rsidRDefault="00BA324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229F13" w14:textId="4CBD5FDA" w:rsidR="00BA3240" w:rsidRDefault="00BA324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ED13DE"/>
    <w:multiLevelType w:val="multilevel"/>
    <w:tmpl w:val="CD6404BA"/>
    <w:lvl w:ilvl="0">
      <w:start w:val="1"/>
      <w:numFmt w:val="decimal"/>
      <w:pStyle w:val="FWParties"/>
      <w:lvlText w:val="(%1)"/>
      <w:lvlJc w:val="left"/>
      <w:pPr>
        <w:ind w:left="720" w:hanging="720"/>
      </w:pPr>
      <w:rPr>
        <w:rFonts w:hint="default"/>
      </w:rPr>
    </w:lvl>
    <w:lvl w:ilvl="1">
      <w:start w:val="1"/>
      <w:numFmt w:val="none"/>
      <w:lvlText w:val="%2."/>
      <w:lvlJc w:val="left"/>
      <w:pPr>
        <w:ind w:left="720" w:hanging="720"/>
      </w:pPr>
      <w:rPr>
        <w:rFonts w:hint="default"/>
      </w:rPr>
    </w:lvl>
    <w:lvl w:ilvl="2">
      <w:start w:val="1"/>
      <w:numFmt w:val="none"/>
      <w:lvlText w:val="%3."/>
      <w:lvlJc w:val="right"/>
      <w:pPr>
        <w:ind w:left="720" w:hanging="720"/>
      </w:pPr>
      <w:rPr>
        <w:rFonts w:hint="default"/>
      </w:rPr>
    </w:lvl>
    <w:lvl w:ilvl="3">
      <w:start w:val="1"/>
      <w:numFmt w:val="none"/>
      <w:lvlText w:val="%4."/>
      <w:lvlJc w:val="left"/>
      <w:pPr>
        <w:ind w:left="720" w:hanging="720"/>
      </w:pPr>
      <w:rPr>
        <w:rFonts w:hint="default"/>
      </w:rPr>
    </w:lvl>
    <w:lvl w:ilvl="4">
      <w:start w:val="1"/>
      <w:numFmt w:val="none"/>
      <w:lvlText w:val="%5."/>
      <w:lvlJc w:val="left"/>
      <w:pPr>
        <w:ind w:left="720" w:hanging="720"/>
      </w:pPr>
      <w:rPr>
        <w:rFonts w:hint="default"/>
      </w:rPr>
    </w:lvl>
    <w:lvl w:ilvl="5">
      <w:start w:val="1"/>
      <w:numFmt w:val="none"/>
      <w:lvlText w:val="%6."/>
      <w:lvlJc w:val="right"/>
      <w:pPr>
        <w:ind w:left="720" w:hanging="720"/>
      </w:pPr>
      <w:rPr>
        <w:rFonts w:hint="default"/>
      </w:rPr>
    </w:lvl>
    <w:lvl w:ilvl="6">
      <w:start w:val="1"/>
      <w:numFmt w:val="none"/>
      <w:lvlText w:val="%7."/>
      <w:lvlJc w:val="left"/>
      <w:pPr>
        <w:ind w:left="720" w:hanging="720"/>
      </w:pPr>
      <w:rPr>
        <w:rFonts w:hint="default"/>
      </w:rPr>
    </w:lvl>
    <w:lvl w:ilvl="7">
      <w:start w:val="1"/>
      <w:numFmt w:val="none"/>
      <w:lvlText w:val="%8."/>
      <w:lvlJc w:val="left"/>
      <w:pPr>
        <w:ind w:left="720" w:hanging="720"/>
      </w:pPr>
      <w:rPr>
        <w:rFonts w:hint="default"/>
      </w:rPr>
    </w:lvl>
    <w:lvl w:ilvl="8">
      <w:start w:val="1"/>
      <w:numFmt w:val="none"/>
      <w:lvlText w:val="%9."/>
      <w:lvlJc w:val="right"/>
      <w:pPr>
        <w:ind w:left="720" w:hanging="720"/>
      </w:pPr>
      <w:rPr>
        <w:rFonts w:hint="default"/>
      </w:rPr>
    </w:lvl>
  </w:abstractNum>
  <w:abstractNum w:abstractNumId="1" w15:restartNumberingAfterBreak="0">
    <w:nsid w:val="03784369"/>
    <w:multiLevelType w:val="hybridMultilevel"/>
    <w:tmpl w:val="FF563828"/>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EDF3CE4"/>
    <w:multiLevelType w:val="multilevel"/>
    <w:tmpl w:val="99A849CE"/>
    <w:lvl w:ilvl="0">
      <w:start w:val="1"/>
      <w:numFmt w:val="decimal"/>
      <w:lvlText w:val="%1."/>
      <w:lvlJc w:val="left"/>
      <w:pPr>
        <w:tabs>
          <w:tab w:val="num" w:pos="888"/>
        </w:tabs>
        <w:ind w:left="888" w:hanging="708"/>
      </w:pPr>
      <w:rPr>
        <w:rFonts w:ascii="Gill Sans MT" w:hAnsi="Gill Sans MT" w:hint="default"/>
        <w:b/>
        <w:bCs/>
        <w:i w:val="0"/>
        <w:iCs w:val="0"/>
        <w:caps w:val="0"/>
        <w:smallCaps w:val="0"/>
        <w:strike w:val="0"/>
        <w:dstrike w:val="0"/>
        <w:outline w:val="0"/>
        <w:shadow w:val="0"/>
        <w:emboss w:val="0"/>
        <w:imprint w:val="0"/>
        <w:color w:val="auto"/>
        <w:spacing w:val="0"/>
        <w:w w:val="100"/>
        <w:kern w:val="16"/>
        <w:position w:val="0"/>
        <w:sz w:val="22"/>
        <w:u w:val="none"/>
        <w:effect w:val="none"/>
        <w:bdr w:val="none" w:sz="0" w:space="0" w:color="auto"/>
        <w:shd w:val="clear" w:color="auto" w:fill="auto"/>
        <w:vertAlign w:val="baseline"/>
        <w:em w:val="none"/>
      </w:rPr>
    </w:lvl>
    <w:lvl w:ilvl="1">
      <w:start w:val="1"/>
      <w:numFmt w:val="decimal"/>
      <w:lvlText w:val="%1.%2"/>
      <w:lvlJc w:val="left"/>
      <w:pPr>
        <w:tabs>
          <w:tab w:val="num" w:pos="709"/>
        </w:tabs>
        <w:ind w:left="709" w:hanging="709"/>
      </w:pPr>
      <w:rPr>
        <w:rFonts w:ascii="Gill Sans MT" w:hAnsi="Gill Sans MT" w:hint="default"/>
        <w:b w:val="0"/>
        <w:bCs w:val="0"/>
        <w:i w:val="0"/>
        <w:iCs w:val="0"/>
        <w:caps w:val="0"/>
        <w:smallCaps w:val="0"/>
        <w:strike w:val="0"/>
        <w:dstrike w:val="0"/>
        <w:outline w:val="0"/>
        <w:shadow w:val="0"/>
        <w:emboss w:val="0"/>
        <w:imprint w:val="0"/>
        <w:color w:val="000000"/>
        <w:spacing w:val="0"/>
        <w:w w:val="100"/>
        <w:kern w:val="16"/>
        <w:position w:val="0"/>
        <w:sz w:val="22"/>
        <w:szCs w:val="22"/>
        <w:u w:val="none"/>
        <w:effect w:val="none"/>
        <w:bdr w:val="none" w:sz="0" w:space="0" w:color="auto"/>
        <w:shd w:val="clear" w:color="auto" w:fill="auto"/>
        <w:vertAlign w:val="baseline"/>
        <w:em w:val="none"/>
      </w:rPr>
    </w:lvl>
    <w:lvl w:ilvl="2">
      <w:start w:val="1"/>
      <w:numFmt w:val="lowerLetter"/>
      <w:lvlText w:val="(%3)"/>
      <w:lvlJc w:val="left"/>
      <w:pPr>
        <w:tabs>
          <w:tab w:val="num" w:pos="1418"/>
        </w:tabs>
        <w:ind w:left="1418" w:hanging="709"/>
      </w:pPr>
      <w:rPr>
        <w:rFonts w:hint="default"/>
        <w:b w:val="0"/>
      </w:rPr>
    </w:lvl>
    <w:lvl w:ilvl="3">
      <w:start w:val="1"/>
      <w:numFmt w:val="lowerRoman"/>
      <w:lvlText w:val="(%4)"/>
      <w:lvlJc w:val="left"/>
      <w:pPr>
        <w:tabs>
          <w:tab w:val="num" w:pos="2138"/>
        </w:tabs>
        <w:ind w:left="2126" w:hanging="708"/>
      </w:pPr>
      <w:rPr>
        <w:rFonts w:hint="default"/>
      </w:rPr>
    </w:lvl>
    <w:lvl w:ilvl="4">
      <w:start w:val="1"/>
      <w:numFmt w:val="lowerLetter"/>
      <w:lvlText w:val="(%5)"/>
      <w:lvlJc w:val="left"/>
      <w:pPr>
        <w:tabs>
          <w:tab w:val="num" w:pos="2835"/>
        </w:tabs>
        <w:ind w:left="2608" w:hanging="482"/>
      </w:pPr>
      <w:rPr>
        <w:rFonts w:ascii="Gill Sans MT" w:hAnsi="Gill Sans MT" w:hint="default"/>
        <w:b w:val="0"/>
        <w:sz w:val="22"/>
        <w:szCs w:val="22"/>
      </w:rPr>
    </w:lvl>
    <w:lvl w:ilvl="5">
      <w:start w:val="1"/>
      <w:numFmt w:val="decimal"/>
      <w:lvlText w:val="(%6)"/>
      <w:lvlJc w:val="left"/>
      <w:pPr>
        <w:tabs>
          <w:tab w:val="num" w:pos="3544"/>
        </w:tabs>
        <w:ind w:left="3544" w:hanging="709"/>
      </w:pPr>
      <w:rPr>
        <w:rFonts w:hint="default"/>
      </w:rPr>
    </w:lvl>
    <w:lvl w:ilvl="6">
      <w:start w:val="1"/>
      <w:numFmt w:val="upperLetter"/>
      <w:lvlText w:val="(%7)"/>
      <w:lvlJc w:val="left"/>
      <w:pPr>
        <w:tabs>
          <w:tab w:val="num" w:pos="4253"/>
        </w:tabs>
        <w:ind w:left="4253" w:hanging="709"/>
      </w:pPr>
      <w:rPr>
        <w:rFonts w:hint="default"/>
      </w:rPr>
    </w:lvl>
    <w:lvl w:ilvl="7">
      <w:start w:val="1"/>
      <w:numFmt w:val="decimal"/>
      <w:lvlText w:val="(%8)"/>
      <w:lvlJc w:val="left"/>
      <w:pPr>
        <w:tabs>
          <w:tab w:val="num" w:pos="4961"/>
        </w:tabs>
        <w:ind w:left="4961" w:hanging="708"/>
      </w:pPr>
      <w:rPr>
        <w:rFonts w:hint="default"/>
      </w:rPr>
    </w:lvl>
    <w:lvl w:ilvl="8">
      <w:start w:val="1"/>
      <w:numFmt w:val="lowerRoman"/>
      <w:lvlText w:val="(%9)"/>
      <w:lvlJc w:val="left"/>
      <w:pPr>
        <w:tabs>
          <w:tab w:val="num" w:pos="5681"/>
        </w:tabs>
        <w:ind w:left="5670" w:hanging="709"/>
      </w:pPr>
      <w:rPr>
        <w:rFonts w:hint="default"/>
      </w:rPr>
    </w:lvl>
  </w:abstractNum>
  <w:abstractNum w:abstractNumId="3" w15:restartNumberingAfterBreak="0">
    <w:nsid w:val="0FE74F7D"/>
    <w:multiLevelType w:val="multilevel"/>
    <w:tmpl w:val="9ABED884"/>
    <w:lvl w:ilvl="0">
      <w:start w:val="1"/>
      <w:numFmt w:val="decimal"/>
      <w:pStyle w:val="Level1"/>
      <w:lvlText w:val="%1."/>
      <w:lvlJc w:val="left"/>
      <w:pPr>
        <w:tabs>
          <w:tab w:val="num" w:pos="709"/>
        </w:tabs>
        <w:ind w:left="709" w:hanging="709"/>
      </w:pPr>
      <w:rPr>
        <w:rFonts w:ascii="Arial" w:hAnsi="Arial" w:hint="default"/>
        <w:b w:val="0"/>
        <w:i w:val="0"/>
        <w:sz w:val="21"/>
        <w:u w:val="none"/>
      </w:rPr>
    </w:lvl>
    <w:lvl w:ilvl="1">
      <w:start w:val="1"/>
      <w:numFmt w:val="decimal"/>
      <w:pStyle w:val="Level2"/>
      <w:lvlText w:val="%1.%2"/>
      <w:lvlJc w:val="left"/>
      <w:pPr>
        <w:tabs>
          <w:tab w:val="num" w:pos="709"/>
        </w:tabs>
        <w:ind w:left="709" w:hanging="709"/>
      </w:pPr>
      <w:rPr>
        <w:rFonts w:ascii="Arial" w:hAnsi="Arial" w:hint="default"/>
        <w:b w:val="0"/>
        <w:i w:val="0"/>
        <w:sz w:val="21"/>
        <w:u w:val="none"/>
      </w:rPr>
    </w:lvl>
    <w:lvl w:ilvl="2">
      <w:start w:val="1"/>
      <w:numFmt w:val="lowerLetter"/>
      <w:pStyle w:val="Level3"/>
      <w:lvlText w:val="(%3)"/>
      <w:lvlJc w:val="left"/>
      <w:pPr>
        <w:tabs>
          <w:tab w:val="num" w:pos="1418"/>
        </w:tabs>
        <w:ind w:left="1418" w:hanging="709"/>
      </w:pPr>
      <w:rPr>
        <w:rFonts w:ascii="Arial" w:hAnsi="Arial" w:hint="default"/>
        <w:b w:val="0"/>
        <w:i w:val="0"/>
        <w:sz w:val="21"/>
        <w:u w:val="none"/>
      </w:rPr>
    </w:lvl>
    <w:lvl w:ilvl="3">
      <w:start w:val="1"/>
      <w:numFmt w:val="lowerRoman"/>
      <w:pStyle w:val="Level4"/>
      <w:lvlText w:val="(%4)"/>
      <w:lvlJc w:val="left"/>
      <w:pPr>
        <w:tabs>
          <w:tab w:val="num" w:pos="2126"/>
        </w:tabs>
        <w:ind w:left="2126" w:hanging="708"/>
      </w:pPr>
      <w:rPr>
        <w:rFonts w:ascii="Arial" w:hAnsi="Arial" w:hint="default"/>
        <w:b w:val="0"/>
        <w:i w:val="0"/>
        <w:sz w:val="21"/>
        <w:u w:val="none"/>
      </w:rPr>
    </w:lvl>
    <w:lvl w:ilvl="4">
      <w:start w:val="1"/>
      <w:numFmt w:val="decimal"/>
      <w:pStyle w:val="Level5"/>
      <w:lvlText w:val="(%5)"/>
      <w:lvlJc w:val="left"/>
      <w:pPr>
        <w:tabs>
          <w:tab w:val="num" w:pos="2835"/>
        </w:tabs>
        <w:ind w:left="2835" w:hanging="709"/>
      </w:pPr>
      <w:rPr>
        <w:rFonts w:ascii="Arial" w:hAnsi="Arial" w:hint="default"/>
        <w:b w:val="0"/>
        <w:i w:val="0"/>
        <w:u w:val="none"/>
      </w:rPr>
    </w:lvl>
    <w:lvl w:ilvl="5">
      <w:start w:val="1"/>
      <w:numFmt w:val="lowerLetter"/>
      <w:pStyle w:val="Level6"/>
      <w:lvlText w:val="(%6)"/>
      <w:lvlJc w:val="left"/>
      <w:pPr>
        <w:tabs>
          <w:tab w:val="num" w:pos="4253"/>
        </w:tabs>
        <w:ind w:left="4253" w:hanging="709"/>
      </w:pPr>
      <w:rPr>
        <w:b w:val="0"/>
        <w:i w:val="0"/>
        <w:u w:val="none"/>
      </w:rPr>
    </w:lvl>
    <w:lvl w:ilvl="6">
      <w:start w:val="1"/>
      <w:numFmt w:val="none"/>
      <w:lvlText w:val="Not Defined"/>
      <w:lvlJc w:val="left"/>
      <w:pPr>
        <w:tabs>
          <w:tab w:val="num" w:pos="5976"/>
        </w:tabs>
        <w:ind w:left="4536" w:firstLine="0"/>
      </w:pPr>
      <w:rPr>
        <w:b w:val="0"/>
        <w:i w:val="0"/>
        <w:u w:val="none"/>
      </w:rPr>
    </w:lvl>
    <w:lvl w:ilvl="7">
      <w:start w:val="1"/>
      <w:numFmt w:val="none"/>
      <w:lvlText w:val="Not defined"/>
      <w:lvlJc w:val="left"/>
      <w:pPr>
        <w:tabs>
          <w:tab w:val="num" w:pos="5976"/>
        </w:tabs>
        <w:ind w:left="4536" w:firstLine="0"/>
      </w:pPr>
    </w:lvl>
    <w:lvl w:ilvl="8">
      <w:start w:val="1"/>
      <w:numFmt w:val="none"/>
      <w:lvlText w:val="Not defined"/>
      <w:lvlJc w:val="left"/>
      <w:pPr>
        <w:tabs>
          <w:tab w:val="num" w:pos="5976"/>
        </w:tabs>
        <w:ind w:left="4536" w:firstLine="0"/>
      </w:pPr>
    </w:lvl>
  </w:abstractNum>
  <w:abstractNum w:abstractNumId="4" w15:restartNumberingAfterBreak="0">
    <w:nsid w:val="15336AF8"/>
    <w:multiLevelType w:val="hybridMultilevel"/>
    <w:tmpl w:val="5FD4DCEE"/>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5" w15:restartNumberingAfterBreak="0">
    <w:nsid w:val="1BC57CD0"/>
    <w:multiLevelType w:val="hybridMultilevel"/>
    <w:tmpl w:val="F328EAAE"/>
    <w:lvl w:ilvl="0" w:tplc="137E40EC">
      <w:start w:val="7"/>
      <w:numFmt w:val="bullet"/>
      <w:lvlText w:val="-"/>
      <w:lvlJc w:val="left"/>
      <w:pPr>
        <w:ind w:left="1080" w:hanging="360"/>
      </w:pPr>
      <w:rPr>
        <w:rFonts w:ascii="Arial" w:eastAsiaTheme="minorHAnsi"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1E567F01"/>
    <w:multiLevelType w:val="multilevel"/>
    <w:tmpl w:val="0B2CDF40"/>
    <w:lvl w:ilvl="0">
      <w:start w:val="1"/>
      <w:numFmt w:val="upperLetter"/>
      <w:pStyle w:val="FWRecitals"/>
      <w:lvlText w:val="(%1)"/>
      <w:lvlJc w:val="left"/>
      <w:pPr>
        <w:tabs>
          <w:tab w:val="num" w:pos="720"/>
        </w:tabs>
        <w:ind w:left="720" w:hanging="720"/>
      </w:pPr>
      <w:rPr>
        <w:b w:val="0"/>
        <w:i w:val="0"/>
        <w:caps w:val="0"/>
        <w:u w:val="none"/>
      </w:rPr>
    </w:lvl>
    <w:lvl w:ilvl="1">
      <w:start w:val="1"/>
      <w:numFmt w:val="none"/>
      <w:suff w:val="nothing"/>
      <w:lvlText w:val=""/>
      <w:lvlJc w:val="left"/>
      <w:pPr>
        <w:tabs>
          <w:tab w:val="num" w:pos="720"/>
        </w:tabs>
        <w:ind w:left="0" w:firstLine="0"/>
      </w:pPr>
      <w:rPr>
        <w:b w:val="0"/>
        <w:i w:val="0"/>
        <w:caps w:val="0"/>
        <w:color w:val="auto"/>
        <w:u w:val="none"/>
      </w:rPr>
    </w:lvl>
    <w:lvl w:ilvl="2">
      <w:start w:val="1"/>
      <w:numFmt w:val="none"/>
      <w:suff w:val="nothing"/>
      <w:lvlText w:val=""/>
      <w:lvlJc w:val="left"/>
      <w:pPr>
        <w:tabs>
          <w:tab w:val="num" w:pos="720"/>
        </w:tabs>
        <w:ind w:left="0" w:firstLine="0"/>
      </w:pPr>
      <w:rPr>
        <w:b w:val="0"/>
        <w:i w:val="0"/>
        <w:caps w:val="0"/>
        <w:color w:val="auto"/>
        <w:u w:val="none"/>
      </w:rPr>
    </w:lvl>
    <w:lvl w:ilvl="3">
      <w:start w:val="1"/>
      <w:numFmt w:val="none"/>
      <w:suff w:val="nothing"/>
      <w:lvlText w:val=""/>
      <w:lvlJc w:val="left"/>
      <w:pPr>
        <w:tabs>
          <w:tab w:val="num" w:pos="720"/>
        </w:tabs>
        <w:ind w:left="0" w:firstLine="0"/>
      </w:pPr>
      <w:rPr>
        <w:b w:val="0"/>
        <w:i w:val="0"/>
        <w:caps w:val="0"/>
        <w:color w:val="auto"/>
        <w:u w:val="none"/>
      </w:rPr>
    </w:lvl>
    <w:lvl w:ilvl="4">
      <w:start w:val="1"/>
      <w:numFmt w:val="none"/>
      <w:suff w:val="nothing"/>
      <w:lvlText w:val=""/>
      <w:lvlJc w:val="left"/>
      <w:pPr>
        <w:tabs>
          <w:tab w:val="num" w:pos="720"/>
        </w:tabs>
        <w:ind w:left="0" w:firstLine="0"/>
      </w:pPr>
      <w:rPr>
        <w:rFonts w:ascii="Symbol" w:hAnsi="Symbol" w:hint="default"/>
        <w:b w:val="0"/>
        <w:i w:val="0"/>
        <w:caps w:val="0"/>
        <w:color w:val="auto"/>
        <w:u w:val="none"/>
      </w:rPr>
    </w:lvl>
    <w:lvl w:ilvl="5">
      <w:start w:val="1"/>
      <w:numFmt w:val="none"/>
      <w:suff w:val="nothing"/>
      <w:lvlText w:val=""/>
      <w:lvlJc w:val="left"/>
      <w:pPr>
        <w:tabs>
          <w:tab w:val="num" w:pos="720"/>
        </w:tabs>
        <w:ind w:left="0" w:firstLine="0"/>
      </w:pPr>
      <w:rPr>
        <w:rFonts w:ascii="Symbol" w:hAnsi="Symbol" w:hint="default"/>
        <w:b w:val="0"/>
        <w:i w:val="0"/>
        <w:caps w:val="0"/>
        <w:color w:val="auto"/>
        <w:u w:val="none"/>
      </w:rPr>
    </w:lvl>
    <w:lvl w:ilvl="6">
      <w:start w:val="1"/>
      <w:numFmt w:val="none"/>
      <w:suff w:val="nothing"/>
      <w:lvlText w:val=""/>
      <w:lvlJc w:val="left"/>
      <w:pPr>
        <w:tabs>
          <w:tab w:val="num" w:pos="720"/>
        </w:tabs>
        <w:ind w:left="0" w:firstLine="0"/>
      </w:pPr>
      <w:rPr>
        <w:rFonts w:ascii="Symbol" w:hAnsi="Symbol" w:hint="default"/>
        <w:b w:val="0"/>
        <w:i w:val="0"/>
        <w:caps w:val="0"/>
        <w:color w:val="auto"/>
        <w:u w:val="none"/>
      </w:rPr>
    </w:lvl>
    <w:lvl w:ilvl="7">
      <w:start w:val="1"/>
      <w:numFmt w:val="none"/>
      <w:suff w:val="nothing"/>
      <w:lvlText w:val=""/>
      <w:lvlJc w:val="left"/>
      <w:pPr>
        <w:tabs>
          <w:tab w:val="num" w:pos="720"/>
        </w:tabs>
        <w:ind w:left="0" w:firstLine="0"/>
      </w:pPr>
      <w:rPr>
        <w:rFonts w:ascii="Symbol" w:hAnsi="Symbol" w:hint="default"/>
        <w:b w:val="0"/>
        <w:i w:val="0"/>
        <w:caps w:val="0"/>
        <w:color w:val="auto"/>
        <w:u w:val="none"/>
      </w:rPr>
    </w:lvl>
    <w:lvl w:ilvl="8">
      <w:start w:val="1"/>
      <w:numFmt w:val="none"/>
      <w:suff w:val="nothing"/>
      <w:lvlText w:val=""/>
      <w:lvlJc w:val="left"/>
      <w:pPr>
        <w:tabs>
          <w:tab w:val="num" w:pos="720"/>
        </w:tabs>
        <w:ind w:left="0" w:firstLine="0"/>
      </w:pPr>
      <w:rPr>
        <w:rFonts w:ascii="Symbol" w:hAnsi="Symbol" w:hint="default"/>
        <w:b w:val="0"/>
        <w:i w:val="0"/>
        <w:caps w:val="0"/>
        <w:color w:val="auto"/>
        <w:u w:val="none"/>
      </w:rPr>
    </w:lvl>
  </w:abstractNum>
  <w:abstractNum w:abstractNumId="7" w15:restartNumberingAfterBreak="0">
    <w:nsid w:val="1E8F7C68"/>
    <w:multiLevelType w:val="multilevel"/>
    <w:tmpl w:val="0130E650"/>
    <w:lvl w:ilvl="0">
      <w:start w:val="1"/>
      <w:numFmt w:val="decimal"/>
      <w:pStyle w:val="MarginNo"/>
      <w:lvlText w:val="%1."/>
      <w:lvlJc w:val="left"/>
      <w:pPr>
        <w:ind w:left="720" w:hanging="720"/>
      </w:pPr>
      <w:rPr>
        <w:rFonts w:hint="default"/>
      </w:rPr>
    </w:lvl>
    <w:lvl w:ilvl="1">
      <w:start w:val="1"/>
      <w:numFmt w:val="none"/>
      <w:lvlText w:val="%2"/>
      <w:lvlJc w:val="left"/>
      <w:pPr>
        <w:ind w:left="720" w:hanging="720"/>
      </w:pPr>
      <w:rPr>
        <w:rFonts w:hint="default"/>
      </w:rPr>
    </w:lvl>
    <w:lvl w:ilvl="2">
      <w:start w:val="1"/>
      <w:numFmt w:val="none"/>
      <w:lvlText w:val="%3"/>
      <w:lvlJc w:val="right"/>
      <w:pPr>
        <w:ind w:left="720" w:hanging="720"/>
      </w:pPr>
      <w:rPr>
        <w:rFonts w:hint="default"/>
      </w:rPr>
    </w:lvl>
    <w:lvl w:ilvl="3">
      <w:start w:val="1"/>
      <w:numFmt w:val="none"/>
      <w:lvlText w:val="%4"/>
      <w:lvlJc w:val="left"/>
      <w:pPr>
        <w:ind w:left="720" w:hanging="720"/>
      </w:pPr>
      <w:rPr>
        <w:rFonts w:hint="default"/>
      </w:rPr>
    </w:lvl>
    <w:lvl w:ilvl="4">
      <w:start w:val="1"/>
      <w:numFmt w:val="none"/>
      <w:lvlText w:val="%5"/>
      <w:lvlJc w:val="left"/>
      <w:pPr>
        <w:ind w:left="720" w:hanging="720"/>
      </w:pPr>
      <w:rPr>
        <w:rFonts w:hint="default"/>
      </w:rPr>
    </w:lvl>
    <w:lvl w:ilvl="5">
      <w:start w:val="1"/>
      <w:numFmt w:val="none"/>
      <w:lvlText w:val="%6"/>
      <w:lvlJc w:val="right"/>
      <w:pPr>
        <w:ind w:left="720" w:hanging="720"/>
      </w:pPr>
      <w:rPr>
        <w:rFonts w:hint="default"/>
      </w:rPr>
    </w:lvl>
    <w:lvl w:ilvl="6">
      <w:start w:val="1"/>
      <w:numFmt w:val="none"/>
      <w:lvlText w:val="%7"/>
      <w:lvlJc w:val="left"/>
      <w:pPr>
        <w:ind w:left="720" w:hanging="720"/>
      </w:pPr>
      <w:rPr>
        <w:rFonts w:hint="default"/>
      </w:rPr>
    </w:lvl>
    <w:lvl w:ilvl="7">
      <w:start w:val="1"/>
      <w:numFmt w:val="none"/>
      <w:lvlText w:val="%8"/>
      <w:lvlJc w:val="left"/>
      <w:pPr>
        <w:ind w:left="720" w:hanging="720"/>
      </w:pPr>
      <w:rPr>
        <w:rFonts w:hint="default"/>
      </w:rPr>
    </w:lvl>
    <w:lvl w:ilvl="8">
      <w:start w:val="1"/>
      <w:numFmt w:val="none"/>
      <w:lvlText w:val="%9"/>
      <w:lvlJc w:val="right"/>
      <w:pPr>
        <w:ind w:left="720" w:hanging="720"/>
      </w:pPr>
      <w:rPr>
        <w:rFonts w:hint="default"/>
      </w:rPr>
    </w:lvl>
  </w:abstractNum>
  <w:abstractNum w:abstractNumId="8" w15:restartNumberingAfterBreak="0">
    <w:nsid w:val="21265F95"/>
    <w:multiLevelType w:val="multilevel"/>
    <w:tmpl w:val="01CAF8FE"/>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sz w:val="19"/>
        <w:szCs w:val="19"/>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9" w15:restartNumberingAfterBreak="0">
    <w:nsid w:val="222D417E"/>
    <w:multiLevelType w:val="hybridMultilevel"/>
    <w:tmpl w:val="693CBA08"/>
    <w:lvl w:ilvl="0" w:tplc="5CE2C556">
      <w:start w:val="1"/>
      <w:numFmt w:val="bullet"/>
      <w:lvlText w:val=""/>
      <w:lvlJc w:val="left"/>
      <w:pPr>
        <w:ind w:left="360" w:hanging="360"/>
      </w:pPr>
      <w:rPr>
        <w:rFonts w:ascii="Wingdings" w:hAnsi="Wingdings" w:hint="default"/>
        <w:color w:val="FF0000"/>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29793F80"/>
    <w:multiLevelType w:val="multilevel"/>
    <w:tmpl w:val="6518BAB6"/>
    <w:lvl w:ilvl="0">
      <w:start w:val="4"/>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2C963E80"/>
    <w:multiLevelType w:val="multilevel"/>
    <w:tmpl w:val="4D868BF6"/>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2F4072DF"/>
    <w:multiLevelType w:val="multilevel"/>
    <w:tmpl w:val="E4B24198"/>
    <w:lvl w:ilvl="0">
      <w:start w:val="2"/>
      <w:numFmt w:val="decimal"/>
      <w:lvlText w:val="%1"/>
      <w:lvlJc w:val="left"/>
      <w:pPr>
        <w:ind w:left="360" w:hanging="360"/>
      </w:pPr>
      <w:rPr>
        <w:rFonts w:asciiTheme="minorHAnsi" w:hAnsiTheme="minorHAnsi" w:cstheme="minorBidi" w:hint="default"/>
        <w:sz w:val="22"/>
      </w:rPr>
    </w:lvl>
    <w:lvl w:ilvl="1">
      <w:start w:val="1"/>
      <w:numFmt w:val="decimal"/>
      <w:lvlText w:val="%1.%2"/>
      <w:lvlJc w:val="left"/>
      <w:pPr>
        <w:ind w:left="360" w:hanging="360"/>
      </w:pPr>
      <w:rPr>
        <w:rFonts w:ascii="Lato" w:hAnsi="Lato" w:cs="Arial" w:hint="default"/>
        <w:b/>
        <w:color w:val="auto"/>
        <w:sz w:val="20"/>
      </w:rPr>
    </w:lvl>
    <w:lvl w:ilvl="2">
      <w:start w:val="1"/>
      <w:numFmt w:val="decimal"/>
      <w:lvlText w:val="%1.%2.%3"/>
      <w:lvlJc w:val="left"/>
      <w:pPr>
        <w:ind w:left="862" w:hanging="720"/>
      </w:pPr>
      <w:rPr>
        <w:rFonts w:ascii="Lato" w:hAnsi="Lato" w:cstheme="minorBidi" w:hint="default"/>
        <w:sz w:val="19"/>
        <w:szCs w:val="19"/>
      </w:rPr>
    </w:lvl>
    <w:lvl w:ilvl="3">
      <w:start w:val="1"/>
      <w:numFmt w:val="decimal"/>
      <w:lvlText w:val="%1.%2.%3.%4"/>
      <w:lvlJc w:val="left"/>
      <w:pPr>
        <w:ind w:left="720" w:hanging="720"/>
      </w:pPr>
      <w:rPr>
        <w:rFonts w:asciiTheme="minorHAnsi" w:hAnsiTheme="minorHAnsi" w:cstheme="minorBidi" w:hint="default"/>
        <w:sz w:val="22"/>
      </w:rPr>
    </w:lvl>
    <w:lvl w:ilvl="4">
      <w:start w:val="1"/>
      <w:numFmt w:val="decimal"/>
      <w:lvlText w:val="%1.%2.%3.%4.%5"/>
      <w:lvlJc w:val="left"/>
      <w:pPr>
        <w:ind w:left="1080" w:hanging="1080"/>
      </w:pPr>
      <w:rPr>
        <w:rFonts w:asciiTheme="minorHAnsi" w:hAnsiTheme="minorHAnsi" w:cstheme="minorBidi" w:hint="default"/>
        <w:sz w:val="22"/>
      </w:rPr>
    </w:lvl>
    <w:lvl w:ilvl="5">
      <w:start w:val="1"/>
      <w:numFmt w:val="decimal"/>
      <w:lvlText w:val="%1.%2.%3.%4.%5.%6"/>
      <w:lvlJc w:val="left"/>
      <w:pPr>
        <w:ind w:left="1080" w:hanging="1080"/>
      </w:pPr>
      <w:rPr>
        <w:rFonts w:asciiTheme="minorHAnsi" w:hAnsiTheme="minorHAnsi" w:cstheme="minorBidi" w:hint="default"/>
        <w:sz w:val="22"/>
      </w:rPr>
    </w:lvl>
    <w:lvl w:ilvl="6">
      <w:start w:val="1"/>
      <w:numFmt w:val="decimal"/>
      <w:lvlText w:val="%1.%2.%3.%4.%5.%6.%7"/>
      <w:lvlJc w:val="left"/>
      <w:pPr>
        <w:ind w:left="1440" w:hanging="1440"/>
      </w:pPr>
      <w:rPr>
        <w:rFonts w:asciiTheme="minorHAnsi" w:hAnsiTheme="minorHAnsi" w:cstheme="minorBidi" w:hint="default"/>
        <w:sz w:val="22"/>
      </w:rPr>
    </w:lvl>
    <w:lvl w:ilvl="7">
      <w:start w:val="1"/>
      <w:numFmt w:val="decimal"/>
      <w:lvlText w:val="%1.%2.%3.%4.%5.%6.%7.%8"/>
      <w:lvlJc w:val="left"/>
      <w:pPr>
        <w:ind w:left="1440" w:hanging="1440"/>
      </w:pPr>
      <w:rPr>
        <w:rFonts w:asciiTheme="minorHAnsi" w:hAnsiTheme="minorHAnsi" w:cstheme="minorBidi" w:hint="default"/>
        <w:sz w:val="22"/>
      </w:rPr>
    </w:lvl>
    <w:lvl w:ilvl="8">
      <w:start w:val="1"/>
      <w:numFmt w:val="decimal"/>
      <w:lvlText w:val="%1.%2.%3.%4.%5.%6.%7.%8.%9"/>
      <w:lvlJc w:val="left"/>
      <w:pPr>
        <w:ind w:left="1800" w:hanging="1800"/>
      </w:pPr>
      <w:rPr>
        <w:rFonts w:asciiTheme="minorHAnsi" w:hAnsiTheme="minorHAnsi" w:cstheme="minorBidi" w:hint="default"/>
        <w:sz w:val="22"/>
      </w:rPr>
    </w:lvl>
  </w:abstractNum>
  <w:abstractNum w:abstractNumId="13" w15:restartNumberingAfterBreak="0">
    <w:nsid w:val="336C7F65"/>
    <w:multiLevelType w:val="hybridMultilevel"/>
    <w:tmpl w:val="A1C2018C"/>
    <w:lvl w:ilvl="0" w:tplc="6A0CCFFC">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458C5875"/>
    <w:multiLevelType w:val="multilevel"/>
    <w:tmpl w:val="52224E60"/>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b w:val="0"/>
        <w:sz w:val="19"/>
        <w:szCs w:val="19"/>
      </w:rPr>
    </w:lvl>
    <w:lvl w:ilvl="3">
      <w:start w:val="1"/>
      <w:numFmt w:val="decimal"/>
      <w:lvlText w:val="%1.%2.%3.%4"/>
      <w:lvlJc w:val="left"/>
      <w:pPr>
        <w:ind w:left="720" w:hanging="720"/>
      </w:pPr>
      <w:rPr>
        <w:rFonts w:hint="default"/>
      </w:rPr>
    </w:lvl>
    <w:lvl w:ilvl="4">
      <w:start w:val="1"/>
      <w:numFmt w:val="decimal"/>
      <w:lvlText w:val="%1.%2."/>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5" w15:restartNumberingAfterBreak="0">
    <w:nsid w:val="4A736200"/>
    <w:multiLevelType w:val="hybridMultilevel"/>
    <w:tmpl w:val="D586250A"/>
    <w:lvl w:ilvl="0" w:tplc="5CE2C556">
      <w:start w:val="1"/>
      <w:numFmt w:val="bullet"/>
      <w:lvlText w:val=""/>
      <w:lvlJc w:val="left"/>
      <w:pPr>
        <w:ind w:left="360" w:hanging="360"/>
      </w:pPr>
      <w:rPr>
        <w:rFonts w:ascii="Wingdings" w:hAnsi="Wingdings" w:hint="default"/>
        <w:color w:val="FF0000"/>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4D173812"/>
    <w:multiLevelType w:val="hybridMultilevel"/>
    <w:tmpl w:val="DCDA2498"/>
    <w:lvl w:ilvl="0" w:tplc="31C00AFA">
      <w:start w:val="1"/>
      <w:numFmt w:val="upperLetter"/>
      <w:lvlText w:val="%1."/>
      <w:lvlJc w:val="left"/>
      <w:pPr>
        <w:ind w:left="720" w:hanging="360"/>
      </w:pPr>
      <w:rPr>
        <w:rFonts w:ascii="Gill Sans MT" w:eastAsia="SimSun" w:hAnsi="Gill Sans MT" w:cs="Times New Roman"/>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ECA4FB8"/>
    <w:multiLevelType w:val="hybridMultilevel"/>
    <w:tmpl w:val="251ACDD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8" w15:restartNumberingAfterBreak="0">
    <w:nsid w:val="52A96B24"/>
    <w:multiLevelType w:val="multilevel"/>
    <w:tmpl w:val="691241E2"/>
    <w:lvl w:ilvl="0">
      <w:start w:val="1"/>
      <w:numFmt w:val="bullet"/>
      <w:pStyle w:val="ListBullet"/>
      <w:lvlText w:val=""/>
      <w:lvlJc w:val="left"/>
      <w:pPr>
        <w:ind w:left="720" w:hanging="720"/>
      </w:pPr>
      <w:rPr>
        <w:rFonts w:ascii="Symbol" w:hAnsi="Symbol" w:hint="default"/>
      </w:rPr>
    </w:lvl>
    <w:lvl w:ilvl="1">
      <w:start w:val="1"/>
      <w:numFmt w:val="bullet"/>
      <w:pStyle w:val="ListBullet2"/>
      <w:lvlText w:val=""/>
      <w:lvlJc w:val="left"/>
      <w:pPr>
        <w:ind w:left="1440" w:hanging="720"/>
      </w:pPr>
      <w:rPr>
        <w:rFonts w:ascii="Symbol" w:hAnsi="Symbol" w:hint="default"/>
        <w:color w:val="auto"/>
      </w:rPr>
    </w:lvl>
    <w:lvl w:ilvl="2">
      <w:start w:val="1"/>
      <w:numFmt w:val="bullet"/>
      <w:pStyle w:val="ListBullet3"/>
      <w:lvlText w:val=""/>
      <w:lvlJc w:val="left"/>
      <w:pPr>
        <w:ind w:left="2160" w:hanging="720"/>
      </w:pPr>
      <w:rPr>
        <w:rFonts w:ascii="Symbol" w:hAnsi="Symbol" w:hint="default"/>
        <w:color w:val="auto"/>
      </w:rPr>
    </w:lvl>
    <w:lvl w:ilvl="3">
      <w:start w:val="1"/>
      <w:numFmt w:val="bullet"/>
      <w:pStyle w:val="ListBullet4"/>
      <w:lvlText w:val=""/>
      <w:lvlJc w:val="left"/>
      <w:pPr>
        <w:ind w:left="2880" w:hanging="720"/>
      </w:pPr>
      <w:rPr>
        <w:rFonts w:ascii="Symbol" w:hAnsi="Symbol" w:hint="default"/>
        <w:color w:val="auto"/>
      </w:rPr>
    </w:lvl>
    <w:lvl w:ilvl="4">
      <w:start w:val="1"/>
      <w:numFmt w:val="bullet"/>
      <w:pStyle w:val="ListBullet5"/>
      <w:lvlText w:val=""/>
      <w:lvlJc w:val="left"/>
      <w:pPr>
        <w:ind w:left="3600" w:hanging="720"/>
      </w:pPr>
      <w:rPr>
        <w:rFonts w:ascii="Symbol" w:hAnsi="Symbol" w:hint="default"/>
        <w:color w:val="auto"/>
      </w:rPr>
    </w:lvl>
    <w:lvl w:ilvl="5">
      <w:start w:val="1"/>
      <w:numFmt w:val="bullet"/>
      <w:pStyle w:val="ListBullet6"/>
      <w:lvlText w:val=""/>
      <w:lvlJc w:val="left"/>
      <w:pPr>
        <w:ind w:left="4320" w:hanging="720"/>
      </w:pPr>
      <w:rPr>
        <w:rFonts w:ascii="Wingdings" w:hAnsi="Wingdings" w:hint="default"/>
      </w:rPr>
    </w:lvl>
    <w:lvl w:ilvl="6">
      <w:start w:val="1"/>
      <w:numFmt w:val="bullet"/>
      <w:pStyle w:val="ListBullet7"/>
      <w:lvlText w:val=""/>
      <w:lvlJc w:val="left"/>
      <w:pPr>
        <w:ind w:left="5040" w:hanging="720"/>
      </w:pPr>
      <w:rPr>
        <w:rFonts w:ascii="Symbol" w:hAnsi="Symbol" w:hint="default"/>
      </w:rPr>
    </w:lvl>
    <w:lvl w:ilvl="7">
      <w:start w:val="1"/>
      <w:numFmt w:val="bullet"/>
      <w:pStyle w:val="ListBullet8"/>
      <w:lvlText w:val="o"/>
      <w:lvlJc w:val="left"/>
      <w:pPr>
        <w:ind w:left="5760" w:hanging="720"/>
      </w:pPr>
      <w:rPr>
        <w:rFonts w:ascii="Courier New" w:hAnsi="Courier New" w:hint="default"/>
      </w:rPr>
    </w:lvl>
    <w:lvl w:ilvl="8">
      <w:start w:val="1"/>
      <w:numFmt w:val="bullet"/>
      <w:pStyle w:val="ListBullet9"/>
      <w:lvlText w:val=""/>
      <w:lvlJc w:val="left"/>
      <w:pPr>
        <w:ind w:left="6480" w:hanging="720"/>
      </w:pPr>
      <w:rPr>
        <w:rFonts w:ascii="Wingdings" w:hAnsi="Wingdings" w:hint="default"/>
      </w:rPr>
    </w:lvl>
  </w:abstractNum>
  <w:abstractNum w:abstractNumId="19" w15:restartNumberingAfterBreak="0">
    <w:nsid w:val="52F837BD"/>
    <w:multiLevelType w:val="multilevel"/>
    <w:tmpl w:val="C9FED34A"/>
    <w:lvl w:ilvl="0">
      <w:start w:val="1"/>
      <w:numFmt w:val="decimal"/>
      <w:pStyle w:val="Randziffer"/>
      <w:lvlText w:val="(%1)"/>
      <w:lvlJc w:val="left"/>
      <w:pPr>
        <w:ind w:left="720" w:hanging="720"/>
      </w:pPr>
      <w:rPr>
        <w:rFonts w:hint="default"/>
      </w:rPr>
    </w:lvl>
    <w:lvl w:ilvl="1">
      <w:start w:val="1"/>
      <w:numFmt w:val="none"/>
      <w:lvlText w:val="%2"/>
      <w:lvlJc w:val="left"/>
      <w:pPr>
        <w:ind w:left="720" w:hanging="720"/>
      </w:pPr>
      <w:rPr>
        <w:rFonts w:hint="default"/>
      </w:rPr>
    </w:lvl>
    <w:lvl w:ilvl="2">
      <w:start w:val="1"/>
      <w:numFmt w:val="none"/>
      <w:lvlText w:val="%3"/>
      <w:lvlJc w:val="left"/>
      <w:pPr>
        <w:ind w:left="720" w:hanging="720"/>
      </w:pPr>
      <w:rPr>
        <w:rFonts w:hint="default"/>
      </w:rPr>
    </w:lvl>
    <w:lvl w:ilvl="3">
      <w:start w:val="1"/>
      <w:numFmt w:val="none"/>
      <w:lvlText w:val=""/>
      <w:lvlJc w:val="left"/>
      <w:pPr>
        <w:ind w:left="720" w:hanging="720"/>
      </w:pPr>
      <w:rPr>
        <w:rFonts w:hint="default"/>
      </w:rPr>
    </w:lvl>
    <w:lvl w:ilvl="4">
      <w:start w:val="1"/>
      <w:numFmt w:val="none"/>
      <w:lvlText w:val=""/>
      <w:lvlJc w:val="left"/>
      <w:pPr>
        <w:ind w:left="720" w:hanging="720"/>
      </w:pPr>
      <w:rPr>
        <w:rFonts w:hint="default"/>
      </w:rPr>
    </w:lvl>
    <w:lvl w:ilvl="5">
      <w:start w:val="1"/>
      <w:numFmt w:val="none"/>
      <w:lvlText w:val=""/>
      <w:lvlJc w:val="left"/>
      <w:pPr>
        <w:ind w:left="720" w:hanging="720"/>
      </w:pPr>
      <w:rPr>
        <w:rFonts w:hint="default"/>
      </w:rPr>
    </w:lvl>
    <w:lvl w:ilvl="6">
      <w:start w:val="1"/>
      <w:numFmt w:val="none"/>
      <w:lvlText w:val=""/>
      <w:lvlJc w:val="left"/>
      <w:pPr>
        <w:ind w:left="720" w:hanging="720"/>
      </w:pPr>
      <w:rPr>
        <w:rFonts w:hint="default"/>
      </w:rPr>
    </w:lvl>
    <w:lvl w:ilvl="7">
      <w:start w:val="1"/>
      <w:numFmt w:val="none"/>
      <w:lvlText w:val=""/>
      <w:lvlJc w:val="left"/>
      <w:pPr>
        <w:ind w:left="720" w:hanging="720"/>
      </w:pPr>
      <w:rPr>
        <w:rFonts w:hint="default"/>
      </w:rPr>
    </w:lvl>
    <w:lvl w:ilvl="8">
      <w:start w:val="1"/>
      <w:numFmt w:val="none"/>
      <w:lvlText w:val=""/>
      <w:lvlJc w:val="left"/>
      <w:pPr>
        <w:ind w:left="720" w:hanging="720"/>
      </w:pPr>
      <w:rPr>
        <w:rFonts w:hint="default"/>
      </w:rPr>
    </w:lvl>
  </w:abstractNum>
  <w:abstractNum w:abstractNumId="20" w15:restartNumberingAfterBreak="0">
    <w:nsid w:val="5BBD3C59"/>
    <w:multiLevelType w:val="multilevel"/>
    <w:tmpl w:val="43A463D4"/>
    <w:lvl w:ilvl="0">
      <w:start w:val="5"/>
      <w:numFmt w:val="decimal"/>
      <w:lvlText w:val="%1"/>
      <w:lvlJc w:val="left"/>
      <w:pPr>
        <w:ind w:left="405" w:hanging="405"/>
      </w:pPr>
      <w:rPr>
        <w:rFonts w:hint="default"/>
      </w:rPr>
    </w:lvl>
    <w:lvl w:ilvl="1">
      <w:start w:val="1"/>
      <w:numFmt w:val="decimal"/>
      <w:lvlText w:val="%1.%2"/>
      <w:lvlJc w:val="left"/>
      <w:pPr>
        <w:ind w:left="405" w:hanging="405"/>
      </w:pPr>
      <w:rPr>
        <w:rFonts w:hint="default"/>
        <w:sz w:val="2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1" w15:restartNumberingAfterBreak="0">
    <w:nsid w:val="60A975B6"/>
    <w:multiLevelType w:val="multilevel"/>
    <w:tmpl w:val="3B22EA8C"/>
    <w:lvl w:ilvl="0">
      <w:start w:val="4"/>
      <w:numFmt w:val="decimal"/>
      <w:lvlText w:val="%1"/>
      <w:lvlJc w:val="left"/>
      <w:pPr>
        <w:ind w:left="405" w:hanging="405"/>
      </w:pPr>
      <w:rPr>
        <w:rFonts w:hint="default"/>
      </w:rPr>
    </w:lvl>
    <w:lvl w:ilvl="1">
      <w:start w:val="1"/>
      <w:numFmt w:val="decimal"/>
      <w:lvlText w:val="%1.%2"/>
      <w:lvlJc w:val="left"/>
      <w:pPr>
        <w:ind w:left="765" w:hanging="405"/>
      </w:pPr>
      <w:rPr>
        <w:b w:val="0"/>
        <w:bCs/>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22" w15:restartNumberingAfterBreak="0">
    <w:nsid w:val="661803A2"/>
    <w:multiLevelType w:val="multilevel"/>
    <w:tmpl w:val="D66A218E"/>
    <w:lvl w:ilvl="0">
      <w:start w:val="1"/>
      <w:numFmt w:val="decimal"/>
      <w:pStyle w:val="FWBL1"/>
      <w:lvlText w:val="%1."/>
      <w:lvlJc w:val="left"/>
      <w:pPr>
        <w:tabs>
          <w:tab w:val="num" w:pos="720"/>
        </w:tabs>
        <w:ind w:left="0" w:firstLine="0"/>
      </w:pPr>
      <w:rPr>
        <w:rFonts w:ascii="Gill Sans MT" w:hAnsi="Gill Sans MT" w:cs="Times New Roman" w:hint="default"/>
        <w:b/>
        <w:i w:val="0"/>
        <w:caps w:val="0"/>
        <w:color w:val="auto"/>
        <w:u w:val="none"/>
      </w:rPr>
    </w:lvl>
    <w:lvl w:ilvl="1">
      <w:start w:val="1"/>
      <w:numFmt w:val="decimal"/>
      <w:pStyle w:val="FWBL2"/>
      <w:lvlText w:val="%1.%2"/>
      <w:lvlJc w:val="left"/>
      <w:pPr>
        <w:tabs>
          <w:tab w:val="num" w:pos="2705"/>
        </w:tabs>
        <w:ind w:left="2705" w:hanging="720"/>
      </w:pPr>
      <w:rPr>
        <w:rFonts w:ascii="Gill Sans MT" w:hAnsi="Gill Sans MT" w:cs="Times New Roman" w:hint="default"/>
        <w:b w:val="0"/>
        <w:bCs w:val="0"/>
        <w:i w:val="0"/>
        <w:iCs w:val="0"/>
        <w:caps w:val="0"/>
        <w:smallCaps w:val="0"/>
        <w:strike w:val="0"/>
        <w:dstrike w:val="0"/>
        <w:noProof w:val="0"/>
        <w:snapToGrid w:val="0"/>
        <w:vanish w:val="0"/>
        <w:color w:val="auto"/>
        <w:spacing w:val="0"/>
        <w:w w:val="0"/>
        <w:kern w:val="0"/>
        <w:position w:val="0"/>
        <w:szCs w:val="0"/>
        <w:u w:val="none"/>
        <w:effect w:val="none"/>
        <w:vertAlign w:val="baseline"/>
        <w:em w:val="none"/>
      </w:rPr>
    </w:lvl>
    <w:lvl w:ilvl="2">
      <w:start w:val="1"/>
      <w:numFmt w:val="lowerLetter"/>
      <w:pStyle w:val="FWBL31"/>
      <w:lvlText w:val="(%3)"/>
      <w:lvlJc w:val="left"/>
      <w:pPr>
        <w:tabs>
          <w:tab w:val="num" w:pos="1463"/>
        </w:tabs>
        <w:ind w:left="1463" w:hanging="743"/>
      </w:pPr>
      <w:rPr>
        <w:rFonts w:ascii="Gill Sans MT" w:hAnsi="Gill Sans MT" w:cs="Times New Roman" w:hint="default"/>
        <w:b w:val="0"/>
        <w:i w:val="0"/>
        <w:caps w:val="0"/>
        <w:color w:val="auto"/>
        <w:u w:val="none"/>
      </w:rPr>
    </w:lvl>
    <w:lvl w:ilvl="3">
      <w:start w:val="1"/>
      <w:numFmt w:val="lowerRoman"/>
      <w:pStyle w:val="FWBL4"/>
      <w:lvlText w:val="(%4)"/>
      <w:lvlJc w:val="left"/>
      <w:pPr>
        <w:tabs>
          <w:tab w:val="num" w:pos="1985"/>
        </w:tabs>
        <w:ind w:left="1985" w:hanging="522"/>
      </w:pPr>
      <w:rPr>
        <w:rFonts w:ascii="Gill Sans MT" w:hAnsi="Gill Sans MT" w:cs="Times New Roman" w:hint="default"/>
        <w:b w:val="0"/>
        <w:i w:val="0"/>
        <w:caps w:val="0"/>
        <w:color w:val="auto"/>
        <w:u w:val="none"/>
      </w:rPr>
    </w:lvl>
    <w:lvl w:ilvl="4">
      <w:start w:val="1"/>
      <w:numFmt w:val="upperLetter"/>
      <w:pStyle w:val="FWBL5"/>
      <w:lvlText w:val="(%5)"/>
      <w:lvlJc w:val="left"/>
      <w:pPr>
        <w:tabs>
          <w:tab w:val="num" w:pos="2160"/>
        </w:tabs>
        <w:ind w:left="2160" w:hanging="720"/>
      </w:pPr>
      <w:rPr>
        <w:rFonts w:ascii="Gill Sans MT" w:hAnsi="Gill Sans MT" w:cs="Times New Roman" w:hint="default"/>
        <w:b w:val="0"/>
        <w:i w:val="0"/>
        <w:caps w:val="0"/>
        <w:color w:val="auto"/>
        <w:u w:val="none"/>
      </w:rPr>
    </w:lvl>
    <w:lvl w:ilvl="5">
      <w:start w:val="1"/>
      <w:numFmt w:val="upperRoman"/>
      <w:pStyle w:val="FWBL6"/>
      <w:lvlText w:val="(%6)"/>
      <w:lvlJc w:val="right"/>
      <w:pPr>
        <w:tabs>
          <w:tab w:val="num" w:pos="2880"/>
        </w:tabs>
        <w:ind w:left="2880" w:hanging="216"/>
      </w:pPr>
      <w:rPr>
        <w:rFonts w:ascii="Times New Roman" w:hAnsi="Times New Roman" w:cs="Times New Roman" w:hint="default"/>
        <w:b w:val="0"/>
        <w:i w:val="0"/>
        <w:caps w:val="0"/>
        <w:color w:val="auto"/>
        <w:u w:val="none"/>
      </w:rPr>
    </w:lvl>
    <w:lvl w:ilvl="6">
      <w:start w:val="27"/>
      <w:numFmt w:val="lowerLetter"/>
      <w:pStyle w:val="FWBL7"/>
      <w:lvlText w:val="(%7)"/>
      <w:lvlJc w:val="left"/>
      <w:pPr>
        <w:tabs>
          <w:tab w:val="num" w:pos="3600"/>
        </w:tabs>
        <w:ind w:left="3600" w:hanging="720"/>
      </w:pPr>
      <w:rPr>
        <w:rFonts w:ascii="Times New Roman" w:hAnsi="Times New Roman" w:cs="Times New Roman" w:hint="default"/>
        <w:b w:val="0"/>
        <w:i w:val="0"/>
        <w:caps w:val="0"/>
        <w:color w:val="auto"/>
        <w:u w:val="none"/>
      </w:rPr>
    </w:lvl>
    <w:lvl w:ilvl="7">
      <w:start w:val="1"/>
      <w:numFmt w:val="decimal"/>
      <w:pStyle w:val="FWBL8"/>
      <w:lvlText w:val="(%8)"/>
      <w:lvlJc w:val="left"/>
      <w:pPr>
        <w:tabs>
          <w:tab w:val="num" w:pos="4320"/>
        </w:tabs>
        <w:ind w:left="4320" w:hanging="720"/>
      </w:pPr>
      <w:rPr>
        <w:rFonts w:ascii="Times New Roman" w:hAnsi="Times New Roman" w:cs="Times New Roman" w:hint="default"/>
        <w:b w:val="0"/>
        <w:i w:val="0"/>
        <w:caps w:val="0"/>
        <w:color w:val="auto"/>
        <w:u w:val="none"/>
      </w:rPr>
    </w:lvl>
    <w:lvl w:ilvl="8">
      <w:start w:val="1"/>
      <w:numFmt w:val="lowerRoman"/>
      <w:lvlText w:val="%9)"/>
      <w:lvlJc w:val="left"/>
      <w:pPr>
        <w:tabs>
          <w:tab w:val="num" w:pos="5760"/>
        </w:tabs>
        <w:ind w:left="5760" w:hanging="720"/>
      </w:pPr>
      <w:rPr>
        <w:rFonts w:ascii="Times New Roman" w:hAnsi="Times New Roman" w:cs="Times New Roman" w:hint="default"/>
        <w:b w:val="0"/>
        <w:i w:val="0"/>
        <w:caps w:val="0"/>
        <w:color w:val="auto"/>
        <w:u w:val="none"/>
      </w:rPr>
    </w:lvl>
  </w:abstractNum>
  <w:abstractNum w:abstractNumId="23" w15:restartNumberingAfterBreak="0">
    <w:nsid w:val="68E7423D"/>
    <w:multiLevelType w:val="hybridMultilevel"/>
    <w:tmpl w:val="C818EC2C"/>
    <w:lvl w:ilvl="0" w:tplc="5CE2C556">
      <w:start w:val="1"/>
      <w:numFmt w:val="bullet"/>
      <w:lvlText w:val=""/>
      <w:lvlJc w:val="left"/>
      <w:pPr>
        <w:ind w:left="360" w:hanging="360"/>
      </w:pPr>
      <w:rPr>
        <w:rFonts w:ascii="Wingdings" w:hAnsi="Wingdings" w:hint="default"/>
        <w:color w:val="FF0000"/>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77E964ED"/>
    <w:multiLevelType w:val="multilevel"/>
    <w:tmpl w:val="66B6B99C"/>
    <w:lvl w:ilvl="0">
      <w:start w:val="1"/>
      <w:numFmt w:val="decimal"/>
      <w:lvlText w:val="%1"/>
      <w:lvlJc w:val="left"/>
      <w:pPr>
        <w:ind w:left="450" w:hanging="450"/>
      </w:pPr>
      <w:rPr>
        <w:rFonts w:hint="default"/>
      </w:rPr>
    </w:lvl>
    <w:lvl w:ilvl="1">
      <w:start w:val="2"/>
      <w:numFmt w:val="decimal"/>
      <w:lvlText w:val="%1.%2"/>
      <w:lvlJc w:val="left"/>
      <w:pPr>
        <w:ind w:left="810" w:hanging="45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25" w15:restartNumberingAfterBreak="0">
    <w:nsid w:val="791F6303"/>
    <w:multiLevelType w:val="multilevel"/>
    <w:tmpl w:val="C284C330"/>
    <w:lvl w:ilvl="0">
      <w:start w:val="1"/>
      <w:numFmt w:val="decimal"/>
      <w:lvlText w:val="%1."/>
      <w:legacy w:legacy="1" w:legacySpace="0" w:legacyIndent="283"/>
      <w:lvlJc w:val="left"/>
      <w:pPr>
        <w:ind w:left="283" w:hanging="283"/>
      </w:pPr>
      <w:rPr>
        <w:b/>
        <w:i w:val="0"/>
        <w:color w:val="auto"/>
      </w:rPr>
    </w:lvl>
    <w:lvl w:ilvl="1">
      <w:start w:val="1"/>
      <w:numFmt w:val="decimal"/>
      <w:lvlText w:val="%1.%2"/>
      <w:lvlJc w:val="left"/>
      <w:pPr>
        <w:tabs>
          <w:tab w:val="num" w:pos="576"/>
        </w:tabs>
        <w:ind w:left="576" w:hanging="576"/>
      </w:pPr>
      <w:rPr>
        <w:rFonts w:hint="default"/>
      </w:rPr>
    </w:lvl>
    <w:lvl w:ilvl="2">
      <w:start w:val="1"/>
      <w:numFmt w:val="lowerLetter"/>
      <w:lvlText w:val="(%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6" w15:restartNumberingAfterBreak="0">
    <w:nsid w:val="7923177C"/>
    <w:multiLevelType w:val="multilevel"/>
    <w:tmpl w:val="20B65A68"/>
    <w:lvl w:ilvl="0">
      <w:start w:val="6"/>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7" w15:restartNumberingAfterBreak="0">
    <w:nsid w:val="794D6056"/>
    <w:multiLevelType w:val="hybridMultilevel"/>
    <w:tmpl w:val="0D0276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B1079B6"/>
    <w:multiLevelType w:val="hybridMultilevel"/>
    <w:tmpl w:val="F5B821E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9" w15:restartNumberingAfterBreak="0">
    <w:nsid w:val="7BC33F9F"/>
    <w:multiLevelType w:val="hybridMultilevel"/>
    <w:tmpl w:val="B6600E3E"/>
    <w:lvl w:ilvl="0" w:tplc="84DC7C1E">
      <w:start w:val="1"/>
      <w:numFmt w:val="upperLetter"/>
      <w:pStyle w:val="FWRecital"/>
      <w:lvlText w:val="(%1)"/>
      <w:lvlJc w:val="left"/>
      <w:pPr>
        <w:tabs>
          <w:tab w:val="num" w:pos="360"/>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0" w15:restartNumberingAfterBreak="0">
    <w:nsid w:val="7E6D65F5"/>
    <w:multiLevelType w:val="hybridMultilevel"/>
    <w:tmpl w:val="79E47AB2"/>
    <w:lvl w:ilvl="0" w:tplc="5CE2C556">
      <w:start w:val="1"/>
      <w:numFmt w:val="bullet"/>
      <w:lvlText w:val=""/>
      <w:lvlJc w:val="left"/>
      <w:pPr>
        <w:ind w:left="360" w:hanging="360"/>
      </w:pPr>
      <w:rPr>
        <w:rFonts w:ascii="Wingdings" w:hAnsi="Wingdings" w:hint="default"/>
        <w:color w:val="FF0000"/>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790707389">
    <w:abstractNumId w:val="29"/>
  </w:num>
  <w:num w:numId="2" w16cid:durableId="1290816858">
    <w:abstractNumId w:val="3"/>
  </w:num>
  <w:num w:numId="3" w16cid:durableId="466124395">
    <w:abstractNumId w:val="22"/>
  </w:num>
  <w:num w:numId="4" w16cid:durableId="1563639382">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27"/>
    </w:lvlOverride>
    <w:lvlOverride w:ilvl="7">
      <w:startOverride w:val="1"/>
    </w:lvlOverride>
    <w:lvlOverride w:ilvl="8">
      <w:startOverride w:val="1"/>
    </w:lvlOverride>
  </w:num>
  <w:num w:numId="5" w16cid:durableId="679115962">
    <w:abstractNumId w:val="6"/>
  </w:num>
  <w:num w:numId="6" w16cid:durableId="375129139">
    <w:abstractNumId w:val="0"/>
  </w:num>
  <w:num w:numId="7" w16cid:durableId="461458040">
    <w:abstractNumId w:val="7"/>
  </w:num>
  <w:num w:numId="8" w16cid:durableId="2019036627">
    <w:abstractNumId w:val="18"/>
  </w:num>
  <w:num w:numId="9" w16cid:durableId="1048067359">
    <w:abstractNumId w:val="19"/>
  </w:num>
  <w:num w:numId="10" w16cid:durableId="931470454">
    <w:abstractNumId w:val="13"/>
  </w:num>
  <w:num w:numId="11" w16cid:durableId="1362127273">
    <w:abstractNumId w:val="24"/>
  </w:num>
  <w:num w:numId="12" w16cid:durableId="1056468763">
    <w:abstractNumId w:val="25"/>
  </w:num>
  <w:num w:numId="13" w16cid:durableId="1213273148">
    <w:abstractNumId w:val="11"/>
  </w:num>
  <w:num w:numId="14" w16cid:durableId="2127188935">
    <w:abstractNumId w:val="27"/>
  </w:num>
  <w:num w:numId="15" w16cid:durableId="57558383">
    <w:abstractNumId w:val="16"/>
  </w:num>
  <w:num w:numId="16" w16cid:durableId="644970682">
    <w:abstractNumId w:val="21"/>
  </w:num>
  <w:num w:numId="17" w16cid:durableId="267666424">
    <w:abstractNumId w:val="4"/>
  </w:num>
  <w:num w:numId="18" w16cid:durableId="1562984773">
    <w:abstractNumId w:val="28"/>
  </w:num>
  <w:num w:numId="19" w16cid:durableId="1903131497">
    <w:abstractNumId w:val="17"/>
  </w:num>
  <w:num w:numId="20" w16cid:durableId="1223248915">
    <w:abstractNumId w:val="1"/>
  </w:num>
  <w:num w:numId="21" w16cid:durableId="2010517379">
    <w:abstractNumId w:val="9"/>
  </w:num>
  <w:num w:numId="22" w16cid:durableId="1397242134">
    <w:abstractNumId w:val="30"/>
  </w:num>
  <w:num w:numId="23" w16cid:durableId="1935554653">
    <w:abstractNumId w:val="23"/>
  </w:num>
  <w:num w:numId="24" w16cid:durableId="518129900">
    <w:abstractNumId w:val="15"/>
  </w:num>
  <w:num w:numId="25" w16cid:durableId="1680234249">
    <w:abstractNumId w:val="12"/>
  </w:num>
  <w:num w:numId="26" w16cid:durableId="1650355115">
    <w:abstractNumId w:val="14"/>
  </w:num>
  <w:num w:numId="27" w16cid:durableId="1678462068">
    <w:abstractNumId w:val="10"/>
  </w:num>
  <w:num w:numId="28" w16cid:durableId="2050719587">
    <w:abstractNumId w:val="20"/>
  </w:num>
  <w:num w:numId="29" w16cid:durableId="335767903">
    <w:abstractNumId w:val="26"/>
  </w:num>
  <w:num w:numId="30" w16cid:durableId="1967588667">
    <w:abstractNumId w:val="8"/>
  </w:num>
  <w:num w:numId="31" w16cid:durableId="92555394">
    <w:abstractNumId w:val="5"/>
  </w:num>
  <w:num w:numId="32" w16cid:durableId="1462846648">
    <w:abstractNumId w:val="20"/>
    <w:lvlOverride w:ilvl="0">
      <w:startOverride w:val="5"/>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636691498">
    <w:abstractNumId w:val="2"/>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noPunctuationKerning/>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uthClass" w:val="Fee Earner"/>
    <w:docVar w:name="authCorresp" w:val="Victoria Koob"/>
    <w:docVar w:name="authEmail" w:val="victoria.koob@freshfields.com"/>
    <w:docVar w:name="authExtension" w:val="3424"/>
    <w:docVar w:name="authFax" w:val="44 20 7108 3424"/>
    <w:docVar w:name="authId" w:val="VKOOB"/>
    <w:docVar w:name="authLocation" w:val="London"/>
    <w:docVar w:name="authName" w:val="Koob, Victoria"/>
    <w:docVar w:name="authPhone" w:val="44 20 7427 3424"/>
    <w:docVar w:name="docClass" w:val="DOCUMENT"/>
    <w:docVar w:name="docClient" w:val="118043"/>
    <w:docVar w:name="docCliMat" w:val="118043-0009"/>
    <w:docVar w:name="docDesc" w:val="Charter Agreement"/>
    <w:docVar w:name="docGroup" w:val="document"/>
    <w:docVar w:name="docId" w:val="LON22167430"/>
    <w:docVar w:name="docIdVer" w:val="LON22167430/3"/>
    <w:docVar w:name="docLangId" w:val="2057"/>
    <w:docVar w:name="docLanguage" w:val="EN(UK)"/>
    <w:docVar w:name="docMatter" w:val="0009"/>
    <w:docVar w:name="docTemplate" w:val="document_english_portrait_a4.xml"/>
    <w:docVar w:name="docType" w:val="New Document"/>
    <w:docVar w:name="docVersion" w:val="3"/>
    <w:docVar w:name="operClass" w:val="Fee Earner"/>
    <w:docVar w:name="operCorresp" w:val="Victoria Koob"/>
    <w:docVar w:name="operEmail" w:val="victoria.koob@freshfields.com"/>
    <w:docVar w:name="operExtension" w:val="3424"/>
    <w:docVar w:name="operFax" w:val="44 20 7108 3424"/>
    <w:docVar w:name="operId" w:val="VKOOB"/>
    <w:docVar w:name="operLocation" w:val="London"/>
    <w:docVar w:name="operName" w:val="Koob, Victoria"/>
    <w:docVar w:name="operPhone" w:val="44 20 7427 3424"/>
    <w:docVar w:name="zzmp10LastTrailerInserted" w:val="^`~#mp!@⌡:⌈#[┙┤&lt;52}œmK⌕⌉1⌛IßZp„⌍‧vÄØ[”⌌Fw!ëCøleœ⌌⌚oí¾&lt;@⁂j/MFBQ,©ÚiÃ⌕kÎ˥Ŧ@ |Þ¶î9ÙvçSÑ‵½ÿDÔ%ýJHT7N}⌎ûP.~puÿi¶«·Öä`òµ⌞•ŜJ–²mµSÑNdÿ;Îº^ÑŽ*⌖.~ßÉ⌄Ò{ÀV¼á@08ÚQ*VkÆÝg`-ç⌇È℧;⌏E&lt;:TSR011"/>
    <w:docVar w:name="zzmp10LastTrailerInserted_2832" w:val="^`~#mp!@⌡:⌈#[┙┤&lt;52}œmK⌕⌉1⌛IßZp„⌍‧vÄØ[”⌌Fw!ëCøleœ⌌⌚oí¾&lt;@⁂j/MFBQ,©ÚiÃ⌕kÎ˥Ŧ@ |Þ¶î9ÙvçSÑ‵½ÿDÔ%ýJHT7N}⌎ûP.~puÿi¶«·Öä`òµ⌞•ŜJ–²mµSÑNdÿ;Îº^ÑŽ*⌖.~ßÉ⌄Ò{ÀV¼á@08ÚQ*VkÆÝg`-ç⌇È℧;⌏E&lt;:TSR011"/>
    <w:docVar w:name="zzmp10mSEGsValidated" w:val="1"/>
    <w:docVar w:name="zzmpFixedCurScheme" w:val="FWB"/>
    <w:docVar w:name="zzmpFixedCurScheme_9.0" w:val="1zzmpFWB"/>
    <w:docVar w:name="zzmpFWB" w:val="||FW Body Text|2|3|1|1|0|49||1|0|32||1|0|32||1|0|32||1|0|32||1|0|32||1|0|32||1|0|32||mpNA||"/>
    <w:docVar w:name="zzmpLegacyTrailerRemoved" w:val="True"/>
    <w:docVar w:name="zzmpLTFontsClean" w:val="True"/>
    <w:docVar w:name="zzmpnSession" w:val="0.7304956"/>
  </w:docVars>
  <w:rsids>
    <w:rsidRoot w:val="00224B46"/>
    <w:rsid w:val="00000792"/>
    <w:rsid w:val="000017C3"/>
    <w:rsid w:val="00002E65"/>
    <w:rsid w:val="0000431B"/>
    <w:rsid w:val="00004856"/>
    <w:rsid w:val="00005196"/>
    <w:rsid w:val="0000589D"/>
    <w:rsid w:val="000058C0"/>
    <w:rsid w:val="00005DF4"/>
    <w:rsid w:val="00006F65"/>
    <w:rsid w:val="000074D5"/>
    <w:rsid w:val="00007A86"/>
    <w:rsid w:val="0001047F"/>
    <w:rsid w:val="0001133F"/>
    <w:rsid w:val="0001160A"/>
    <w:rsid w:val="00012889"/>
    <w:rsid w:val="00013288"/>
    <w:rsid w:val="0001394C"/>
    <w:rsid w:val="00013DF4"/>
    <w:rsid w:val="000145E4"/>
    <w:rsid w:val="00014D73"/>
    <w:rsid w:val="000152A9"/>
    <w:rsid w:val="000156DD"/>
    <w:rsid w:val="00016C32"/>
    <w:rsid w:val="00017FBF"/>
    <w:rsid w:val="00020C3F"/>
    <w:rsid w:val="000210F3"/>
    <w:rsid w:val="000212F5"/>
    <w:rsid w:val="00021D20"/>
    <w:rsid w:val="00022B99"/>
    <w:rsid w:val="00022D1E"/>
    <w:rsid w:val="00023249"/>
    <w:rsid w:val="00025AD7"/>
    <w:rsid w:val="00025E02"/>
    <w:rsid w:val="00025FE7"/>
    <w:rsid w:val="000266DB"/>
    <w:rsid w:val="00026FF6"/>
    <w:rsid w:val="0002793A"/>
    <w:rsid w:val="00031196"/>
    <w:rsid w:val="000314F9"/>
    <w:rsid w:val="00031F99"/>
    <w:rsid w:val="00032A55"/>
    <w:rsid w:val="00032F93"/>
    <w:rsid w:val="0003315D"/>
    <w:rsid w:val="000336B4"/>
    <w:rsid w:val="0003641C"/>
    <w:rsid w:val="00036D7B"/>
    <w:rsid w:val="00037851"/>
    <w:rsid w:val="000413B3"/>
    <w:rsid w:val="00041458"/>
    <w:rsid w:val="00041C9B"/>
    <w:rsid w:val="0004229C"/>
    <w:rsid w:val="00042821"/>
    <w:rsid w:val="00042B2A"/>
    <w:rsid w:val="00045406"/>
    <w:rsid w:val="0005007C"/>
    <w:rsid w:val="00052952"/>
    <w:rsid w:val="00053F5E"/>
    <w:rsid w:val="00054804"/>
    <w:rsid w:val="000548F2"/>
    <w:rsid w:val="00054E34"/>
    <w:rsid w:val="00056691"/>
    <w:rsid w:val="00056CAD"/>
    <w:rsid w:val="00057F2A"/>
    <w:rsid w:val="00060B45"/>
    <w:rsid w:val="000618BE"/>
    <w:rsid w:val="000624B9"/>
    <w:rsid w:val="00062997"/>
    <w:rsid w:val="0006316E"/>
    <w:rsid w:val="000641CB"/>
    <w:rsid w:val="0006434E"/>
    <w:rsid w:val="0006482A"/>
    <w:rsid w:val="00064933"/>
    <w:rsid w:val="000667ED"/>
    <w:rsid w:val="00066BE3"/>
    <w:rsid w:val="000670A9"/>
    <w:rsid w:val="000673A2"/>
    <w:rsid w:val="00067CAC"/>
    <w:rsid w:val="000707FE"/>
    <w:rsid w:val="000723AB"/>
    <w:rsid w:val="000725B6"/>
    <w:rsid w:val="00073B90"/>
    <w:rsid w:val="00073DD6"/>
    <w:rsid w:val="00073F2D"/>
    <w:rsid w:val="00073F7B"/>
    <w:rsid w:val="00074217"/>
    <w:rsid w:val="00074463"/>
    <w:rsid w:val="00074594"/>
    <w:rsid w:val="00075A7F"/>
    <w:rsid w:val="00076A4E"/>
    <w:rsid w:val="00076D3D"/>
    <w:rsid w:val="00076D87"/>
    <w:rsid w:val="00076DA1"/>
    <w:rsid w:val="000779D0"/>
    <w:rsid w:val="00080106"/>
    <w:rsid w:val="00080540"/>
    <w:rsid w:val="00080AD0"/>
    <w:rsid w:val="00082A53"/>
    <w:rsid w:val="000833E9"/>
    <w:rsid w:val="0008376C"/>
    <w:rsid w:val="000850FB"/>
    <w:rsid w:val="00086018"/>
    <w:rsid w:val="0008749C"/>
    <w:rsid w:val="00087BF1"/>
    <w:rsid w:val="00091016"/>
    <w:rsid w:val="00091976"/>
    <w:rsid w:val="00092A6D"/>
    <w:rsid w:val="00093801"/>
    <w:rsid w:val="00093AA9"/>
    <w:rsid w:val="00094E4B"/>
    <w:rsid w:val="00095897"/>
    <w:rsid w:val="000A131A"/>
    <w:rsid w:val="000A29F5"/>
    <w:rsid w:val="000A2E57"/>
    <w:rsid w:val="000A3016"/>
    <w:rsid w:val="000A633D"/>
    <w:rsid w:val="000A7091"/>
    <w:rsid w:val="000A756A"/>
    <w:rsid w:val="000B0EB0"/>
    <w:rsid w:val="000B1637"/>
    <w:rsid w:val="000B207F"/>
    <w:rsid w:val="000B2382"/>
    <w:rsid w:val="000B5008"/>
    <w:rsid w:val="000B56A3"/>
    <w:rsid w:val="000B5839"/>
    <w:rsid w:val="000B5940"/>
    <w:rsid w:val="000B5DA8"/>
    <w:rsid w:val="000B6500"/>
    <w:rsid w:val="000B70AD"/>
    <w:rsid w:val="000C087A"/>
    <w:rsid w:val="000C2607"/>
    <w:rsid w:val="000C2D97"/>
    <w:rsid w:val="000C302C"/>
    <w:rsid w:val="000C5974"/>
    <w:rsid w:val="000C664F"/>
    <w:rsid w:val="000C6C1E"/>
    <w:rsid w:val="000C7C9D"/>
    <w:rsid w:val="000D078F"/>
    <w:rsid w:val="000D313F"/>
    <w:rsid w:val="000D4BE8"/>
    <w:rsid w:val="000D52E3"/>
    <w:rsid w:val="000D7942"/>
    <w:rsid w:val="000E0282"/>
    <w:rsid w:val="000E0E21"/>
    <w:rsid w:val="000E186B"/>
    <w:rsid w:val="000E1BBA"/>
    <w:rsid w:val="000E211E"/>
    <w:rsid w:val="000E22AF"/>
    <w:rsid w:val="000E2BD1"/>
    <w:rsid w:val="000E3163"/>
    <w:rsid w:val="000E3794"/>
    <w:rsid w:val="000E42BD"/>
    <w:rsid w:val="000E4733"/>
    <w:rsid w:val="000E7272"/>
    <w:rsid w:val="000F04FF"/>
    <w:rsid w:val="000F13C9"/>
    <w:rsid w:val="000F206E"/>
    <w:rsid w:val="000F21E4"/>
    <w:rsid w:val="000F2C0E"/>
    <w:rsid w:val="000F36F8"/>
    <w:rsid w:val="000F3AA2"/>
    <w:rsid w:val="000F3B00"/>
    <w:rsid w:val="000F444D"/>
    <w:rsid w:val="000F4846"/>
    <w:rsid w:val="000F4BD2"/>
    <w:rsid w:val="000F5018"/>
    <w:rsid w:val="000F6494"/>
    <w:rsid w:val="00100002"/>
    <w:rsid w:val="00100769"/>
    <w:rsid w:val="00101936"/>
    <w:rsid w:val="00101ED4"/>
    <w:rsid w:val="001043A5"/>
    <w:rsid w:val="00104D9F"/>
    <w:rsid w:val="00105047"/>
    <w:rsid w:val="00106818"/>
    <w:rsid w:val="001072B6"/>
    <w:rsid w:val="001102BD"/>
    <w:rsid w:val="00110DB4"/>
    <w:rsid w:val="00112054"/>
    <w:rsid w:val="0011367E"/>
    <w:rsid w:val="00113B9E"/>
    <w:rsid w:val="00113CF7"/>
    <w:rsid w:val="001140F2"/>
    <w:rsid w:val="00115226"/>
    <w:rsid w:val="00115D5B"/>
    <w:rsid w:val="00115F54"/>
    <w:rsid w:val="0011666B"/>
    <w:rsid w:val="00116837"/>
    <w:rsid w:val="00116F00"/>
    <w:rsid w:val="0011711A"/>
    <w:rsid w:val="00117351"/>
    <w:rsid w:val="001201DA"/>
    <w:rsid w:val="00120B65"/>
    <w:rsid w:val="00120E16"/>
    <w:rsid w:val="001211C1"/>
    <w:rsid w:val="00121466"/>
    <w:rsid w:val="00121CC9"/>
    <w:rsid w:val="00122AF1"/>
    <w:rsid w:val="00122F0B"/>
    <w:rsid w:val="00123847"/>
    <w:rsid w:val="001239ED"/>
    <w:rsid w:val="00123C34"/>
    <w:rsid w:val="00125856"/>
    <w:rsid w:val="00125E64"/>
    <w:rsid w:val="00127BD1"/>
    <w:rsid w:val="00127FF3"/>
    <w:rsid w:val="0013135B"/>
    <w:rsid w:val="00131BA4"/>
    <w:rsid w:val="00133094"/>
    <w:rsid w:val="001336D6"/>
    <w:rsid w:val="0013502F"/>
    <w:rsid w:val="00135308"/>
    <w:rsid w:val="001360C8"/>
    <w:rsid w:val="001362DE"/>
    <w:rsid w:val="00136467"/>
    <w:rsid w:val="00136EEB"/>
    <w:rsid w:val="00136F3D"/>
    <w:rsid w:val="001372FF"/>
    <w:rsid w:val="00137DEB"/>
    <w:rsid w:val="0014169D"/>
    <w:rsid w:val="001423C7"/>
    <w:rsid w:val="00142B06"/>
    <w:rsid w:val="00143C7A"/>
    <w:rsid w:val="0014422A"/>
    <w:rsid w:val="00144923"/>
    <w:rsid w:val="0014563B"/>
    <w:rsid w:val="00146E43"/>
    <w:rsid w:val="00147214"/>
    <w:rsid w:val="00147F22"/>
    <w:rsid w:val="0015122B"/>
    <w:rsid w:val="0015298E"/>
    <w:rsid w:val="00154B29"/>
    <w:rsid w:val="00155228"/>
    <w:rsid w:val="001557CE"/>
    <w:rsid w:val="00156818"/>
    <w:rsid w:val="001572CA"/>
    <w:rsid w:val="00160D94"/>
    <w:rsid w:val="001616B4"/>
    <w:rsid w:val="00161886"/>
    <w:rsid w:val="00162185"/>
    <w:rsid w:val="00162F32"/>
    <w:rsid w:val="00163270"/>
    <w:rsid w:val="00163DFF"/>
    <w:rsid w:val="00165695"/>
    <w:rsid w:val="00166162"/>
    <w:rsid w:val="00167C2D"/>
    <w:rsid w:val="00167D39"/>
    <w:rsid w:val="00171B0F"/>
    <w:rsid w:val="00171FDE"/>
    <w:rsid w:val="00172226"/>
    <w:rsid w:val="001723A8"/>
    <w:rsid w:val="001735D5"/>
    <w:rsid w:val="00174595"/>
    <w:rsid w:val="001748A6"/>
    <w:rsid w:val="001767A4"/>
    <w:rsid w:val="00176C2E"/>
    <w:rsid w:val="001779FD"/>
    <w:rsid w:val="00182130"/>
    <w:rsid w:val="0018317C"/>
    <w:rsid w:val="00183F6C"/>
    <w:rsid w:val="00184986"/>
    <w:rsid w:val="00187D75"/>
    <w:rsid w:val="00190006"/>
    <w:rsid w:val="001907BD"/>
    <w:rsid w:val="0019409B"/>
    <w:rsid w:val="00194180"/>
    <w:rsid w:val="001950CA"/>
    <w:rsid w:val="00196437"/>
    <w:rsid w:val="001964E1"/>
    <w:rsid w:val="001966B3"/>
    <w:rsid w:val="0019685F"/>
    <w:rsid w:val="00196C32"/>
    <w:rsid w:val="00196C3A"/>
    <w:rsid w:val="00197198"/>
    <w:rsid w:val="001A1EE9"/>
    <w:rsid w:val="001A2BC0"/>
    <w:rsid w:val="001A3759"/>
    <w:rsid w:val="001A39FC"/>
    <w:rsid w:val="001A5C67"/>
    <w:rsid w:val="001A6340"/>
    <w:rsid w:val="001A6D28"/>
    <w:rsid w:val="001A77D0"/>
    <w:rsid w:val="001B08C1"/>
    <w:rsid w:val="001B1903"/>
    <w:rsid w:val="001B1D3D"/>
    <w:rsid w:val="001B1D5E"/>
    <w:rsid w:val="001B2264"/>
    <w:rsid w:val="001B2296"/>
    <w:rsid w:val="001B2D7E"/>
    <w:rsid w:val="001B2F99"/>
    <w:rsid w:val="001B32E0"/>
    <w:rsid w:val="001B3BE5"/>
    <w:rsid w:val="001B5AEA"/>
    <w:rsid w:val="001B5FAC"/>
    <w:rsid w:val="001B6040"/>
    <w:rsid w:val="001B66EA"/>
    <w:rsid w:val="001B77D1"/>
    <w:rsid w:val="001B78A5"/>
    <w:rsid w:val="001C002C"/>
    <w:rsid w:val="001C00BC"/>
    <w:rsid w:val="001C064B"/>
    <w:rsid w:val="001C0A0C"/>
    <w:rsid w:val="001C0E09"/>
    <w:rsid w:val="001C2F2A"/>
    <w:rsid w:val="001C3D8B"/>
    <w:rsid w:val="001C42C6"/>
    <w:rsid w:val="001C5533"/>
    <w:rsid w:val="001C6AD6"/>
    <w:rsid w:val="001C6C5C"/>
    <w:rsid w:val="001C7079"/>
    <w:rsid w:val="001D0B96"/>
    <w:rsid w:val="001D0E8B"/>
    <w:rsid w:val="001D31A6"/>
    <w:rsid w:val="001D32D9"/>
    <w:rsid w:val="001D3A1D"/>
    <w:rsid w:val="001D3A20"/>
    <w:rsid w:val="001D3BB7"/>
    <w:rsid w:val="001D3DF7"/>
    <w:rsid w:val="001D5222"/>
    <w:rsid w:val="001D565A"/>
    <w:rsid w:val="001D5CE9"/>
    <w:rsid w:val="001D5CF5"/>
    <w:rsid w:val="001D5D82"/>
    <w:rsid w:val="001D6B94"/>
    <w:rsid w:val="001D7725"/>
    <w:rsid w:val="001E0707"/>
    <w:rsid w:val="001E0CBC"/>
    <w:rsid w:val="001E1282"/>
    <w:rsid w:val="001E194A"/>
    <w:rsid w:val="001E2CD0"/>
    <w:rsid w:val="001E33CB"/>
    <w:rsid w:val="001E4021"/>
    <w:rsid w:val="001E4172"/>
    <w:rsid w:val="001E42A2"/>
    <w:rsid w:val="001E4BCC"/>
    <w:rsid w:val="001E637F"/>
    <w:rsid w:val="001E6606"/>
    <w:rsid w:val="001E66BB"/>
    <w:rsid w:val="001E687D"/>
    <w:rsid w:val="001E733D"/>
    <w:rsid w:val="001E7DF4"/>
    <w:rsid w:val="001F080F"/>
    <w:rsid w:val="001F0F06"/>
    <w:rsid w:val="001F0F5B"/>
    <w:rsid w:val="001F11EC"/>
    <w:rsid w:val="001F1498"/>
    <w:rsid w:val="001F192D"/>
    <w:rsid w:val="001F1B33"/>
    <w:rsid w:val="001F1CD9"/>
    <w:rsid w:val="001F1DFA"/>
    <w:rsid w:val="001F3693"/>
    <w:rsid w:val="001F3E34"/>
    <w:rsid w:val="001F4217"/>
    <w:rsid w:val="001F50FD"/>
    <w:rsid w:val="001F6065"/>
    <w:rsid w:val="001F6955"/>
    <w:rsid w:val="001F6AAA"/>
    <w:rsid w:val="001F76E2"/>
    <w:rsid w:val="001F7CB5"/>
    <w:rsid w:val="001F7D47"/>
    <w:rsid w:val="00200095"/>
    <w:rsid w:val="002005FF"/>
    <w:rsid w:val="0020154A"/>
    <w:rsid w:val="0020183E"/>
    <w:rsid w:val="00202106"/>
    <w:rsid w:val="00202A4B"/>
    <w:rsid w:val="00203B82"/>
    <w:rsid w:val="00203DE6"/>
    <w:rsid w:val="00204D41"/>
    <w:rsid w:val="00205B1B"/>
    <w:rsid w:val="002068AF"/>
    <w:rsid w:val="00207203"/>
    <w:rsid w:val="002076DA"/>
    <w:rsid w:val="00207F12"/>
    <w:rsid w:val="00211848"/>
    <w:rsid w:val="00211ACC"/>
    <w:rsid w:val="00212753"/>
    <w:rsid w:val="00213940"/>
    <w:rsid w:val="00213B31"/>
    <w:rsid w:val="00213EE1"/>
    <w:rsid w:val="0021418A"/>
    <w:rsid w:val="00214A54"/>
    <w:rsid w:val="00214C35"/>
    <w:rsid w:val="002153FC"/>
    <w:rsid w:val="0021560A"/>
    <w:rsid w:val="00215D23"/>
    <w:rsid w:val="00215F6E"/>
    <w:rsid w:val="00216EE7"/>
    <w:rsid w:val="0021773F"/>
    <w:rsid w:val="00220288"/>
    <w:rsid w:val="0022271D"/>
    <w:rsid w:val="0022325E"/>
    <w:rsid w:val="00223304"/>
    <w:rsid w:val="00223466"/>
    <w:rsid w:val="00223724"/>
    <w:rsid w:val="00224900"/>
    <w:rsid w:val="00224B46"/>
    <w:rsid w:val="00225506"/>
    <w:rsid w:val="002259B1"/>
    <w:rsid w:val="00225D6B"/>
    <w:rsid w:val="00226220"/>
    <w:rsid w:val="002270BB"/>
    <w:rsid w:val="00227D32"/>
    <w:rsid w:val="00227D83"/>
    <w:rsid w:val="00231BCF"/>
    <w:rsid w:val="00232D26"/>
    <w:rsid w:val="00234F82"/>
    <w:rsid w:val="00235545"/>
    <w:rsid w:val="002369E1"/>
    <w:rsid w:val="00237FF5"/>
    <w:rsid w:val="0024056F"/>
    <w:rsid w:val="00240906"/>
    <w:rsid w:val="00241941"/>
    <w:rsid w:val="0024467C"/>
    <w:rsid w:val="002458C4"/>
    <w:rsid w:val="00246491"/>
    <w:rsid w:val="00246604"/>
    <w:rsid w:val="00246A3C"/>
    <w:rsid w:val="0024722F"/>
    <w:rsid w:val="0024750C"/>
    <w:rsid w:val="00247B9B"/>
    <w:rsid w:val="00250B2C"/>
    <w:rsid w:val="00250FC2"/>
    <w:rsid w:val="00251422"/>
    <w:rsid w:val="002516B0"/>
    <w:rsid w:val="00251E5E"/>
    <w:rsid w:val="002523CE"/>
    <w:rsid w:val="0025313C"/>
    <w:rsid w:val="002553DD"/>
    <w:rsid w:val="00255654"/>
    <w:rsid w:val="002559A4"/>
    <w:rsid w:val="002560FF"/>
    <w:rsid w:val="0025737A"/>
    <w:rsid w:val="00257B7D"/>
    <w:rsid w:val="00257D45"/>
    <w:rsid w:val="00260A1E"/>
    <w:rsid w:val="00260FEE"/>
    <w:rsid w:val="0026220D"/>
    <w:rsid w:val="0026252F"/>
    <w:rsid w:val="00263320"/>
    <w:rsid w:val="002637D1"/>
    <w:rsid w:val="0026390B"/>
    <w:rsid w:val="00263D67"/>
    <w:rsid w:val="0026573D"/>
    <w:rsid w:val="00265882"/>
    <w:rsid w:val="00265F1B"/>
    <w:rsid w:val="00265FF0"/>
    <w:rsid w:val="0026753C"/>
    <w:rsid w:val="00270316"/>
    <w:rsid w:val="002704CB"/>
    <w:rsid w:val="002707BB"/>
    <w:rsid w:val="00270C33"/>
    <w:rsid w:val="00273409"/>
    <w:rsid w:val="0027354F"/>
    <w:rsid w:val="00273E3D"/>
    <w:rsid w:val="00274965"/>
    <w:rsid w:val="00274B6C"/>
    <w:rsid w:val="00275047"/>
    <w:rsid w:val="00275710"/>
    <w:rsid w:val="00275BF9"/>
    <w:rsid w:val="0027604A"/>
    <w:rsid w:val="002761E4"/>
    <w:rsid w:val="00276A90"/>
    <w:rsid w:val="00281470"/>
    <w:rsid w:val="002817C9"/>
    <w:rsid w:val="002834C3"/>
    <w:rsid w:val="00283C35"/>
    <w:rsid w:val="0028418E"/>
    <w:rsid w:val="00286368"/>
    <w:rsid w:val="002875CA"/>
    <w:rsid w:val="00287948"/>
    <w:rsid w:val="002903AE"/>
    <w:rsid w:val="00290A74"/>
    <w:rsid w:val="00291644"/>
    <w:rsid w:val="00292A4A"/>
    <w:rsid w:val="00292D4F"/>
    <w:rsid w:val="002931D4"/>
    <w:rsid w:val="00293833"/>
    <w:rsid w:val="002954A5"/>
    <w:rsid w:val="002956FA"/>
    <w:rsid w:val="00296698"/>
    <w:rsid w:val="00296994"/>
    <w:rsid w:val="0029699E"/>
    <w:rsid w:val="002969EA"/>
    <w:rsid w:val="00296DF1"/>
    <w:rsid w:val="00296F72"/>
    <w:rsid w:val="00297201"/>
    <w:rsid w:val="002975A7"/>
    <w:rsid w:val="002976B8"/>
    <w:rsid w:val="002A12B5"/>
    <w:rsid w:val="002A1771"/>
    <w:rsid w:val="002A3250"/>
    <w:rsid w:val="002A3E44"/>
    <w:rsid w:val="002A3E5B"/>
    <w:rsid w:val="002A3F41"/>
    <w:rsid w:val="002A5504"/>
    <w:rsid w:val="002A617C"/>
    <w:rsid w:val="002A645C"/>
    <w:rsid w:val="002A6BBB"/>
    <w:rsid w:val="002A6D54"/>
    <w:rsid w:val="002A72DE"/>
    <w:rsid w:val="002A79B4"/>
    <w:rsid w:val="002A7E52"/>
    <w:rsid w:val="002B0716"/>
    <w:rsid w:val="002B077D"/>
    <w:rsid w:val="002B0B6D"/>
    <w:rsid w:val="002B1166"/>
    <w:rsid w:val="002B210C"/>
    <w:rsid w:val="002B2A36"/>
    <w:rsid w:val="002B3CE4"/>
    <w:rsid w:val="002B4F3E"/>
    <w:rsid w:val="002B5440"/>
    <w:rsid w:val="002B588E"/>
    <w:rsid w:val="002B5FE9"/>
    <w:rsid w:val="002B645A"/>
    <w:rsid w:val="002B6FF6"/>
    <w:rsid w:val="002C0905"/>
    <w:rsid w:val="002C0D12"/>
    <w:rsid w:val="002C0F7A"/>
    <w:rsid w:val="002C1A6B"/>
    <w:rsid w:val="002C1D38"/>
    <w:rsid w:val="002C3097"/>
    <w:rsid w:val="002C3D7E"/>
    <w:rsid w:val="002C3EF1"/>
    <w:rsid w:val="002C46A3"/>
    <w:rsid w:val="002C55B2"/>
    <w:rsid w:val="002C5C00"/>
    <w:rsid w:val="002C7779"/>
    <w:rsid w:val="002D0444"/>
    <w:rsid w:val="002D1686"/>
    <w:rsid w:val="002D2997"/>
    <w:rsid w:val="002D3584"/>
    <w:rsid w:val="002D38DE"/>
    <w:rsid w:val="002D3BEB"/>
    <w:rsid w:val="002D3D84"/>
    <w:rsid w:val="002D41FF"/>
    <w:rsid w:val="002D5E32"/>
    <w:rsid w:val="002D7DD1"/>
    <w:rsid w:val="002E2600"/>
    <w:rsid w:val="002E356F"/>
    <w:rsid w:val="002E47E9"/>
    <w:rsid w:val="002E5055"/>
    <w:rsid w:val="002E5C48"/>
    <w:rsid w:val="002E63BF"/>
    <w:rsid w:val="002E75DC"/>
    <w:rsid w:val="002E7988"/>
    <w:rsid w:val="002F0B40"/>
    <w:rsid w:val="002F15EB"/>
    <w:rsid w:val="002F322E"/>
    <w:rsid w:val="002F4916"/>
    <w:rsid w:val="002F5089"/>
    <w:rsid w:val="002F51E2"/>
    <w:rsid w:val="002F5A99"/>
    <w:rsid w:val="002F607C"/>
    <w:rsid w:val="002F6175"/>
    <w:rsid w:val="002F76A8"/>
    <w:rsid w:val="00300BD5"/>
    <w:rsid w:val="003019B3"/>
    <w:rsid w:val="00301DA7"/>
    <w:rsid w:val="00301EBC"/>
    <w:rsid w:val="00301FAA"/>
    <w:rsid w:val="003027FF"/>
    <w:rsid w:val="00302CC9"/>
    <w:rsid w:val="00302D92"/>
    <w:rsid w:val="00303A98"/>
    <w:rsid w:val="00303EFB"/>
    <w:rsid w:val="003041E2"/>
    <w:rsid w:val="003058FF"/>
    <w:rsid w:val="00307A71"/>
    <w:rsid w:val="00310329"/>
    <w:rsid w:val="003107A9"/>
    <w:rsid w:val="00310C65"/>
    <w:rsid w:val="00310C68"/>
    <w:rsid w:val="003113CD"/>
    <w:rsid w:val="003119A3"/>
    <w:rsid w:val="00312050"/>
    <w:rsid w:val="0031492C"/>
    <w:rsid w:val="00314FFB"/>
    <w:rsid w:val="00315EE8"/>
    <w:rsid w:val="0031697C"/>
    <w:rsid w:val="00316EAF"/>
    <w:rsid w:val="003175F1"/>
    <w:rsid w:val="00320C7E"/>
    <w:rsid w:val="00320DBA"/>
    <w:rsid w:val="00320EFE"/>
    <w:rsid w:val="003212B3"/>
    <w:rsid w:val="00321936"/>
    <w:rsid w:val="00322D45"/>
    <w:rsid w:val="00322ED2"/>
    <w:rsid w:val="003233C3"/>
    <w:rsid w:val="0032373F"/>
    <w:rsid w:val="0032525D"/>
    <w:rsid w:val="00325B4D"/>
    <w:rsid w:val="00326802"/>
    <w:rsid w:val="0033031C"/>
    <w:rsid w:val="00330434"/>
    <w:rsid w:val="00330639"/>
    <w:rsid w:val="00331371"/>
    <w:rsid w:val="0033188C"/>
    <w:rsid w:val="00331E6D"/>
    <w:rsid w:val="00332015"/>
    <w:rsid w:val="00337454"/>
    <w:rsid w:val="0034052E"/>
    <w:rsid w:val="003406FE"/>
    <w:rsid w:val="0034120C"/>
    <w:rsid w:val="0034164C"/>
    <w:rsid w:val="00342880"/>
    <w:rsid w:val="0034299A"/>
    <w:rsid w:val="00342C3C"/>
    <w:rsid w:val="00344BD7"/>
    <w:rsid w:val="00345BC7"/>
    <w:rsid w:val="00345C6A"/>
    <w:rsid w:val="003463BD"/>
    <w:rsid w:val="00346A71"/>
    <w:rsid w:val="003470DE"/>
    <w:rsid w:val="0035018C"/>
    <w:rsid w:val="003503E8"/>
    <w:rsid w:val="00350D20"/>
    <w:rsid w:val="00351123"/>
    <w:rsid w:val="003512E2"/>
    <w:rsid w:val="003519B3"/>
    <w:rsid w:val="00352BC1"/>
    <w:rsid w:val="00353870"/>
    <w:rsid w:val="0035460C"/>
    <w:rsid w:val="0035461F"/>
    <w:rsid w:val="00357421"/>
    <w:rsid w:val="00357A96"/>
    <w:rsid w:val="00360464"/>
    <w:rsid w:val="0036117F"/>
    <w:rsid w:val="00361398"/>
    <w:rsid w:val="00361436"/>
    <w:rsid w:val="00362343"/>
    <w:rsid w:val="003628C2"/>
    <w:rsid w:val="00363F9B"/>
    <w:rsid w:val="00365152"/>
    <w:rsid w:val="003652B3"/>
    <w:rsid w:val="0036535E"/>
    <w:rsid w:val="00366610"/>
    <w:rsid w:val="003672E0"/>
    <w:rsid w:val="00370093"/>
    <w:rsid w:val="0037025B"/>
    <w:rsid w:val="003717A3"/>
    <w:rsid w:val="00371FB7"/>
    <w:rsid w:val="003725FB"/>
    <w:rsid w:val="003727C3"/>
    <w:rsid w:val="003739D1"/>
    <w:rsid w:val="003746E4"/>
    <w:rsid w:val="00375821"/>
    <w:rsid w:val="00375C70"/>
    <w:rsid w:val="00376DC4"/>
    <w:rsid w:val="00377DCF"/>
    <w:rsid w:val="00380215"/>
    <w:rsid w:val="00381DCC"/>
    <w:rsid w:val="00382190"/>
    <w:rsid w:val="003830A8"/>
    <w:rsid w:val="0038323B"/>
    <w:rsid w:val="00383E48"/>
    <w:rsid w:val="00384606"/>
    <w:rsid w:val="003859DA"/>
    <w:rsid w:val="003867B2"/>
    <w:rsid w:val="00386FB6"/>
    <w:rsid w:val="0038734D"/>
    <w:rsid w:val="00387DBE"/>
    <w:rsid w:val="00387FE9"/>
    <w:rsid w:val="0039038A"/>
    <w:rsid w:val="0039082D"/>
    <w:rsid w:val="00391025"/>
    <w:rsid w:val="003920E5"/>
    <w:rsid w:val="003928E7"/>
    <w:rsid w:val="00393E36"/>
    <w:rsid w:val="00395227"/>
    <w:rsid w:val="0039659B"/>
    <w:rsid w:val="00396D2E"/>
    <w:rsid w:val="00396D68"/>
    <w:rsid w:val="003972E0"/>
    <w:rsid w:val="00397436"/>
    <w:rsid w:val="003975C3"/>
    <w:rsid w:val="003A0807"/>
    <w:rsid w:val="003A31B6"/>
    <w:rsid w:val="003A45DB"/>
    <w:rsid w:val="003A460D"/>
    <w:rsid w:val="003A4835"/>
    <w:rsid w:val="003A4A12"/>
    <w:rsid w:val="003A4BC7"/>
    <w:rsid w:val="003A59D7"/>
    <w:rsid w:val="003A629C"/>
    <w:rsid w:val="003A66EC"/>
    <w:rsid w:val="003A6C72"/>
    <w:rsid w:val="003A708F"/>
    <w:rsid w:val="003A7D5D"/>
    <w:rsid w:val="003B007A"/>
    <w:rsid w:val="003B0414"/>
    <w:rsid w:val="003B1976"/>
    <w:rsid w:val="003B33CF"/>
    <w:rsid w:val="003B3933"/>
    <w:rsid w:val="003B3A1B"/>
    <w:rsid w:val="003B73F2"/>
    <w:rsid w:val="003B780A"/>
    <w:rsid w:val="003B797D"/>
    <w:rsid w:val="003C29A8"/>
    <w:rsid w:val="003C2D32"/>
    <w:rsid w:val="003C2FEE"/>
    <w:rsid w:val="003C46C6"/>
    <w:rsid w:val="003C55EC"/>
    <w:rsid w:val="003C7434"/>
    <w:rsid w:val="003C753F"/>
    <w:rsid w:val="003C7959"/>
    <w:rsid w:val="003D0286"/>
    <w:rsid w:val="003D15D7"/>
    <w:rsid w:val="003D1C4C"/>
    <w:rsid w:val="003D27E2"/>
    <w:rsid w:val="003D3C31"/>
    <w:rsid w:val="003D4764"/>
    <w:rsid w:val="003D61AB"/>
    <w:rsid w:val="003D658E"/>
    <w:rsid w:val="003D6DF0"/>
    <w:rsid w:val="003E15AB"/>
    <w:rsid w:val="003E19D7"/>
    <w:rsid w:val="003E2041"/>
    <w:rsid w:val="003E2A9C"/>
    <w:rsid w:val="003E2AB7"/>
    <w:rsid w:val="003E2CB2"/>
    <w:rsid w:val="003E3741"/>
    <w:rsid w:val="003E61DC"/>
    <w:rsid w:val="003E679E"/>
    <w:rsid w:val="003E7338"/>
    <w:rsid w:val="003E7BE2"/>
    <w:rsid w:val="003E7F45"/>
    <w:rsid w:val="003F002D"/>
    <w:rsid w:val="003F0E22"/>
    <w:rsid w:val="003F0E7F"/>
    <w:rsid w:val="003F1E93"/>
    <w:rsid w:val="003F2106"/>
    <w:rsid w:val="003F4A29"/>
    <w:rsid w:val="003F529E"/>
    <w:rsid w:val="003F5970"/>
    <w:rsid w:val="003F5A1C"/>
    <w:rsid w:val="0040092A"/>
    <w:rsid w:val="00400B84"/>
    <w:rsid w:val="004011B0"/>
    <w:rsid w:val="00401451"/>
    <w:rsid w:val="0040175F"/>
    <w:rsid w:val="0040241C"/>
    <w:rsid w:val="0040289D"/>
    <w:rsid w:val="00403916"/>
    <w:rsid w:val="004042A8"/>
    <w:rsid w:val="00404E62"/>
    <w:rsid w:val="00405449"/>
    <w:rsid w:val="00406261"/>
    <w:rsid w:val="00407BD7"/>
    <w:rsid w:val="00407D81"/>
    <w:rsid w:val="00410252"/>
    <w:rsid w:val="00411D81"/>
    <w:rsid w:val="00411E5B"/>
    <w:rsid w:val="00412199"/>
    <w:rsid w:val="00412E62"/>
    <w:rsid w:val="0041378C"/>
    <w:rsid w:val="00414A3D"/>
    <w:rsid w:val="004150FF"/>
    <w:rsid w:val="0041578C"/>
    <w:rsid w:val="0041645B"/>
    <w:rsid w:val="0041674C"/>
    <w:rsid w:val="00420ED9"/>
    <w:rsid w:val="00420F15"/>
    <w:rsid w:val="004213EF"/>
    <w:rsid w:val="0042167E"/>
    <w:rsid w:val="00421D22"/>
    <w:rsid w:val="0042216C"/>
    <w:rsid w:val="00422A79"/>
    <w:rsid w:val="00422E9B"/>
    <w:rsid w:val="004243E8"/>
    <w:rsid w:val="00425E42"/>
    <w:rsid w:val="00426E51"/>
    <w:rsid w:val="004273FD"/>
    <w:rsid w:val="00427712"/>
    <w:rsid w:val="004278C5"/>
    <w:rsid w:val="00431631"/>
    <w:rsid w:val="00432EC3"/>
    <w:rsid w:val="004331B1"/>
    <w:rsid w:val="00433224"/>
    <w:rsid w:val="00434637"/>
    <w:rsid w:val="00434A5B"/>
    <w:rsid w:val="0043575D"/>
    <w:rsid w:val="004357BB"/>
    <w:rsid w:val="00435821"/>
    <w:rsid w:val="00436E92"/>
    <w:rsid w:val="004401A3"/>
    <w:rsid w:val="00440BD6"/>
    <w:rsid w:val="00441D9E"/>
    <w:rsid w:val="004425BC"/>
    <w:rsid w:val="00443140"/>
    <w:rsid w:val="0044424D"/>
    <w:rsid w:val="004449EF"/>
    <w:rsid w:val="00444A4E"/>
    <w:rsid w:val="004451F9"/>
    <w:rsid w:val="004460D3"/>
    <w:rsid w:val="00447E21"/>
    <w:rsid w:val="00453D9A"/>
    <w:rsid w:val="0045405B"/>
    <w:rsid w:val="00455802"/>
    <w:rsid w:val="00455CF4"/>
    <w:rsid w:val="00457174"/>
    <w:rsid w:val="00457B07"/>
    <w:rsid w:val="004600FE"/>
    <w:rsid w:val="00461D89"/>
    <w:rsid w:val="004647FE"/>
    <w:rsid w:val="004659E7"/>
    <w:rsid w:val="00470F2C"/>
    <w:rsid w:val="00471327"/>
    <w:rsid w:val="00472201"/>
    <w:rsid w:val="00472372"/>
    <w:rsid w:val="004726A3"/>
    <w:rsid w:val="00472727"/>
    <w:rsid w:val="00473836"/>
    <w:rsid w:val="00473993"/>
    <w:rsid w:val="00473C7B"/>
    <w:rsid w:val="00473DF3"/>
    <w:rsid w:val="00474B89"/>
    <w:rsid w:val="00474EE6"/>
    <w:rsid w:val="004753B0"/>
    <w:rsid w:val="00475469"/>
    <w:rsid w:val="0047556F"/>
    <w:rsid w:val="00475652"/>
    <w:rsid w:val="00480214"/>
    <w:rsid w:val="00480AF5"/>
    <w:rsid w:val="004810AD"/>
    <w:rsid w:val="004826EB"/>
    <w:rsid w:val="00483896"/>
    <w:rsid w:val="00483D1B"/>
    <w:rsid w:val="0048429F"/>
    <w:rsid w:val="00484667"/>
    <w:rsid w:val="00484842"/>
    <w:rsid w:val="00485A1E"/>
    <w:rsid w:val="0048752A"/>
    <w:rsid w:val="00487618"/>
    <w:rsid w:val="004916B5"/>
    <w:rsid w:val="00492FB4"/>
    <w:rsid w:val="004935E9"/>
    <w:rsid w:val="00494056"/>
    <w:rsid w:val="00494208"/>
    <w:rsid w:val="004961FB"/>
    <w:rsid w:val="004962C5"/>
    <w:rsid w:val="00497A73"/>
    <w:rsid w:val="004A0202"/>
    <w:rsid w:val="004A0468"/>
    <w:rsid w:val="004A05F2"/>
    <w:rsid w:val="004A06BA"/>
    <w:rsid w:val="004A0708"/>
    <w:rsid w:val="004A0FB3"/>
    <w:rsid w:val="004A1319"/>
    <w:rsid w:val="004A1A99"/>
    <w:rsid w:val="004A1BAD"/>
    <w:rsid w:val="004A201B"/>
    <w:rsid w:val="004A2A60"/>
    <w:rsid w:val="004A3003"/>
    <w:rsid w:val="004A37B4"/>
    <w:rsid w:val="004A5A7F"/>
    <w:rsid w:val="004A623A"/>
    <w:rsid w:val="004A6619"/>
    <w:rsid w:val="004A71FE"/>
    <w:rsid w:val="004A728A"/>
    <w:rsid w:val="004A7FCC"/>
    <w:rsid w:val="004B0AD0"/>
    <w:rsid w:val="004B1125"/>
    <w:rsid w:val="004B121D"/>
    <w:rsid w:val="004B1BAA"/>
    <w:rsid w:val="004B2728"/>
    <w:rsid w:val="004B33C9"/>
    <w:rsid w:val="004B41C8"/>
    <w:rsid w:val="004B44DF"/>
    <w:rsid w:val="004B4CAC"/>
    <w:rsid w:val="004B6677"/>
    <w:rsid w:val="004B6751"/>
    <w:rsid w:val="004B7014"/>
    <w:rsid w:val="004B7543"/>
    <w:rsid w:val="004C056E"/>
    <w:rsid w:val="004C0654"/>
    <w:rsid w:val="004C0C2A"/>
    <w:rsid w:val="004C1C6C"/>
    <w:rsid w:val="004C1DAA"/>
    <w:rsid w:val="004C3355"/>
    <w:rsid w:val="004C371F"/>
    <w:rsid w:val="004C3C3B"/>
    <w:rsid w:val="004C3F12"/>
    <w:rsid w:val="004C5066"/>
    <w:rsid w:val="004C5B92"/>
    <w:rsid w:val="004C61A3"/>
    <w:rsid w:val="004C670F"/>
    <w:rsid w:val="004C67B5"/>
    <w:rsid w:val="004C70A8"/>
    <w:rsid w:val="004C70BE"/>
    <w:rsid w:val="004C738F"/>
    <w:rsid w:val="004C7822"/>
    <w:rsid w:val="004C7C4E"/>
    <w:rsid w:val="004C7D6B"/>
    <w:rsid w:val="004D048D"/>
    <w:rsid w:val="004D0DA2"/>
    <w:rsid w:val="004D1C85"/>
    <w:rsid w:val="004D1D50"/>
    <w:rsid w:val="004D1D53"/>
    <w:rsid w:val="004D2F4C"/>
    <w:rsid w:val="004D34AC"/>
    <w:rsid w:val="004D3886"/>
    <w:rsid w:val="004D4DD8"/>
    <w:rsid w:val="004D7C74"/>
    <w:rsid w:val="004D7C82"/>
    <w:rsid w:val="004E088A"/>
    <w:rsid w:val="004E2415"/>
    <w:rsid w:val="004E27E1"/>
    <w:rsid w:val="004E33A5"/>
    <w:rsid w:val="004E346F"/>
    <w:rsid w:val="004E4093"/>
    <w:rsid w:val="004E5258"/>
    <w:rsid w:val="004E5DC9"/>
    <w:rsid w:val="004E7C09"/>
    <w:rsid w:val="004F0322"/>
    <w:rsid w:val="004F17CA"/>
    <w:rsid w:val="004F326D"/>
    <w:rsid w:val="004F3A52"/>
    <w:rsid w:val="004F4399"/>
    <w:rsid w:val="004F5475"/>
    <w:rsid w:val="004F5D5C"/>
    <w:rsid w:val="004F7EFB"/>
    <w:rsid w:val="00500245"/>
    <w:rsid w:val="0050029B"/>
    <w:rsid w:val="0050097B"/>
    <w:rsid w:val="00500C01"/>
    <w:rsid w:val="00501A39"/>
    <w:rsid w:val="005023A5"/>
    <w:rsid w:val="005032EB"/>
    <w:rsid w:val="005036E8"/>
    <w:rsid w:val="0050440A"/>
    <w:rsid w:val="0050461A"/>
    <w:rsid w:val="0050547C"/>
    <w:rsid w:val="00505486"/>
    <w:rsid w:val="00506071"/>
    <w:rsid w:val="00506E5D"/>
    <w:rsid w:val="0051145B"/>
    <w:rsid w:val="00511868"/>
    <w:rsid w:val="0051262F"/>
    <w:rsid w:val="005128BA"/>
    <w:rsid w:val="005139FA"/>
    <w:rsid w:val="00514189"/>
    <w:rsid w:val="0051471A"/>
    <w:rsid w:val="00514ABA"/>
    <w:rsid w:val="005150AC"/>
    <w:rsid w:val="00515E02"/>
    <w:rsid w:val="00516012"/>
    <w:rsid w:val="00520AD7"/>
    <w:rsid w:val="00520F5F"/>
    <w:rsid w:val="005211B3"/>
    <w:rsid w:val="00521D43"/>
    <w:rsid w:val="00525132"/>
    <w:rsid w:val="00526ED7"/>
    <w:rsid w:val="00530AD8"/>
    <w:rsid w:val="00531024"/>
    <w:rsid w:val="00532D80"/>
    <w:rsid w:val="00533FC8"/>
    <w:rsid w:val="0053497D"/>
    <w:rsid w:val="00534A0E"/>
    <w:rsid w:val="00534D9F"/>
    <w:rsid w:val="00535070"/>
    <w:rsid w:val="005355B7"/>
    <w:rsid w:val="00536045"/>
    <w:rsid w:val="005365E3"/>
    <w:rsid w:val="0054004F"/>
    <w:rsid w:val="00540FE4"/>
    <w:rsid w:val="005423BF"/>
    <w:rsid w:val="005429D3"/>
    <w:rsid w:val="00544064"/>
    <w:rsid w:val="005446A2"/>
    <w:rsid w:val="00544C18"/>
    <w:rsid w:val="00544EA9"/>
    <w:rsid w:val="00546474"/>
    <w:rsid w:val="005470A8"/>
    <w:rsid w:val="00547D66"/>
    <w:rsid w:val="00547FAD"/>
    <w:rsid w:val="00550441"/>
    <w:rsid w:val="00550975"/>
    <w:rsid w:val="00552BE5"/>
    <w:rsid w:val="00554138"/>
    <w:rsid w:val="005543A6"/>
    <w:rsid w:val="005543D5"/>
    <w:rsid w:val="00554BED"/>
    <w:rsid w:val="00554F8A"/>
    <w:rsid w:val="0055702F"/>
    <w:rsid w:val="0055765F"/>
    <w:rsid w:val="00557BF3"/>
    <w:rsid w:val="005600EA"/>
    <w:rsid w:val="00562B2B"/>
    <w:rsid w:val="00562C58"/>
    <w:rsid w:val="00563E72"/>
    <w:rsid w:val="005652B7"/>
    <w:rsid w:val="00565A18"/>
    <w:rsid w:val="00566060"/>
    <w:rsid w:val="0056615F"/>
    <w:rsid w:val="005661B5"/>
    <w:rsid w:val="00566342"/>
    <w:rsid w:val="005667E1"/>
    <w:rsid w:val="005669B5"/>
    <w:rsid w:val="00566A3E"/>
    <w:rsid w:val="00570188"/>
    <w:rsid w:val="005713BB"/>
    <w:rsid w:val="00572210"/>
    <w:rsid w:val="005727AF"/>
    <w:rsid w:val="0057312F"/>
    <w:rsid w:val="0057352A"/>
    <w:rsid w:val="005765FD"/>
    <w:rsid w:val="00577056"/>
    <w:rsid w:val="00580552"/>
    <w:rsid w:val="00582456"/>
    <w:rsid w:val="00582EA3"/>
    <w:rsid w:val="00582FDD"/>
    <w:rsid w:val="005848FE"/>
    <w:rsid w:val="005851B5"/>
    <w:rsid w:val="00585E06"/>
    <w:rsid w:val="005862A0"/>
    <w:rsid w:val="005863F0"/>
    <w:rsid w:val="00586668"/>
    <w:rsid w:val="00587E6B"/>
    <w:rsid w:val="00590BB1"/>
    <w:rsid w:val="0059121A"/>
    <w:rsid w:val="00591312"/>
    <w:rsid w:val="005943F7"/>
    <w:rsid w:val="00594F0F"/>
    <w:rsid w:val="00595F5D"/>
    <w:rsid w:val="00596CFA"/>
    <w:rsid w:val="005970FB"/>
    <w:rsid w:val="00597A8B"/>
    <w:rsid w:val="00597BEE"/>
    <w:rsid w:val="00597D5B"/>
    <w:rsid w:val="005A065E"/>
    <w:rsid w:val="005A06DF"/>
    <w:rsid w:val="005A10E8"/>
    <w:rsid w:val="005A1834"/>
    <w:rsid w:val="005A2F41"/>
    <w:rsid w:val="005A33AD"/>
    <w:rsid w:val="005A40E8"/>
    <w:rsid w:val="005A4F42"/>
    <w:rsid w:val="005A5456"/>
    <w:rsid w:val="005A6310"/>
    <w:rsid w:val="005A7117"/>
    <w:rsid w:val="005A71F8"/>
    <w:rsid w:val="005A7B39"/>
    <w:rsid w:val="005B014D"/>
    <w:rsid w:val="005B0472"/>
    <w:rsid w:val="005B203A"/>
    <w:rsid w:val="005B2A1D"/>
    <w:rsid w:val="005B2EA2"/>
    <w:rsid w:val="005B3C4B"/>
    <w:rsid w:val="005B49E0"/>
    <w:rsid w:val="005B556D"/>
    <w:rsid w:val="005B5D5D"/>
    <w:rsid w:val="005B606E"/>
    <w:rsid w:val="005B7245"/>
    <w:rsid w:val="005B7990"/>
    <w:rsid w:val="005B79AE"/>
    <w:rsid w:val="005C0847"/>
    <w:rsid w:val="005C1AB5"/>
    <w:rsid w:val="005C24C8"/>
    <w:rsid w:val="005C2CC8"/>
    <w:rsid w:val="005C30EF"/>
    <w:rsid w:val="005C311D"/>
    <w:rsid w:val="005C35A3"/>
    <w:rsid w:val="005C3631"/>
    <w:rsid w:val="005C3C3A"/>
    <w:rsid w:val="005C43DE"/>
    <w:rsid w:val="005C4F08"/>
    <w:rsid w:val="005C4F9A"/>
    <w:rsid w:val="005C58DA"/>
    <w:rsid w:val="005C5AEF"/>
    <w:rsid w:val="005C5C65"/>
    <w:rsid w:val="005C7834"/>
    <w:rsid w:val="005D0B24"/>
    <w:rsid w:val="005D1925"/>
    <w:rsid w:val="005D28F6"/>
    <w:rsid w:val="005D2FE8"/>
    <w:rsid w:val="005D36E9"/>
    <w:rsid w:val="005D4071"/>
    <w:rsid w:val="005D4744"/>
    <w:rsid w:val="005D5975"/>
    <w:rsid w:val="005D5D35"/>
    <w:rsid w:val="005D770B"/>
    <w:rsid w:val="005D7C7D"/>
    <w:rsid w:val="005E090E"/>
    <w:rsid w:val="005E3346"/>
    <w:rsid w:val="005E39F7"/>
    <w:rsid w:val="005E3B49"/>
    <w:rsid w:val="005E45F6"/>
    <w:rsid w:val="005E5BF5"/>
    <w:rsid w:val="005E618B"/>
    <w:rsid w:val="005E656B"/>
    <w:rsid w:val="005E66BA"/>
    <w:rsid w:val="005E711C"/>
    <w:rsid w:val="005E77EA"/>
    <w:rsid w:val="005F13C3"/>
    <w:rsid w:val="005F2967"/>
    <w:rsid w:val="005F30BC"/>
    <w:rsid w:val="005F3721"/>
    <w:rsid w:val="005F3F34"/>
    <w:rsid w:val="005F4BC0"/>
    <w:rsid w:val="005F5BFA"/>
    <w:rsid w:val="005F66C4"/>
    <w:rsid w:val="005F7332"/>
    <w:rsid w:val="005F7364"/>
    <w:rsid w:val="005F7678"/>
    <w:rsid w:val="005F771A"/>
    <w:rsid w:val="00600135"/>
    <w:rsid w:val="00601F11"/>
    <w:rsid w:val="0060292C"/>
    <w:rsid w:val="00606334"/>
    <w:rsid w:val="00606B21"/>
    <w:rsid w:val="00606BCA"/>
    <w:rsid w:val="0060727B"/>
    <w:rsid w:val="0060763C"/>
    <w:rsid w:val="00607ED0"/>
    <w:rsid w:val="006101E4"/>
    <w:rsid w:val="0061091E"/>
    <w:rsid w:val="00610E49"/>
    <w:rsid w:val="00610E5D"/>
    <w:rsid w:val="0061103A"/>
    <w:rsid w:val="00611EBE"/>
    <w:rsid w:val="00612327"/>
    <w:rsid w:val="00612775"/>
    <w:rsid w:val="00612B8A"/>
    <w:rsid w:val="00613114"/>
    <w:rsid w:val="0061315B"/>
    <w:rsid w:val="00614181"/>
    <w:rsid w:val="00614CEB"/>
    <w:rsid w:val="00616BCD"/>
    <w:rsid w:val="00617CBD"/>
    <w:rsid w:val="00620EDF"/>
    <w:rsid w:val="00620EEC"/>
    <w:rsid w:val="00621DBA"/>
    <w:rsid w:val="00621E34"/>
    <w:rsid w:val="006220CA"/>
    <w:rsid w:val="0062213A"/>
    <w:rsid w:val="00622F04"/>
    <w:rsid w:val="0062347D"/>
    <w:rsid w:val="006239AD"/>
    <w:rsid w:val="006248A5"/>
    <w:rsid w:val="006248EF"/>
    <w:rsid w:val="00627D4F"/>
    <w:rsid w:val="00627DD3"/>
    <w:rsid w:val="00630328"/>
    <w:rsid w:val="006312DE"/>
    <w:rsid w:val="00631FE1"/>
    <w:rsid w:val="00632958"/>
    <w:rsid w:val="00633F63"/>
    <w:rsid w:val="00634D78"/>
    <w:rsid w:val="00635C4F"/>
    <w:rsid w:val="00635FB1"/>
    <w:rsid w:val="0063695B"/>
    <w:rsid w:val="006372EB"/>
    <w:rsid w:val="006378F2"/>
    <w:rsid w:val="00640798"/>
    <w:rsid w:val="0064183F"/>
    <w:rsid w:val="006421D6"/>
    <w:rsid w:val="00642861"/>
    <w:rsid w:val="00642D7B"/>
    <w:rsid w:val="00643741"/>
    <w:rsid w:val="00646B82"/>
    <w:rsid w:val="00646C68"/>
    <w:rsid w:val="0065151F"/>
    <w:rsid w:val="006538D5"/>
    <w:rsid w:val="00654AD2"/>
    <w:rsid w:val="0065522B"/>
    <w:rsid w:val="00655AC4"/>
    <w:rsid w:val="00656058"/>
    <w:rsid w:val="00656FCD"/>
    <w:rsid w:val="00660294"/>
    <w:rsid w:val="006607AC"/>
    <w:rsid w:val="00662A53"/>
    <w:rsid w:val="006632AD"/>
    <w:rsid w:val="0066494A"/>
    <w:rsid w:val="006653CD"/>
    <w:rsid w:val="00665407"/>
    <w:rsid w:val="006662B6"/>
    <w:rsid w:val="00666CA4"/>
    <w:rsid w:val="00667754"/>
    <w:rsid w:val="00667848"/>
    <w:rsid w:val="00670528"/>
    <w:rsid w:val="00671A3B"/>
    <w:rsid w:val="006726E9"/>
    <w:rsid w:val="00674FD8"/>
    <w:rsid w:val="006755C7"/>
    <w:rsid w:val="0067598B"/>
    <w:rsid w:val="00676936"/>
    <w:rsid w:val="00676DC2"/>
    <w:rsid w:val="006774D4"/>
    <w:rsid w:val="006776E7"/>
    <w:rsid w:val="0067787F"/>
    <w:rsid w:val="00677DC8"/>
    <w:rsid w:val="00681DA6"/>
    <w:rsid w:val="00681ED7"/>
    <w:rsid w:val="0068250C"/>
    <w:rsid w:val="00682564"/>
    <w:rsid w:val="006827B8"/>
    <w:rsid w:val="0068342C"/>
    <w:rsid w:val="00684924"/>
    <w:rsid w:val="006854C6"/>
    <w:rsid w:val="006862A2"/>
    <w:rsid w:val="006866E4"/>
    <w:rsid w:val="00686A9B"/>
    <w:rsid w:val="0069037F"/>
    <w:rsid w:val="0069041B"/>
    <w:rsid w:val="00690DC0"/>
    <w:rsid w:val="00690F54"/>
    <w:rsid w:val="00691BAC"/>
    <w:rsid w:val="00691E2F"/>
    <w:rsid w:val="00692089"/>
    <w:rsid w:val="006923F0"/>
    <w:rsid w:val="006927D6"/>
    <w:rsid w:val="00692D07"/>
    <w:rsid w:val="00693993"/>
    <w:rsid w:val="00696F1C"/>
    <w:rsid w:val="00697CE5"/>
    <w:rsid w:val="006A034A"/>
    <w:rsid w:val="006A056F"/>
    <w:rsid w:val="006A3451"/>
    <w:rsid w:val="006A37C3"/>
    <w:rsid w:val="006A398C"/>
    <w:rsid w:val="006A4D5A"/>
    <w:rsid w:val="006A575F"/>
    <w:rsid w:val="006A6603"/>
    <w:rsid w:val="006A6AE5"/>
    <w:rsid w:val="006B017D"/>
    <w:rsid w:val="006B0216"/>
    <w:rsid w:val="006B0407"/>
    <w:rsid w:val="006B0780"/>
    <w:rsid w:val="006B1256"/>
    <w:rsid w:val="006B332D"/>
    <w:rsid w:val="006B6862"/>
    <w:rsid w:val="006B6B85"/>
    <w:rsid w:val="006B758D"/>
    <w:rsid w:val="006B7B6E"/>
    <w:rsid w:val="006B7C79"/>
    <w:rsid w:val="006C11D3"/>
    <w:rsid w:val="006C1E66"/>
    <w:rsid w:val="006C247A"/>
    <w:rsid w:val="006C2A5C"/>
    <w:rsid w:val="006C2C6F"/>
    <w:rsid w:val="006C35BF"/>
    <w:rsid w:val="006C3609"/>
    <w:rsid w:val="006C4003"/>
    <w:rsid w:val="006C4FE5"/>
    <w:rsid w:val="006C5F53"/>
    <w:rsid w:val="006C6441"/>
    <w:rsid w:val="006C7017"/>
    <w:rsid w:val="006D0284"/>
    <w:rsid w:val="006D0786"/>
    <w:rsid w:val="006D1524"/>
    <w:rsid w:val="006D1855"/>
    <w:rsid w:val="006D1A0B"/>
    <w:rsid w:val="006D2258"/>
    <w:rsid w:val="006D3735"/>
    <w:rsid w:val="006D4EB7"/>
    <w:rsid w:val="006D4F8A"/>
    <w:rsid w:val="006D54A3"/>
    <w:rsid w:val="006D5A59"/>
    <w:rsid w:val="006D5A85"/>
    <w:rsid w:val="006D6B41"/>
    <w:rsid w:val="006E068A"/>
    <w:rsid w:val="006E1065"/>
    <w:rsid w:val="006E1899"/>
    <w:rsid w:val="006E27DA"/>
    <w:rsid w:val="006E2E7A"/>
    <w:rsid w:val="006E3345"/>
    <w:rsid w:val="006E393E"/>
    <w:rsid w:val="006E421D"/>
    <w:rsid w:val="006E4EB5"/>
    <w:rsid w:val="006E55A8"/>
    <w:rsid w:val="006E59B1"/>
    <w:rsid w:val="006E5D6A"/>
    <w:rsid w:val="006E6567"/>
    <w:rsid w:val="006E6CB7"/>
    <w:rsid w:val="006E73B2"/>
    <w:rsid w:val="006F041A"/>
    <w:rsid w:val="006F1E48"/>
    <w:rsid w:val="006F291D"/>
    <w:rsid w:val="006F3850"/>
    <w:rsid w:val="006F4788"/>
    <w:rsid w:val="006F5405"/>
    <w:rsid w:val="006F75BD"/>
    <w:rsid w:val="00701B6F"/>
    <w:rsid w:val="00701E5F"/>
    <w:rsid w:val="0070204E"/>
    <w:rsid w:val="00702D50"/>
    <w:rsid w:val="0070349A"/>
    <w:rsid w:val="007041B3"/>
    <w:rsid w:val="00705444"/>
    <w:rsid w:val="007054D5"/>
    <w:rsid w:val="00705933"/>
    <w:rsid w:val="00706278"/>
    <w:rsid w:val="0070766A"/>
    <w:rsid w:val="00710EDC"/>
    <w:rsid w:val="00712198"/>
    <w:rsid w:val="00712982"/>
    <w:rsid w:val="00712B7A"/>
    <w:rsid w:val="00712C1E"/>
    <w:rsid w:val="00713449"/>
    <w:rsid w:val="00713CD6"/>
    <w:rsid w:val="00715247"/>
    <w:rsid w:val="0071796D"/>
    <w:rsid w:val="0072005B"/>
    <w:rsid w:val="007209F3"/>
    <w:rsid w:val="00721FF1"/>
    <w:rsid w:val="00722ECE"/>
    <w:rsid w:val="0072363B"/>
    <w:rsid w:val="007237EC"/>
    <w:rsid w:val="00725A3F"/>
    <w:rsid w:val="00727992"/>
    <w:rsid w:val="007311C1"/>
    <w:rsid w:val="007315AE"/>
    <w:rsid w:val="007316C4"/>
    <w:rsid w:val="0073214A"/>
    <w:rsid w:val="00732594"/>
    <w:rsid w:val="00732D0F"/>
    <w:rsid w:val="007339C0"/>
    <w:rsid w:val="00733BC4"/>
    <w:rsid w:val="00733F7C"/>
    <w:rsid w:val="007348F1"/>
    <w:rsid w:val="00734B8E"/>
    <w:rsid w:val="00734C40"/>
    <w:rsid w:val="007354CA"/>
    <w:rsid w:val="007355FE"/>
    <w:rsid w:val="00736276"/>
    <w:rsid w:val="007364E8"/>
    <w:rsid w:val="00742124"/>
    <w:rsid w:val="007423E5"/>
    <w:rsid w:val="00743052"/>
    <w:rsid w:val="007435C6"/>
    <w:rsid w:val="00743C85"/>
    <w:rsid w:val="00744F73"/>
    <w:rsid w:val="00745F45"/>
    <w:rsid w:val="00745FFD"/>
    <w:rsid w:val="007468D2"/>
    <w:rsid w:val="00746CC0"/>
    <w:rsid w:val="007471EA"/>
    <w:rsid w:val="00747269"/>
    <w:rsid w:val="00750249"/>
    <w:rsid w:val="0075026C"/>
    <w:rsid w:val="007508A4"/>
    <w:rsid w:val="00750C18"/>
    <w:rsid w:val="00751A4C"/>
    <w:rsid w:val="007523AC"/>
    <w:rsid w:val="00752BF8"/>
    <w:rsid w:val="00753355"/>
    <w:rsid w:val="0075409B"/>
    <w:rsid w:val="007542AB"/>
    <w:rsid w:val="00754C21"/>
    <w:rsid w:val="00755047"/>
    <w:rsid w:val="007556FC"/>
    <w:rsid w:val="007560BA"/>
    <w:rsid w:val="00757809"/>
    <w:rsid w:val="00762291"/>
    <w:rsid w:val="0076235E"/>
    <w:rsid w:val="007623FB"/>
    <w:rsid w:val="00763FC4"/>
    <w:rsid w:val="00765117"/>
    <w:rsid w:val="00765403"/>
    <w:rsid w:val="00765C82"/>
    <w:rsid w:val="007662C0"/>
    <w:rsid w:val="0076730F"/>
    <w:rsid w:val="00770307"/>
    <w:rsid w:val="0077078B"/>
    <w:rsid w:val="007709F6"/>
    <w:rsid w:val="0077124B"/>
    <w:rsid w:val="0077294C"/>
    <w:rsid w:val="00773A9D"/>
    <w:rsid w:val="00773F84"/>
    <w:rsid w:val="00773FA4"/>
    <w:rsid w:val="00774381"/>
    <w:rsid w:val="00774C34"/>
    <w:rsid w:val="00774CDD"/>
    <w:rsid w:val="00776B74"/>
    <w:rsid w:val="00777503"/>
    <w:rsid w:val="00777B83"/>
    <w:rsid w:val="007810E0"/>
    <w:rsid w:val="007817A2"/>
    <w:rsid w:val="00781F4B"/>
    <w:rsid w:val="007824BF"/>
    <w:rsid w:val="007824D1"/>
    <w:rsid w:val="00783FD5"/>
    <w:rsid w:val="007870B5"/>
    <w:rsid w:val="00787498"/>
    <w:rsid w:val="00787984"/>
    <w:rsid w:val="00787FAE"/>
    <w:rsid w:val="00790199"/>
    <w:rsid w:val="0079035F"/>
    <w:rsid w:val="00790958"/>
    <w:rsid w:val="00790984"/>
    <w:rsid w:val="00791C07"/>
    <w:rsid w:val="007929A2"/>
    <w:rsid w:val="00792AA0"/>
    <w:rsid w:val="00793ED8"/>
    <w:rsid w:val="007960B6"/>
    <w:rsid w:val="0079652F"/>
    <w:rsid w:val="00796D04"/>
    <w:rsid w:val="007A07F0"/>
    <w:rsid w:val="007A1420"/>
    <w:rsid w:val="007A268F"/>
    <w:rsid w:val="007A28C5"/>
    <w:rsid w:val="007A2EA6"/>
    <w:rsid w:val="007A37B9"/>
    <w:rsid w:val="007A4C26"/>
    <w:rsid w:val="007A4E4B"/>
    <w:rsid w:val="007A545A"/>
    <w:rsid w:val="007A6E84"/>
    <w:rsid w:val="007A7319"/>
    <w:rsid w:val="007B0366"/>
    <w:rsid w:val="007B07CA"/>
    <w:rsid w:val="007B0B65"/>
    <w:rsid w:val="007B0FD7"/>
    <w:rsid w:val="007B1B14"/>
    <w:rsid w:val="007B1BFC"/>
    <w:rsid w:val="007B226F"/>
    <w:rsid w:val="007B58F3"/>
    <w:rsid w:val="007B6688"/>
    <w:rsid w:val="007B73E6"/>
    <w:rsid w:val="007B78B3"/>
    <w:rsid w:val="007C20F7"/>
    <w:rsid w:val="007C2288"/>
    <w:rsid w:val="007C2528"/>
    <w:rsid w:val="007C2F97"/>
    <w:rsid w:val="007C355A"/>
    <w:rsid w:val="007C3827"/>
    <w:rsid w:val="007C3A09"/>
    <w:rsid w:val="007C4F1F"/>
    <w:rsid w:val="007C51C5"/>
    <w:rsid w:val="007C6885"/>
    <w:rsid w:val="007C7EF9"/>
    <w:rsid w:val="007D1404"/>
    <w:rsid w:val="007D2847"/>
    <w:rsid w:val="007D2DE5"/>
    <w:rsid w:val="007D36FD"/>
    <w:rsid w:val="007D3993"/>
    <w:rsid w:val="007D41FA"/>
    <w:rsid w:val="007D4F1D"/>
    <w:rsid w:val="007D4FE7"/>
    <w:rsid w:val="007D5D35"/>
    <w:rsid w:val="007D64DA"/>
    <w:rsid w:val="007D6BFA"/>
    <w:rsid w:val="007D7660"/>
    <w:rsid w:val="007E0B40"/>
    <w:rsid w:val="007E184C"/>
    <w:rsid w:val="007E1AE4"/>
    <w:rsid w:val="007E253B"/>
    <w:rsid w:val="007E3B3C"/>
    <w:rsid w:val="007E3D2D"/>
    <w:rsid w:val="007E4837"/>
    <w:rsid w:val="007E57AA"/>
    <w:rsid w:val="007E62D6"/>
    <w:rsid w:val="007E64A3"/>
    <w:rsid w:val="007E6BFA"/>
    <w:rsid w:val="007E70A6"/>
    <w:rsid w:val="007F2E2C"/>
    <w:rsid w:val="007F339C"/>
    <w:rsid w:val="007F3BA0"/>
    <w:rsid w:val="007F3DB2"/>
    <w:rsid w:val="007F4579"/>
    <w:rsid w:val="007F488F"/>
    <w:rsid w:val="007F6CA1"/>
    <w:rsid w:val="007F6DBA"/>
    <w:rsid w:val="007F716C"/>
    <w:rsid w:val="0080001C"/>
    <w:rsid w:val="00801245"/>
    <w:rsid w:val="008016E6"/>
    <w:rsid w:val="00802E5A"/>
    <w:rsid w:val="00803216"/>
    <w:rsid w:val="00803D6B"/>
    <w:rsid w:val="00803F95"/>
    <w:rsid w:val="008045FC"/>
    <w:rsid w:val="008066E0"/>
    <w:rsid w:val="0080792F"/>
    <w:rsid w:val="00810BCE"/>
    <w:rsid w:val="0081280F"/>
    <w:rsid w:val="00812A25"/>
    <w:rsid w:val="00813030"/>
    <w:rsid w:val="00813A41"/>
    <w:rsid w:val="00813D27"/>
    <w:rsid w:val="008143C9"/>
    <w:rsid w:val="008148B5"/>
    <w:rsid w:val="00814F17"/>
    <w:rsid w:val="008152DF"/>
    <w:rsid w:val="00816B22"/>
    <w:rsid w:val="00816F26"/>
    <w:rsid w:val="008171A9"/>
    <w:rsid w:val="008172BD"/>
    <w:rsid w:val="00817999"/>
    <w:rsid w:val="00817D5F"/>
    <w:rsid w:val="008212F0"/>
    <w:rsid w:val="00822C3B"/>
    <w:rsid w:val="008236EB"/>
    <w:rsid w:val="00823F9A"/>
    <w:rsid w:val="008246A4"/>
    <w:rsid w:val="008246B1"/>
    <w:rsid w:val="00825602"/>
    <w:rsid w:val="0082616B"/>
    <w:rsid w:val="008263C3"/>
    <w:rsid w:val="00826BF5"/>
    <w:rsid w:val="00826E1F"/>
    <w:rsid w:val="00827162"/>
    <w:rsid w:val="00830CAA"/>
    <w:rsid w:val="00830CE3"/>
    <w:rsid w:val="008311E5"/>
    <w:rsid w:val="00831EFC"/>
    <w:rsid w:val="00832A64"/>
    <w:rsid w:val="0083353B"/>
    <w:rsid w:val="00833A8F"/>
    <w:rsid w:val="00835AA6"/>
    <w:rsid w:val="0083633E"/>
    <w:rsid w:val="00836A30"/>
    <w:rsid w:val="00836D97"/>
    <w:rsid w:val="008402BA"/>
    <w:rsid w:val="00840394"/>
    <w:rsid w:val="008409EF"/>
    <w:rsid w:val="00842759"/>
    <w:rsid w:val="00843121"/>
    <w:rsid w:val="0084405D"/>
    <w:rsid w:val="008462FB"/>
    <w:rsid w:val="00847885"/>
    <w:rsid w:val="00851C50"/>
    <w:rsid w:val="00852937"/>
    <w:rsid w:val="00853004"/>
    <w:rsid w:val="00856DCF"/>
    <w:rsid w:val="00857A6E"/>
    <w:rsid w:val="00857B78"/>
    <w:rsid w:val="008606CD"/>
    <w:rsid w:val="0086192C"/>
    <w:rsid w:val="00862F4F"/>
    <w:rsid w:val="00863B28"/>
    <w:rsid w:val="00864D6E"/>
    <w:rsid w:val="008654C5"/>
    <w:rsid w:val="00865ECE"/>
    <w:rsid w:val="00866510"/>
    <w:rsid w:val="00866A6E"/>
    <w:rsid w:val="008675ED"/>
    <w:rsid w:val="00867ED0"/>
    <w:rsid w:val="008702F1"/>
    <w:rsid w:val="0087181A"/>
    <w:rsid w:val="00871B6C"/>
    <w:rsid w:val="00871F82"/>
    <w:rsid w:val="00872313"/>
    <w:rsid w:val="0087268F"/>
    <w:rsid w:val="00872E25"/>
    <w:rsid w:val="00873018"/>
    <w:rsid w:val="00874270"/>
    <w:rsid w:val="0087666F"/>
    <w:rsid w:val="00880E2D"/>
    <w:rsid w:val="008821DC"/>
    <w:rsid w:val="00883F82"/>
    <w:rsid w:val="008844E5"/>
    <w:rsid w:val="00884B63"/>
    <w:rsid w:val="00884C10"/>
    <w:rsid w:val="00884FC4"/>
    <w:rsid w:val="00885C80"/>
    <w:rsid w:val="008918E8"/>
    <w:rsid w:val="00891B37"/>
    <w:rsid w:val="00891FB8"/>
    <w:rsid w:val="00892116"/>
    <w:rsid w:val="008958E9"/>
    <w:rsid w:val="00896067"/>
    <w:rsid w:val="0089657B"/>
    <w:rsid w:val="0089670E"/>
    <w:rsid w:val="008977A8"/>
    <w:rsid w:val="00897AFA"/>
    <w:rsid w:val="008A0ED0"/>
    <w:rsid w:val="008A1F16"/>
    <w:rsid w:val="008A1F73"/>
    <w:rsid w:val="008A26DA"/>
    <w:rsid w:val="008A4AAE"/>
    <w:rsid w:val="008A52D9"/>
    <w:rsid w:val="008A5619"/>
    <w:rsid w:val="008A6553"/>
    <w:rsid w:val="008A781C"/>
    <w:rsid w:val="008A79E8"/>
    <w:rsid w:val="008B0437"/>
    <w:rsid w:val="008B07D1"/>
    <w:rsid w:val="008B0BD4"/>
    <w:rsid w:val="008B1392"/>
    <w:rsid w:val="008B287E"/>
    <w:rsid w:val="008B4236"/>
    <w:rsid w:val="008B4792"/>
    <w:rsid w:val="008B49C8"/>
    <w:rsid w:val="008B4CA6"/>
    <w:rsid w:val="008B52AE"/>
    <w:rsid w:val="008B63E6"/>
    <w:rsid w:val="008B7864"/>
    <w:rsid w:val="008C1BFD"/>
    <w:rsid w:val="008C35C7"/>
    <w:rsid w:val="008C3959"/>
    <w:rsid w:val="008C3B2C"/>
    <w:rsid w:val="008C4534"/>
    <w:rsid w:val="008C5044"/>
    <w:rsid w:val="008C522D"/>
    <w:rsid w:val="008C575B"/>
    <w:rsid w:val="008C5C26"/>
    <w:rsid w:val="008C6778"/>
    <w:rsid w:val="008C7869"/>
    <w:rsid w:val="008D0D71"/>
    <w:rsid w:val="008D0F62"/>
    <w:rsid w:val="008D18EA"/>
    <w:rsid w:val="008D23CB"/>
    <w:rsid w:val="008D354F"/>
    <w:rsid w:val="008D35E9"/>
    <w:rsid w:val="008D3AD3"/>
    <w:rsid w:val="008D496F"/>
    <w:rsid w:val="008D5A2B"/>
    <w:rsid w:val="008D5D44"/>
    <w:rsid w:val="008D7D52"/>
    <w:rsid w:val="008E0259"/>
    <w:rsid w:val="008E0324"/>
    <w:rsid w:val="008E0B3C"/>
    <w:rsid w:val="008E0DCE"/>
    <w:rsid w:val="008E1280"/>
    <w:rsid w:val="008E2073"/>
    <w:rsid w:val="008E218B"/>
    <w:rsid w:val="008E30E7"/>
    <w:rsid w:val="008E4339"/>
    <w:rsid w:val="008E65F8"/>
    <w:rsid w:val="008E70E2"/>
    <w:rsid w:val="008E7AD8"/>
    <w:rsid w:val="008F017C"/>
    <w:rsid w:val="008F01FF"/>
    <w:rsid w:val="008F3076"/>
    <w:rsid w:val="008F3C25"/>
    <w:rsid w:val="008F43E9"/>
    <w:rsid w:val="008F4B18"/>
    <w:rsid w:val="008F4B5F"/>
    <w:rsid w:val="008F569A"/>
    <w:rsid w:val="008F581E"/>
    <w:rsid w:val="008F6534"/>
    <w:rsid w:val="008F6B84"/>
    <w:rsid w:val="008F772E"/>
    <w:rsid w:val="008F77D0"/>
    <w:rsid w:val="008F7985"/>
    <w:rsid w:val="0090015E"/>
    <w:rsid w:val="009002CD"/>
    <w:rsid w:val="00902724"/>
    <w:rsid w:val="009027E4"/>
    <w:rsid w:val="009032C5"/>
    <w:rsid w:val="00903B91"/>
    <w:rsid w:val="009042A2"/>
    <w:rsid w:val="009044BF"/>
    <w:rsid w:val="00906EB5"/>
    <w:rsid w:val="00910070"/>
    <w:rsid w:val="00911246"/>
    <w:rsid w:val="009114FF"/>
    <w:rsid w:val="00911C52"/>
    <w:rsid w:val="00911FA3"/>
    <w:rsid w:val="00913033"/>
    <w:rsid w:val="009131CA"/>
    <w:rsid w:val="00913CB4"/>
    <w:rsid w:val="0091432B"/>
    <w:rsid w:val="00917AD4"/>
    <w:rsid w:val="00917FD0"/>
    <w:rsid w:val="0092054F"/>
    <w:rsid w:val="009209E3"/>
    <w:rsid w:val="009211AA"/>
    <w:rsid w:val="00921F78"/>
    <w:rsid w:val="00923E8A"/>
    <w:rsid w:val="00926FFE"/>
    <w:rsid w:val="00927D0F"/>
    <w:rsid w:val="00930EEB"/>
    <w:rsid w:val="00933A59"/>
    <w:rsid w:val="0093475E"/>
    <w:rsid w:val="00935DA1"/>
    <w:rsid w:val="00936229"/>
    <w:rsid w:val="00936543"/>
    <w:rsid w:val="00936A5D"/>
    <w:rsid w:val="00936B59"/>
    <w:rsid w:val="00937ADB"/>
    <w:rsid w:val="00940603"/>
    <w:rsid w:val="009418BF"/>
    <w:rsid w:val="009419C2"/>
    <w:rsid w:val="00941A93"/>
    <w:rsid w:val="00941CAC"/>
    <w:rsid w:val="00943851"/>
    <w:rsid w:val="009445C5"/>
    <w:rsid w:val="00944AE5"/>
    <w:rsid w:val="009452E9"/>
    <w:rsid w:val="00946AA6"/>
    <w:rsid w:val="0095183F"/>
    <w:rsid w:val="00952E95"/>
    <w:rsid w:val="009531F3"/>
    <w:rsid w:val="00953391"/>
    <w:rsid w:val="00953526"/>
    <w:rsid w:val="00954787"/>
    <w:rsid w:val="00954AC2"/>
    <w:rsid w:val="009554CA"/>
    <w:rsid w:val="00955D51"/>
    <w:rsid w:val="00955D92"/>
    <w:rsid w:val="009571D3"/>
    <w:rsid w:val="00957681"/>
    <w:rsid w:val="00960C2E"/>
    <w:rsid w:val="00960DEC"/>
    <w:rsid w:val="0096128D"/>
    <w:rsid w:val="00961BEF"/>
    <w:rsid w:val="00961DAC"/>
    <w:rsid w:val="00963091"/>
    <w:rsid w:val="00963AFE"/>
    <w:rsid w:val="00963F9C"/>
    <w:rsid w:val="00964197"/>
    <w:rsid w:val="0096675D"/>
    <w:rsid w:val="00970888"/>
    <w:rsid w:val="009712A0"/>
    <w:rsid w:val="0097196F"/>
    <w:rsid w:val="00972BBC"/>
    <w:rsid w:val="00973716"/>
    <w:rsid w:val="00973D92"/>
    <w:rsid w:val="0097455A"/>
    <w:rsid w:val="0097471F"/>
    <w:rsid w:val="00974AE3"/>
    <w:rsid w:val="00980423"/>
    <w:rsid w:val="00980FB6"/>
    <w:rsid w:val="00981D14"/>
    <w:rsid w:val="009825EF"/>
    <w:rsid w:val="009825FC"/>
    <w:rsid w:val="009843A3"/>
    <w:rsid w:val="00984686"/>
    <w:rsid w:val="00985BBB"/>
    <w:rsid w:val="00986203"/>
    <w:rsid w:val="009864EF"/>
    <w:rsid w:val="00986A5D"/>
    <w:rsid w:val="00986A84"/>
    <w:rsid w:val="009905FD"/>
    <w:rsid w:val="00990957"/>
    <w:rsid w:val="009910D1"/>
    <w:rsid w:val="009911FE"/>
    <w:rsid w:val="0099183B"/>
    <w:rsid w:val="009921DA"/>
    <w:rsid w:val="00992303"/>
    <w:rsid w:val="00992315"/>
    <w:rsid w:val="009923A3"/>
    <w:rsid w:val="0099382A"/>
    <w:rsid w:val="00993F9F"/>
    <w:rsid w:val="009948D9"/>
    <w:rsid w:val="0099525D"/>
    <w:rsid w:val="009952C1"/>
    <w:rsid w:val="00996478"/>
    <w:rsid w:val="00996EA3"/>
    <w:rsid w:val="00997411"/>
    <w:rsid w:val="00997948"/>
    <w:rsid w:val="00997985"/>
    <w:rsid w:val="00997B48"/>
    <w:rsid w:val="009A235B"/>
    <w:rsid w:val="009A3CC4"/>
    <w:rsid w:val="009A4890"/>
    <w:rsid w:val="009A4A55"/>
    <w:rsid w:val="009A5C83"/>
    <w:rsid w:val="009A65E6"/>
    <w:rsid w:val="009A69D5"/>
    <w:rsid w:val="009A7161"/>
    <w:rsid w:val="009B033B"/>
    <w:rsid w:val="009B0E82"/>
    <w:rsid w:val="009B1E07"/>
    <w:rsid w:val="009B38A0"/>
    <w:rsid w:val="009B3DD8"/>
    <w:rsid w:val="009B3E22"/>
    <w:rsid w:val="009B4292"/>
    <w:rsid w:val="009B46C4"/>
    <w:rsid w:val="009B5466"/>
    <w:rsid w:val="009B63F3"/>
    <w:rsid w:val="009B6E97"/>
    <w:rsid w:val="009B74E5"/>
    <w:rsid w:val="009B7B54"/>
    <w:rsid w:val="009C048F"/>
    <w:rsid w:val="009C0D14"/>
    <w:rsid w:val="009C0F8B"/>
    <w:rsid w:val="009C123F"/>
    <w:rsid w:val="009C15ED"/>
    <w:rsid w:val="009C21D7"/>
    <w:rsid w:val="009C281A"/>
    <w:rsid w:val="009C2DA6"/>
    <w:rsid w:val="009C42C7"/>
    <w:rsid w:val="009C53AE"/>
    <w:rsid w:val="009D08CB"/>
    <w:rsid w:val="009D2453"/>
    <w:rsid w:val="009D24C9"/>
    <w:rsid w:val="009D28F7"/>
    <w:rsid w:val="009D4BAF"/>
    <w:rsid w:val="009D4BBA"/>
    <w:rsid w:val="009D5775"/>
    <w:rsid w:val="009D5E45"/>
    <w:rsid w:val="009E1637"/>
    <w:rsid w:val="009E1CEA"/>
    <w:rsid w:val="009E2A0D"/>
    <w:rsid w:val="009E3B2F"/>
    <w:rsid w:val="009E4219"/>
    <w:rsid w:val="009E53E7"/>
    <w:rsid w:val="009E545F"/>
    <w:rsid w:val="009E54F3"/>
    <w:rsid w:val="009E67F5"/>
    <w:rsid w:val="009E6F60"/>
    <w:rsid w:val="009E75F5"/>
    <w:rsid w:val="009E79B6"/>
    <w:rsid w:val="009E7D76"/>
    <w:rsid w:val="009F1E5C"/>
    <w:rsid w:val="009F274D"/>
    <w:rsid w:val="009F2B02"/>
    <w:rsid w:val="009F2D02"/>
    <w:rsid w:val="009F3E54"/>
    <w:rsid w:val="009F4C07"/>
    <w:rsid w:val="009F5A3B"/>
    <w:rsid w:val="009F5C1B"/>
    <w:rsid w:val="009F605E"/>
    <w:rsid w:val="009F6BD0"/>
    <w:rsid w:val="009F6C3C"/>
    <w:rsid w:val="009F6EC1"/>
    <w:rsid w:val="009F7C96"/>
    <w:rsid w:val="009F7D07"/>
    <w:rsid w:val="009F7E27"/>
    <w:rsid w:val="00A0012F"/>
    <w:rsid w:val="00A00506"/>
    <w:rsid w:val="00A009F7"/>
    <w:rsid w:val="00A00EB0"/>
    <w:rsid w:val="00A0178E"/>
    <w:rsid w:val="00A0215A"/>
    <w:rsid w:val="00A037DE"/>
    <w:rsid w:val="00A04275"/>
    <w:rsid w:val="00A04909"/>
    <w:rsid w:val="00A0496E"/>
    <w:rsid w:val="00A05793"/>
    <w:rsid w:val="00A05C21"/>
    <w:rsid w:val="00A05D63"/>
    <w:rsid w:val="00A064CA"/>
    <w:rsid w:val="00A06507"/>
    <w:rsid w:val="00A066A4"/>
    <w:rsid w:val="00A06D60"/>
    <w:rsid w:val="00A077AA"/>
    <w:rsid w:val="00A12712"/>
    <w:rsid w:val="00A1336E"/>
    <w:rsid w:val="00A1381E"/>
    <w:rsid w:val="00A13882"/>
    <w:rsid w:val="00A13902"/>
    <w:rsid w:val="00A13EB8"/>
    <w:rsid w:val="00A14D3B"/>
    <w:rsid w:val="00A15671"/>
    <w:rsid w:val="00A15ED9"/>
    <w:rsid w:val="00A1682D"/>
    <w:rsid w:val="00A17599"/>
    <w:rsid w:val="00A17750"/>
    <w:rsid w:val="00A17D21"/>
    <w:rsid w:val="00A17E24"/>
    <w:rsid w:val="00A17FC1"/>
    <w:rsid w:val="00A20F5C"/>
    <w:rsid w:val="00A20F75"/>
    <w:rsid w:val="00A21308"/>
    <w:rsid w:val="00A22955"/>
    <w:rsid w:val="00A23A23"/>
    <w:rsid w:val="00A24238"/>
    <w:rsid w:val="00A2469B"/>
    <w:rsid w:val="00A24A43"/>
    <w:rsid w:val="00A24F23"/>
    <w:rsid w:val="00A258D1"/>
    <w:rsid w:val="00A25EC9"/>
    <w:rsid w:val="00A264B2"/>
    <w:rsid w:val="00A26745"/>
    <w:rsid w:val="00A27C6A"/>
    <w:rsid w:val="00A302D7"/>
    <w:rsid w:val="00A30609"/>
    <w:rsid w:val="00A315B1"/>
    <w:rsid w:val="00A3184B"/>
    <w:rsid w:val="00A31F4A"/>
    <w:rsid w:val="00A32DA6"/>
    <w:rsid w:val="00A3392F"/>
    <w:rsid w:val="00A34DB5"/>
    <w:rsid w:val="00A350D5"/>
    <w:rsid w:val="00A353A1"/>
    <w:rsid w:val="00A353D8"/>
    <w:rsid w:val="00A356ED"/>
    <w:rsid w:val="00A35AE2"/>
    <w:rsid w:val="00A36C02"/>
    <w:rsid w:val="00A36EF4"/>
    <w:rsid w:val="00A4035B"/>
    <w:rsid w:val="00A41C8A"/>
    <w:rsid w:val="00A420FC"/>
    <w:rsid w:val="00A42945"/>
    <w:rsid w:val="00A43DED"/>
    <w:rsid w:val="00A448BC"/>
    <w:rsid w:val="00A44A1E"/>
    <w:rsid w:val="00A45C02"/>
    <w:rsid w:val="00A45EE6"/>
    <w:rsid w:val="00A4715E"/>
    <w:rsid w:val="00A478FA"/>
    <w:rsid w:val="00A517E9"/>
    <w:rsid w:val="00A5197A"/>
    <w:rsid w:val="00A526B2"/>
    <w:rsid w:val="00A52BB6"/>
    <w:rsid w:val="00A52BFF"/>
    <w:rsid w:val="00A5336B"/>
    <w:rsid w:val="00A535ED"/>
    <w:rsid w:val="00A546C2"/>
    <w:rsid w:val="00A54C93"/>
    <w:rsid w:val="00A5586D"/>
    <w:rsid w:val="00A55D5C"/>
    <w:rsid w:val="00A55F91"/>
    <w:rsid w:val="00A5622F"/>
    <w:rsid w:val="00A575D2"/>
    <w:rsid w:val="00A60103"/>
    <w:rsid w:val="00A60EF8"/>
    <w:rsid w:val="00A6132C"/>
    <w:rsid w:val="00A613DB"/>
    <w:rsid w:val="00A61F39"/>
    <w:rsid w:val="00A6301A"/>
    <w:rsid w:val="00A635F1"/>
    <w:rsid w:val="00A63A48"/>
    <w:rsid w:val="00A64D08"/>
    <w:rsid w:val="00A64F75"/>
    <w:rsid w:val="00A6551A"/>
    <w:rsid w:val="00A65E54"/>
    <w:rsid w:val="00A65F63"/>
    <w:rsid w:val="00A67284"/>
    <w:rsid w:val="00A67C2E"/>
    <w:rsid w:val="00A707EF"/>
    <w:rsid w:val="00A7300B"/>
    <w:rsid w:val="00A731A7"/>
    <w:rsid w:val="00A74192"/>
    <w:rsid w:val="00A74F98"/>
    <w:rsid w:val="00A75C94"/>
    <w:rsid w:val="00A767D1"/>
    <w:rsid w:val="00A76F0C"/>
    <w:rsid w:val="00A77A40"/>
    <w:rsid w:val="00A77B8F"/>
    <w:rsid w:val="00A77EFE"/>
    <w:rsid w:val="00A8074D"/>
    <w:rsid w:val="00A81CCC"/>
    <w:rsid w:val="00A843B1"/>
    <w:rsid w:val="00A84C2E"/>
    <w:rsid w:val="00A85947"/>
    <w:rsid w:val="00A8600D"/>
    <w:rsid w:val="00A86371"/>
    <w:rsid w:val="00A87543"/>
    <w:rsid w:val="00A87D4B"/>
    <w:rsid w:val="00A87DDA"/>
    <w:rsid w:val="00A908D2"/>
    <w:rsid w:val="00A90A4E"/>
    <w:rsid w:val="00A91B5C"/>
    <w:rsid w:val="00A91DCC"/>
    <w:rsid w:val="00A92F33"/>
    <w:rsid w:val="00A93744"/>
    <w:rsid w:val="00A93ABD"/>
    <w:rsid w:val="00A93B94"/>
    <w:rsid w:val="00A94003"/>
    <w:rsid w:val="00A94B74"/>
    <w:rsid w:val="00A95C06"/>
    <w:rsid w:val="00A95CCD"/>
    <w:rsid w:val="00A97D7B"/>
    <w:rsid w:val="00AA09B5"/>
    <w:rsid w:val="00AA0F56"/>
    <w:rsid w:val="00AA17A5"/>
    <w:rsid w:val="00AA1CC5"/>
    <w:rsid w:val="00AA1D8F"/>
    <w:rsid w:val="00AA2A49"/>
    <w:rsid w:val="00AA3B25"/>
    <w:rsid w:val="00AA425F"/>
    <w:rsid w:val="00AA53C2"/>
    <w:rsid w:val="00AA53FA"/>
    <w:rsid w:val="00AA53FF"/>
    <w:rsid w:val="00AA7621"/>
    <w:rsid w:val="00AB02A2"/>
    <w:rsid w:val="00AB04C9"/>
    <w:rsid w:val="00AB1C90"/>
    <w:rsid w:val="00AB5AF5"/>
    <w:rsid w:val="00AB65B7"/>
    <w:rsid w:val="00AB7A01"/>
    <w:rsid w:val="00AB7F52"/>
    <w:rsid w:val="00AC0829"/>
    <w:rsid w:val="00AC190A"/>
    <w:rsid w:val="00AC1DE3"/>
    <w:rsid w:val="00AC2D07"/>
    <w:rsid w:val="00AC2E14"/>
    <w:rsid w:val="00AC3374"/>
    <w:rsid w:val="00AC35B7"/>
    <w:rsid w:val="00AC3A18"/>
    <w:rsid w:val="00AC3D30"/>
    <w:rsid w:val="00AC4124"/>
    <w:rsid w:val="00AC43D8"/>
    <w:rsid w:val="00AC4FB0"/>
    <w:rsid w:val="00AC69ED"/>
    <w:rsid w:val="00AC6EA6"/>
    <w:rsid w:val="00AC7683"/>
    <w:rsid w:val="00AD0D15"/>
    <w:rsid w:val="00AD11F8"/>
    <w:rsid w:val="00AD2D24"/>
    <w:rsid w:val="00AD2E2D"/>
    <w:rsid w:val="00AD3761"/>
    <w:rsid w:val="00AD4FA5"/>
    <w:rsid w:val="00AD5C31"/>
    <w:rsid w:val="00AD633F"/>
    <w:rsid w:val="00AD6D59"/>
    <w:rsid w:val="00AD7704"/>
    <w:rsid w:val="00AE0F75"/>
    <w:rsid w:val="00AE13DB"/>
    <w:rsid w:val="00AE1C8C"/>
    <w:rsid w:val="00AE1C94"/>
    <w:rsid w:val="00AE2563"/>
    <w:rsid w:val="00AE2C57"/>
    <w:rsid w:val="00AE3BAF"/>
    <w:rsid w:val="00AE5569"/>
    <w:rsid w:val="00AE63A0"/>
    <w:rsid w:val="00AE6A9B"/>
    <w:rsid w:val="00AE6AC3"/>
    <w:rsid w:val="00AE6F80"/>
    <w:rsid w:val="00AE7672"/>
    <w:rsid w:val="00AF056A"/>
    <w:rsid w:val="00AF09C2"/>
    <w:rsid w:val="00AF1BED"/>
    <w:rsid w:val="00AF22CD"/>
    <w:rsid w:val="00AF3025"/>
    <w:rsid w:val="00AF311F"/>
    <w:rsid w:val="00AF3227"/>
    <w:rsid w:val="00AF50BB"/>
    <w:rsid w:val="00AF599B"/>
    <w:rsid w:val="00AF6184"/>
    <w:rsid w:val="00AF7AC4"/>
    <w:rsid w:val="00AF7D5A"/>
    <w:rsid w:val="00B0185B"/>
    <w:rsid w:val="00B022EF"/>
    <w:rsid w:val="00B0272F"/>
    <w:rsid w:val="00B02975"/>
    <w:rsid w:val="00B03626"/>
    <w:rsid w:val="00B03723"/>
    <w:rsid w:val="00B037AF"/>
    <w:rsid w:val="00B03C43"/>
    <w:rsid w:val="00B03D67"/>
    <w:rsid w:val="00B03DF0"/>
    <w:rsid w:val="00B0521E"/>
    <w:rsid w:val="00B059BA"/>
    <w:rsid w:val="00B06AD1"/>
    <w:rsid w:val="00B07369"/>
    <w:rsid w:val="00B07417"/>
    <w:rsid w:val="00B11A2F"/>
    <w:rsid w:val="00B12766"/>
    <w:rsid w:val="00B13C25"/>
    <w:rsid w:val="00B1628C"/>
    <w:rsid w:val="00B16F8D"/>
    <w:rsid w:val="00B17A34"/>
    <w:rsid w:val="00B2051B"/>
    <w:rsid w:val="00B20E88"/>
    <w:rsid w:val="00B210BA"/>
    <w:rsid w:val="00B21F65"/>
    <w:rsid w:val="00B224BA"/>
    <w:rsid w:val="00B22847"/>
    <w:rsid w:val="00B238EA"/>
    <w:rsid w:val="00B23CB9"/>
    <w:rsid w:val="00B250E4"/>
    <w:rsid w:val="00B25CC4"/>
    <w:rsid w:val="00B268AC"/>
    <w:rsid w:val="00B268F0"/>
    <w:rsid w:val="00B30928"/>
    <w:rsid w:val="00B30CC5"/>
    <w:rsid w:val="00B31001"/>
    <w:rsid w:val="00B3144C"/>
    <w:rsid w:val="00B317E3"/>
    <w:rsid w:val="00B32B7F"/>
    <w:rsid w:val="00B32C50"/>
    <w:rsid w:val="00B343B2"/>
    <w:rsid w:val="00B3775B"/>
    <w:rsid w:val="00B37CE4"/>
    <w:rsid w:val="00B37E84"/>
    <w:rsid w:val="00B400CA"/>
    <w:rsid w:val="00B40FAB"/>
    <w:rsid w:val="00B41CE7"/>
    <w:rsid w:val="00B4222F"/>
    <w:rsid w:val="00B4243C"/>
    <w:rsid w:val="00B42829"/>
    <w:rsid w:val="00B42846"/>
    <w:rsid w:val="00B42B11"/>
    <w:rsid w:val="00B44A52"/>
    <w:rsid w:val="00B452C1"/>
    <w:rsid w:val="00B4557A"/>
    <w:rsid w:val="00B45B47"/>
    <w:rsid w:val="00B45CAD"/>
    <w:rsid w:val="00B4671F"/>
    <w:rsid w:val="00B46AC8"/>
    <w:rsid w:val="00B4797C"/>
    <w:rsid w:val="00B47BE1"/>
    <w:rsid w:val="00B47CDC"/>
    <w:rsid w:val="00B507AB"/>
    <w:rsid w:val="00B507DD"/>
    <w:rsid w:val="00B50ECA"/>
    <w:rsid w:val="00B516B2"/>
    <w:rsid w:val="00B516D8"/>
    <w:rsid w:val="00B51B28"/>
    <w:rsid w:val="00B52812"/>
    <w:rsid w:val="00B53A9F"/>
    <w:rsid w:val="00B545F7"/>
    <w:rsid w:val="00B553BD"/>
    <w:rsid w:val="00B557F1"/>
    <w:rsid w:val="00B56025"/>
    <w:rsid w:val="00B57E7C"/>
    <w:rsid w:val="00B57EB8"/>
    <w:rsid w:val="00B60701"/>
    <w:rsid w:val="00B60C49"/>
    <w:rsid w:val="00B61345"/>
    <w:rsid w:val="00B61FDE"/>
    <w:rsid w:val="00B62885"/>
    <w:rsid w:val="00B64162"/>
    <w:rsid w:val="00B6417A"/>
    <w:rsid w:val="00B650E0"/>
    <w:rsid w:val="00B677DF"/>
    <w:rsid w:val="00B67BB5"/>
    <w:rsid w:val="00B67F1E"/>
    <w:rsid w:val="00B67FB2"/>
    <w:rsid w:val="00B67FE9"/>
    <w:rsid w:val="00B70C3A"/>
    <w:rsid w:val="00B71827"/>
    <w:rsid w:val="00B71AE0"/>
    <w:rsid w:val="00B71DDA"/>
    <w:rsid w:val="00B73A22"/>
    <w:rsid w:val="00B74F72"/>
    <w:rsid w:val="00B7709B"/>
    <w:rsid w:val="00B77373"/>
    <w:rsid w:val="00B77BDC"/>
    <w:rsid w:val="00B80778"/>
    <w:rsid w:val="00B81980"/>
    <w:rsid w:val="00B82774"/>
    <w:rsid w:val="00B82E2E"/>
    <w:rsid w:val="00B82EC4"/>
    <w:rsid w:val="00B83C28"/>
    <w:rsid w:val="00B85287"/>
    <w:rsid w:val="00B85DCC"/>
    <w:rsid w:val="00B8635B"/>
    <w:rsid w:val="00B879A8"/>
    <w:rsid w:val="00B9017E"/>
    <w:rsid w:val="00B908F2"/>
    <w:rsid w:val="00B9094C"/>
    <w:rsid w:val="00B9238D"/>
    <w:rsid w:val="00B94B1E"/>
    <w:rsid w:val="00B950E7"/>
    <w:rsid w:val="00B950EA"/>
    <w:rsid w:val="00B9519A"/>
    <w:rsid w:val="00B961E2"/>
    <w:rsid w:val="00B962DB"/>
    <w:rsid w:val="00B96347"/>
    <w:rsid w:val="00B96C14"/>
    <w:rsid w:val="00BA06CF"/>
    <w:rsid w:val="00BA06E3"/>
    <w:rsid w:val="00BA0E25"/>
    <w:rsid w:val="00BA18E8"/>
    <w:rsid w:val="00BA3240"/>
    <w:rsid w:val="00BA3AC7"/>
    <w:rsid w:val="00BA44BB"/>
    <w:rsid w:val="00BA456D"/>
    <w:rsid w:val="00BA4EED"/>
    <w:rsid w:val="00BA5CD5"/>
    <w:rsid w:val="00BA67AD"/>
    <w:rsid w:val="00BA6C97"/>
    <w:rsid w:val="00BA725D"/>
    <w:rsid w:val="00BA79F0"/>
    <w:rsid w:val="00BB101C"/>
    <w:rsid w:val="00BB2D0F"/>
    <w:rsid w:val="00BB34A3"/>
    <w:rsid w:val="00BB4364"/>
    <w:rsid w:val="00BB5200"/>
    <w:rsid w:val="00BB56B1"/>
    <w:rsid w:val="00BB5DDF"/>
    <w:rsid w:val="00BB6594"/>
    <w:rsid w:val="00BB7DA5"/>
    <w:rsid w:val="00BC070D"/>
    <w:rsid w:val="00BC0B7F"/>
    <w:rsid w:val="00BC2052"/>
    <w:rsid w:val="00BC2418"/>
    <w:rsid w:val="00BC31E4"/>
    <w:rsid w:val="00BC3399"/>
    <w:rsid w:val="00BC5768"/>
    <w:rsid w:val="00BC6451"/>
    <w:rsid w:val="00BC7D7C"/>
    <w:rsid w:val="00BD0448"/>
    <w:rsid w:val="00BD14EF"/>
    <w:rsid w:val="00BD1626"/>
    <w:rsid w:val="00BD24D9"/>
    <w:rsid w:val="00BD41ED"/>
    <w:rsid w:val="00BD5CC8"/>
    <w:rsid w:val="00BD6EA3"/>
    <w:rsid w:val="00BD7E98"/>
    <w:rsid w:val="00BE1306"/>
    <w:rsid w:val="00BE14D6"/>
    <w:rsid w:val="00BE2C38"/>
    <w:rsid w:val="00BE2F24"/>
    <w:rsid w:val="00BE37AC"/>
    <w:rsid w:val="00BE3E1F"/>
    <w:rsid w:val="00BE4133"/>
    <w:rsid w:val="00BE4571"/>
    <w:rsid w:val="00BE524C"/>
    <w:rsid w:val="00BE59D8"/>
    <w:rsid w:val="00BE6378"/>
    <w:rsid w:val="00BE65C5"/>
    <w:rsid w:val="00BE6928"/>
    <w:rsid w:val="00BE6CD4"/>
    <w:rsid w:val="00BE74F8"/>
    <w:rsid w:val="00BE77C5"/>
    <w:rsid w:val="00BE7CB3"/>
    <w:rsid w:val="00BF0ADA"/>
    <w:rsid w:val="00BF2B35"/>
    <w:rsid w:val="00BF2BCB"/>
    <w:rsid w:val="00BF2EEB"/>
    <w:rsid w:val="00BF41C3"/>
    <w:rsid w:val="00BF49D3"/>
    <w:rsid w:val="00BF7543"/>
    <w:rsid w:val="00C0034B"/>
    <w:rsid w:val="00C01FE3"/>
    <w:rsid w:val="00C020C3"/>
    <w:rsid w:val="00C030B8"/>
    <w:rsid w:val="00C0315A"/>
    <w:rsid w:val="00C035F2"/>
    <w:rsid w:val="00C0361E"/>
    <w:rsid w:val="00C04041"/>
    <w:rsid w:val="00C0508B"/>
    <w:rsid w:val="00C0552E"/>
    <w:rsid w:val="00C06BE3"/>
    <w:rsid w:val="00C06DDE"/>
    <w:rsid w:val="00C07128"/>
    <w:rsid w:val="00C07209"/>
    <w:rsid w:val="00C07A98"/>
    <w:rsid w:val="00C103F2"/>
    <w:rsid w:val="00C1094A"/>
    <w:rsid w:val="00C10AEB"/>
    <w:rsid w:val="00C12039"/>
    <w:rsid w:val="00C14073"/>
    <w:rsid w:val="00C1654B"/>
    <w:rsid w:val="00C17126"/>
    <w:rsid w:val="00C178BB"/>
    <w:rsid w:val="00C17B0F"/>
    <w:rsid w:val="00C21310"/>
    <w:rsid w:val="00C22666"/>
    <w:rsid w:val="00C229C3"/>
    <w:rsid w:val="00C23349"/>
    <w:rsid w:val="00C2375A"/>
    <w:rsid w:val="00C2393A"/>
    <w:rsid w:val="00C23A49"/>
    <w:rsid w:val="00C23A57"/>
    <w:rsid w:val="00C23DBD"/>
    <w:rsid w:val="00C24A81"/>
    <w:rsid w:val="00C25BD7"/>
    <w:rsid w:val="00C262CA"/>
    <w:rsid w:val="00C265E6"/>
    <w:rsid w:val="00C2684A"/>
    <w:rsid w:val="00C269C1"/>
    <w:rsid w:val="00C26FB0"/>
    <w:rsid w:val="00C2751D"/>
    <w:rsid w:val="00C279B5"/>
    <w:rsid w:val="00C27F00"/>
    <w:rsid w:val="00C305D5"/>
    <w:rsid w:val="00C3261C"/>
    <w:rsid w:val="00C326F4"/>
    <w:rsid w:val="00C33DD0"/>
    <w:rsid w:val="00C3480A"/>
    <w:rsid w:val="00C34DB1"/>
    <w:rsid w:val="00C351AE"/>
    <w:rsid w:val="00C361C2"/>
    <w:rsid w:val="00C36413"/>
    <w:rsid w:val="00C36803"/>
    <w:rsid w:val="00C368E6"/>
    <w:rsid w:val="00C36EA3"/>
    <w:rsid w:val="00C37845"/>
    <w:rsid w:val="00C3795B"/>
    <w:rsid w:val="00C40052"/>
    <w:rsid w:val="00C4028A"/>
    <w:rsid w:val="00C424F3"/>
    <w:rsid w:val="00C430FE"/>
    <w:rsid w:val="00C47C7B"/>
    <w:rsid w:val="00C50B2B"/>
    <w:rsid w:val="00C50C9E"/>
    <w:rsid w:val="00C513EA"/>
    <w:rsid w:val="00C530BA"/>
    <w:rsid w:val="00C53740"/>
    <w:rsid w:val="00C53CF5"/>
    <w:rsid w:val="00C54C8C"/>
    <w:rsid w:val="00C55B25"/>
    <w:rsid w:val="00C56B57"/>
    <w:rsid w:val="00C57944"/>
    <w:rsid w:val="00C608AD"/>
    <w:rsid w:val="00C60B16"/>
    <w:rsid w:val="00C61117"/>
    <w:rsid w:val="00C6440A"/>
    <w:rsid w:val="00C64C49"/>
    <w:rsid w:val="00C64D89"/>
    <w:rsid w:val="00C6557E"/>
    <w:rsid w:val="00C655B6"/>
    <w:rsid w:val="00C66FAE"/>
    <w:rsid w:val="00C67019"/>
    <w:rsid w:val="00C67146"/>
    <w:rsid w:val="00C6736B"/>
    <w:rsid w:val="00C67887"/>
    <w:rsid w:val="00C70473"/>
    <w:rsid w:val="00C7063F"/>
    <w:rsid w:val="00C708CC"/>
    <w:rsid w:val="00C71092"/>
    <w:rsid w:val="00C71419"/>
    <w:rsid w:val="00C71526"/>
    <w:rsid w:val="00C7170E"/>
    <w:rsid w:val="00C71FE9"/>
    <w:rsid w:val="00C72C8A"/>
    <w:rsid w:val="00C73509"/>
    <w:rsid w:val="00C740BF"/>
    <w:rsid w:val="00C7411A"/>
    <w:rsid w:val="00C7435A"/>
    <w:rsid w:val="00C7486C"/>
    <w:rsid w:val="00C749FB"/>
    <w:rsid w:val="00C74A8F"/>
    <w:rsid w:val="00C752E0"/>
    <w:rsid w:val="00C769A6"/>
    <w:rsid w:val="00C77715"/>
    <w:rsid w:val="00C808D1"/>
    <w:rsid w:val="00C81CD0"/>
    <w:rsid w:val="00C81E0D"/>
    <w:rsid w:val="00C820F7"/>
    <w:rsid w:val="00C82CDA"/>
    <w:rsid w:val="00C82E64"/>
    <w:rsid w:val="00C836E3"/>
    <w:rsid w:val="00C83756"/>
    <w:rsid w:val="00C847DF"/>
    <w:rsid w:val="00C84A5E"/>
    <w:rsid w:val="00C851C3"/>
    <w:rsid w:val="00C855DF"/>
    <w:rsid w:val="00C86294"/>
    <w:rsid w:val="00C86D00"/>
    <w:rsid w:val="00C86DE6"/>
    <w:rsid w:val="00C91407"/>
    <w:rsid w:val="00C91534"/>
    <w:rsid w:val="00C91B28"/>
    <w:rsid w:val="00C91B31"/>
    <w:rsid w:val="00C91B7C"/>
    <w:rsid w:val="00C91FEF"/>
    <w:rsid w:val="00C92A95"/>
    <w:rsid w:val="00C92B0A"/>
    <w:rsid w:val="00C9310B"/>
    <w:rsid w:val="00C93772"/>
    <w:rsid w:val="00C9403B"/>
    <w:rsid w:val="00C94118"/>
    <w:rsid w:val="00C94657"/>
    <w:rsid w:val="00C95241"/>
    <w:rsid w:val="00C95659"/>
    <w:rsid w:val="00C961FC"/>
    <w:rsid w:val="00C962B6"/>
    <w:rsid w:val="00C9687C"/>
    <w:rsid w:val="00CA0046"/>
    <w:rsid w:val="00CA03E9"/>
    <w:rsid w:val="00CA06C1"/>
    <w:rsid w:val="00CA16F9"/>
    <w:rsid w:val="00CA1C10"/>
    <w:rsid w:val="00CA1C1B"/>
    <w:rsid w:val="00CA1F8B"/>
    <w:rsid w:val="00CA25F0"/>
    <w:rsid w:val="00CA297B"/>
    <w:rsid w:val="00CA66DD"/>
    <w:rsid w:val="00CA77B4"/>
    <w:rsid w:val="00CA7B81"/>
    <w:rsid w:val="00CB2378"/>
    <w:rsid w:val="00CB2E30"/>
    <w:rsid w:val="00CB3956"/>
    <w:rsid w:val="00CB503B"/>
    <w:rsid w:val="00CB6455"/>
    <w:rsid w:val="00CB6D2C"/>
    <w:rsid w:val="00CB7332"/>
    <w:rsid w:val="00CB759E"/>
    <w:rsid w:val="00CB7A41"/>
    <w:rsid w:val="00CC26EE"/>
    <w:rsid w:val="00CC301A"/>
    <w:rsid w:val="00CC3DAC"/>
    <w:rsid w:val="00CC4551"/>
    <w:rsid w:val="00CC48E8"/>
    <w:rsid w:val="00CC57F0"/>
    <w:rsid w:val="00CC6C31"/>
    <w:rsid w:val="00CC7A22"/>
    <w:rsid w:val="00CC7B2B"/>
    <w:rsid w:val="00CD0380"/>
    <w:rsid w:val="00CD2329"/>
    <w:rsid w:val="00CD3A24"/>
    <w:rsid w:val="00CD3D93"/>
    <w:rsid w:val="00CD3FA8"/>
    <w:rsid w:val="00CD4136"/>
    <w:rsid w:val="00CD6223"/>
    <w:rsid w:val="00CE1912"/>
    <w:rsid w:val="00CE1E62"/>
    <w:rsid w:val="00CE2486"/>
    <w:rsid w:val="00CE3D62"/>
    <w:rsid w:val="00CE43AB"/>
    <w:rsid w:val="00CE5B99"/>
    <w:rsid w:val="00CE5BBD"/>
    <w:rsid w:val="00CE7469"/>
    <w:rsid w:val="00CE7BC0"/>
    <w:rsid w:val="00CF1631"/>
    <w:rsid w:val="00CF342F"/>
    <w:rsid w:val="00CF45FA"/>
    <w:rsid w:val="00CF7DEA"/>
    <w:rsid w:val="00CF7E16"/>
    <w:rsid w:val="00CF7FDE"/>
    <w:rsid w:val="00D0071D"/>
    <w:rsid w:val="00D0168E"/>
    <w:rsid w:val="00D01B36"/>
    <w:rsid w:val="00D02585"/>
    <w:rsid w:val="00D02C38"/>
    <w:rsid w:val="00D0353B"/>
    <w:rsid w:val="00D0355C"/>
    <w:rsid w:val="00D038AA"/>
    <w:rsid w:val="00D03F0D"/>
    <w:rsid w:val="00D045F4"/>
    <w:rsid w:val="00D0506A"/>
    <w:rsid w:val="00D05423"/>
    <w:rsid w:val="00D05FD5"/>
    <w:rsid w:val="00D07B15"/>
    <w:rsid w:val="00D10278"/>
    <w:rsid w:val="00D10D75"/>
    <w:rsid w:val="00D1178A"/>
    <w:rsid w:val="00D11F99"/>
    <w:rsid w:val="00D121D6"/>
    <w:rsid w:val="00D14818"/>
    <w:rsid w:val="00D15306"/>
    <w:rsid w:val="00D15E1A"/>
    <w:rsid w:val="00D1612C"/>
    <w:rsid w:val="00D16591"/>
    <w:rsid w:val="00D2047F"/>
    <w:rsid w:val="00D21718"/>
    <w:rsid w:val="00D2286D"/>
    <w:rsid w:val="00D22F0C"/>
    <w:rsid w:val="00D2372F"/>
    <w:rsid w:val="00D23FE2"/>
    <w:rsid w:val="00D25D3B"/>
    <w:rsid w:val="00D264B5"/>
    <w:rsid w:val="00D271F2"/>
    <w:rsid w:val="00D2783E"/>
    <w:rsid w:val="00D27AB1"/>
    <w:rsid w:val="00D27D10"/>
    <w:rsid w:val="00D31105"/>
    <w:rsid w:val="00D327D8"/>
    <w:rsid w:val="00D337C6"/>
    <w:rsid w:val="00D33E26"/>
    <w:rsid w:val="00D34A7F"/>
    <w:rsid w:val="00D35136"/>
    <w:rsid w:val="00D357F1"/>
    <w:rsid w:val="00D35CA9"/>
    <w:rsid w:val="00D35F0E"/>
    <w:rsid w:val="00D35FCC"/>
    <w:rsid w:val="00D36903"/>
    <w:rsid w:val="00D36C78"/>
    <w:rsid w:val="00D379E7"/>
    <w:rsid w:val="00D4153B"/>
    <w:rsid w:val="00D42ECE"/>
    <w:rsid w:val="00D432F2"/>
    <w:rsid w:val="00D44D69"/>
    <w:rsid w:val="00D461B3"/>
    <w:rsid w:val="00D46CA0"/>
    <w:rsid w:val="00D47167"/>
    <w:rsid w:val="00D506E8"/>
    <w:rsid w:val="00D50BBE"/>
    <w:rsid w:val="00D50BCF"/>
    <w:rsid w:val="00D51E09"/>
    <w:rsid w:val="00D521C9"/>
    <w:rsid w:val="00D541D8"/>
    <w:rsid w:val="00D546D5"/>
    <w:rsid w:val="00D55A11"/>
    <w:rsid w:val="00D5619F"/>
    <w:rsid w:val="00D56E2C"/>
    <w:rsid w:val="00D570E9"/>
    <w:rsid w:val="00D571A1"/>
    <w:rsid w:val="00D60AD1"/>
    <w:rsid w:val="00D60D4B"/>
    <w:rsid w:val="00D61024"/>
    <w:rsid w:val="00D6137F"/>
    <w:rsid w:val="00D630F2"/>
    <w:rsid w:val="00D6361C"/>
    <w:rsid w:val="00D64280"/>
    <w:rsid w:val="00D6440B"/>
    <w:rsid w:val="00D6447E"/>
    <w:rsid w:val="00D6561A"/>
    <w:rsid w:val="00D656BC"/>
    <w:rsid w:val="00D65986"/>
    <w:rsid w:val="00D65BB7"/>
    <w:rsid w:val="00D660CA"/>
    <w:rsid w:val="00D66A37"/>
    <w:rsid w:val="00D66B59"/>
    <w:rsid w:val="00D66B96"/>
    <w:rsid w:val="00D70528"/>
    <w:rsid w:val="00D7129C"/>
    <w:rsid w:val="00D71716"/>
    <w:rsid w:val="00D719CF"/>
    <w:rsid w:val="00D72FC0"/>
    <w:rsid w:val="00D7333B"/>
    <w:rsid w:val="00D73D75"/>
    <w:rsid w:val="00D7562F"/>
    <w:rsid w:val="00D75695"/>
    <w:rsid w:val="00D75C20"/>
    <w:rsid w:val="00D76D9D"/>
    <w:rsid w:val="00D77347"/>
    <w:rsid w:val="00D807DC"/>
    <w:rsid w:val="00D8100F"/>
    <w:rsid w:val="00D8133B"/>
    <w:rsid w:val="00D81443"/>
    <w:rsid w:val="00D81B92"/>
    <w:rsid w:val="00D82EDA"/>
    <w:rsid w:val="00D8380C"/>
    <w:rsid w:val="00D84308"/>
    <w:rsid w:val="00D849EA"/>
    <w:rsid w:val="00D84B62"/>
    <w:rsid w:val="00D85D32"/>
    <w:rsid w:val="00D85FEA"/>
    <w:rsid w:val="00D874B2"/>
    <w:rsid w:val="00D87849"/>
    <w:rsid w:val="00D879DE"/>
    <w:rsid w:val="00D90173"/>
    <w:rsid w:val="00D90A4F"/>
    <w:rsid w:val="00D91241"/>
    <w:rsid w:val="00D91AFB"/>
    <w:rsid w:val="00D92223"/>
    <w:rsid w:val="00D92A2B"/>
    <w:rsid w:val="00D93227"/>
    <w:rsid w:val="00D935A5"/>
    <w:rsid w:val="00D94245"/>
    <w:rsid w:val="00D94641"/>
    <w:rsid w:val="00D94F0E"/>
    <w:rsid w:val="00D95675"/>
    <w:rsid w:val="00D96598"/>
    <w:rsid w:val="00D9726C"/>
    <w:rsid w:val="00D97A71"/>
    <w:rsid w:val="00DA181C"/>
    <w:rsid w:val="00DA215D"/>
    <w:rsid w:val="00DA381F"/>
    <w:rsid w:val="00DA4570"/>
    <w:rsid w:val="00DA4FFC"/>
    <w:rsid w:val="00DA61A2"/>
    <w:rsid w:val="00DA6547"/>
    <w:rsid w:val="00DA7956"/>
    <w:rsid w:val="00DB066E"/>
    <w:rsid w:val="00DB1A0E"/>
    <w:rsid w:val="00DB1CC0"/>
    <w:rsid w:val="00DB2648"/>
    <w:rsid w:val="00DB3DB8"/>
    <w:rsid w:val="00DB41C3"/>
    <w:rsid w:val="00DB57AC"/>
    <w:rsid w:val="00DB59E0"/>
    <w:rsid w:val="00DB60AF"/>
    <w:rsid w:val="00DB6415"/>
    <w:rsid w:val="00DB64DA"/>
    <w:rsid w:val="00DB6A48"/>
    <w:rsid w:val="00DB6BC1"/>
    <w:rsid w:val="00DB7D79"/>
    <w:rsid w:val="00DC13D3"/>
    <w:rsid w:val="00DC149E"/>
    <w:rsid w:val="00DC2477"/>
    <w:rsid w:val="00DC2B05"/>
    <w:rsid w:val="00DC3526"/>
    <w:rsid w:val="00DC4F23"/>
    <w:rsid w:val="00DC59AF"/>
    <w:rsid w:val="00DC641B"/>
    <w:rsid w:val="00DC6731"/>
    <w:rsid w:val="00DC7895"/>
    <w:rsid w:val="00DD0340"/>
    <w:rsid w:val="00DD0E34"/>
    <w:rsid w:val="00DD1360"/>
    <w:rsid w:val="00DD3731"/>
    <w:rsid w:val="00DD617F"/>
    <w:rsid w:val="00DD6466"/>
    <w:rsid w:val="00DD6599"/>
    <w:rsid w:val="00DD67E0"/>
    <w:rsid w:val="00DD6DB3"/>
    <w:rsid w:val="00DE007D"/>
    <w:rsid w:val="00DE08C2"/>
    <w:rsid w:val="00DE1AF4"/>
    <w:rsid w:val="00DE1BE5"/>
    <w:rsid w:val="00DE1EAD"/>
    <w:rsid w:val="00DE23FE"/>
    <w:rsid w:val="00DE2A8E"/>
    <w:rsid w:val="00DE381F"/>
    <w:rsid w:val="00DE38B2"/>
    <w:rsid w:val="00DE55D2"/>
    <w:rsid w:val="00DE5DD9"/>
    <w:rsid w:val="00DE61D1"/>
    <w:rsid w:val="00DE671F"/>
    <w:rsid w:val="00DE7482"/>
    <w:rsid w:val="00DF07BA"/>
    <w:rsid w:val="00DF13CE"/>
    <w:rsid w:val="00DF1A08"/>
    <w:rsid w:val="00DF286C"/>
    <w:rsid w:val="00DF3CCF"/>
    <w:rsid w:val="00DF4AFB"/>
    <w:rsid w:val="00DF4DD8"/>
    <w:rsid w:val="00DF5057"/>
    <w:rsid w:val="00DF547D"/>
    <w:rsid w:val="00DF5DE3"/>
    <w:rsid w:val="00DF7C67"/>
    <w:rsid w:val="00E00564"/>
    <w:rsid w:val="00E017A7"/>
    <w:rsid w:val="00E01F5C"/>
    <w:rsid w:val="00E02C1D"/>
    <w:rsid w:val="00E02C9B"/>
    <w:rsid w:val="00E02E1E"/>
    <w:rsid w:val="00E04E96"/>
    <w:rsid w:val="00E04FED"/>
    <w:rsid w:val="00E059D2"/>
    <w:rsid w:val="00E06131"/>
    <w:rsid w:val="00E0671B"/>
    <w:rsid w:val="00E070CE"/>
    <w:rsid w:val="00E074E5"/>
    <w:rsid w:val="00E07C39"/>
    <w:rsid w:val="00E10459"/>
    <w:rsid w:val="00E11D84"/>
    <w:rsid w:val="00E135B8"/>
    <w:rsid w:val="00E14EEF"/>
    <w:rsid w:val="00E20407"/>
    <w:rsid w:val="00E20EED"/>
    <w:rsid w:val="00E2275E"/>
    <w:rsid w:val="00E246D3"/>
    <w:rsid w:val="00E24D4D"/>
    <w:rsid w:val="00E2500D"/>
    <w:rsid w:val="00E251ED"/>
    <w:rsid w:val="00E26A98"/>
    <w:rsid w:val="00E27814"/>
    <w:rsid w:val="00E30FF7"/>
    <w:rsid w:val="00E310A9"/>
    <w:rsid w:val="00E31D33"/>
    <w:rsid w:val="00E34910"/>
    <w:rsid w:val="00E349AC"/>
    <w:rsid w:val="00E35917"/>
    <w:rsid w:val="00E36A09"/>
    <w:rsid w:val="00E405A8"/>
    <w:rsid w:val="00E40B69"/>
    <w:rsid w:val="00E40FC0"/>
    <w:rsid w:val="00E423BA"/>
    <w:rsid w:val="00E43235"/>
    <w:rsid w:val="00E43B2A"/>
    <w:rsid w:val="00E43B50"/>
    <w:rsid w:val="00E43EF7"/>
    <w:rsid w:val="00E44362"/>
    <w:rsid w:val="00E44883"/>
    <w:rsid w:val="00E46D8F"/>
    <w:rsid w:val="00E46DB1"/>
    <w:rsid w:val="00E473C0"/>
    <w:rsid w:val="00E477FB"/>
    <w:rsid w:val="00E47EB5"/>
    <w:rsid w:val="00E501E6"/>
    <w:rsid w:val="00E503C3"/>
    <w:rsid w:val="00E513DD"/>
    <w:rsid w:val="00E513FA"/>
    <w:rsid w:val="00E51B97"/>
    <w:rsid w:val="00E51F49"/>
    <w:rsid w:val="00E52C43"/>
    <w:rsid w:val="00E52D61"/>
    <w:rsid w:val="00E52E0D"/>
    <w:rsid w:val="00E531E5"/>
    <w:rsid w:val="00E5341B"/>
    <w:rsid w:val="00E54362"/>
    <w:rsid w:val="00E5446C"/>
    <w:rsid w:val="00E544DC"/>
    <w:rsid w:val="00E546B2"/>
    <w:rsid w:val="00E54CD4"/>
    <w:rsid w:val="00E55563"/>
    <w:rsid w:val="00E56CC9"/>
    <w:rsid w:val="00E5727E"/>
    <w:rsid w:val="00E57571"/>
    <w:rsid w:val="00E575FD"/>
    <w:rsid w:val="00E578A2"/>
    <w:rsid w:val="00E57E5F"/>
    <w:rsid w:val="00E60783"/>
    <w:rsid w:val="00E616C6"/>
    <w:rsid w:val="00E6482C"/>
    <w:rsid w:val="00E64BE2"/>
    <w:rsid w:val="00E64BFE"/>
    <w:rsid w:val="00E64E0E"/>
    <w:rsid w:val="00E653A3"/>
    <w:rsid w:val="00E65462"/>
    <w:rsid w:val="00E65BDC"/>
    <w:rsid w:val="00E67130"/>
    <w:rsid w:val="00E67C99"/>
    <w:rsid w:val="00E67FA6"/>
    <w:rsid w:val="00E700AF"/>
    <w:rsid w:val="00E700F9"/>
    <w:rsid w:val="00E70394"/>
    <w:rsid w:val="00E70D89"/>
    <w:rsid w:val="00E70F59"/>
    <w:rsid w:val="00E7238E"/>
    <w:rsid w:val="00E72CFB"/>
    <w:rsid w:val="00E72D76"/>
    <w:rsid w:val="00E73176"/>
    <w:rsid w:val="00E73A6A"/>
    <w:rsid w:val="00E73E37"/>
    <w:rsid w:val="00E74E04"/>
    <w:rsid w:val="00E75357"/>
    <w:rsid w:val="00E76248"/>
    <w:rsid w:val="00E76D37"/>
    <w:rsid w:val="00E76F94"/>
    <w:rsid w:val="00E77222"/>
    <w:rsid w:val="00E777F5"/>
    <w:rsid w:val="00E80B49"/>
    <w:rsid w:val="00E82BF3"/>
    <w:rsid w:val="00E83647"/>
    <w:rsid w:val="00E849C0"/>
    <w:rsid w:val="00E84CA1"/>
    <w:rsid w:val="00E85FA6"/>
    <w:rsid w:val="00E87A37"/>
    <w:rsid w:val="00E9091B"/>
    <w:rsid w:val="00E913DC"/>
    <w:rsid w:val="00E91A78"/>
    <w:rsid w:val="00E92E50"/>
    <w:rsid w:val="00E92EDD"/>
    <w:rsid w:val="00E93893"/>
    <w:rsid w:val="00E9417C"/>
    <w:rsid w:val="00E94FA9"/>
    <w:rsid w:val="00E95280"/>
    <w:rsid w:val="00E966C7"/>
    <w:rsid w:val="00E96951"/>
    <w:rsid w:val="00E97565"/>
    <w:rsid w:val="00E97652"/>
    <w:rsid w:val="00E97AD8"/>
    <w:rsid w:val="00EA0843"/>
    <w:rsid w:val="00EA0CD3"/>
    <w:rsid w:val="00EA12CE"/>
    <w:rsid w:val="00EA1BA8"/>
    <w:rsid w:val="00EA1CE9"/>
    <w:rsid w:val="00EA5D0B"/>
    <w:rsid w:val="00EA618C"/>
    <w:rsid w:val="00EA62BC"/>
    <w:rsid w:val="00EA6EF7"/>
    <w:rsid w:val="00EB07BE"/>
    <w:rsid w:val="00EB0A3A"/>
    <w:rsid w:val="00EB10BA"/>
    <w:rsid w:val="00EB34D1"/>
    <w:rsid w:val="00EB3518"/>
    <w:rsid w:val="00EB3FBD"/>
    <w:rsid w:val="00EB4D53"/>
    <w:rsid w:val="00EB5340"/>
    <w:rsid w:val="00EB5C8F"/>
    <w:rsid w:val="00EB6DBE"/>
    <w:rsid w:val="00EC0B50"/>
    <w:rsid w:val="00EC1531"/>
    <w:rsid w:val="00EC3D68"/>
    <w:rsid w:val="00EC4C29"/>
    <w:rsid w:val="00EC5F85"/>
    <w:rsid w:val="00EC69EB"/>
    <w:rsid w:val="00EC7095"/>
    <w:rsid w:val="00EC7645"/>
    <w:rsid w:val="00EC7B6B"/>
    <w:rsid w:val="00EC7F6C"/>
    <w:rsid w:val="00ED0D9E"/>
    <w:rsid w:val="00ED0EB8"/>
    <w:rsid w:val="00ED16F6"/>
    <w:rsid w:val="00ED198E"/>
    <w:rsid w:val="00ED1A34"/>
    <w:rsid w:val="00ED1CE0"/>
    <w:rsid w:val="00ED23B0"/>
    <w:rsid w:val="00ED3F8B"/>
    <w:rsid w:val="00ED4365"/>
    <w:rsid w:val="00ED4F41"/>
    <w:rsid w:val="00ED5A11"/>
    <w:rsid w:val="00ED6B54"/>
    <w:rsid w:val="00ED749E"/>
    <w:rsid w:val="00EE1AF2"/>
    <w:rsid w:val="00EE1E9B"/>
    <w:rsid w:val="00EE27A4"/>
    <w:rsid w:val="00EE29AB"/>
    <w:rsid w:val="00EE34FC"/>
    <w:rsid w:val="00EE6DA8"/>
    <w:rsid w:val="00EE714F"/>
    <w:rsid w:val="00EE752F"/>
    <w:rsid w:val="00EE7F9A"/>
    <w:rsid w:val="00EF05BA"/>
    <w:rsid w:val="00EF09C9"/>
    <w:rsid w:val="00EF23E5"/>
    <w:rsid w:val="00EF304B"/>
    <w:rsid w:val="00EF3961"/>
    <w:rsid w:val="00EF3FF7"/>
    <w:rsid w:val="00EF47A9"/>
    <w:rsid w:val="00EF4E33"/>
    <w:rsid w:val="00EF4F01"/>
    <w:rsid w:val="00EF5811"/>
    <w:rsid w:val="00EF5CCD"/>
    <w:rsid w:val="00EF696B"/>
    <w:rsid w:val="00F009FE"/>
    <w:rsid w:val="00F01226"/>
    <w:rsid w:val="00F0124D"/>
    <w:rsid w:val="00F0177C"/>
    <w:rsid w:val="00F02A8E"/>
    <w:rsid w:val="00F02B4D"/>
    <w:rsid w:val="00F03F5D"/>
    <w:rsid w:val="00F06197"/>
    <w:rsid w:val="00F0642B"/>
    <w:rsid w:val="00F0653B"/>
    <w:rsid w:val="00F06BA8"/>
    <w:rsid w:val="00F06C19"/>
    <w:rsid w:val="00F1118D"/>
    <w:rsid w:val="00F113C8"/>
    <w:rsid w:val="00F12717"/>
    <w:rsid w:val="00F1292C"/>
    <w:rsid w:val="00F13A32"/>
    <w:rsid w:val="00F14298"/>
    <w:rsid w:val="00F14A6B"/>
    <w:rsid w:val="00F15B0D"/>
    <w:rsid w:val="00F15F1E"/>
    <w:rsid w:val="00F16270"/>
    <w:rsid w:val="00F166F7"/>
    <w:rsid w:val="00F17412"/>
    <w:rsid w:val="00F2019B"/>
    <w:rsid w:val="00F21066"/>
    <w:rsid w:val="00F21C21"/>
    <w:rsid w:val="00F23635"/>
    <w:rsid w:val="00F23BBD"/>
    <w:rsid w:val="00F2487C"/>
    <w:rsid w:val="00F24DD9"/>
    <w:rsid w:val="00F26400"/>
    <w:rsid w:val="00F268C2"/>
    <w:rsid w:val="00F273AC"/>
    <w:rsid w:val="00F320F6"/>
    <w:rsid w:val="00F337C5"/>
    <w:rsid w:val="00F33AEB"/>
    <w:rsid w:val="00F34303"/>
    <w:rsid w:val="00F34542"/>
    <w:rsid w:val="00F34A3B"/>
    <w:rsid w:val="00F34BBB"/>
    <w:rsid w:val="00F35501"/>
    <w:rsid w:val="00F378E0"/>
    <w:rsid w:val="00F378F6"/>
    <w:rsid w:val="00F41A1D"/>
    <w:rsid w:val="00F421EA"/>
    <w:rsid w:val="00F427B9"/>
    <w:rsid w:val="00F42A0C"/>
    <w:rsid w:val="00F4309B"/>
    <w:rsid w:val="00F43182"/>
    <w:rsid w:val="00F458B6"/>
    <w:rsid w:val="00F47551"/>
    <w:rsid w:val="00F50E03"/>
    <w:rsid w:val="00F53273"/>
    <w:rsid w:val="00F54A1B"/>
    <w:rsid w:val="00F563EA"/>
    <w:rsid w:val="00F57412"/>
    <w:rsid w:val="00F62A1F"/>
    <w:rsid w:val="00F63C57"/>
    <w:rsid w:val="00F63DD3"/>
    <w:rsid w:val="00F6469F"/>
    <w:rsid w:val="00F64BA6"/>
    <w:rsid w:val="00F650C0"/>
    <w:rsid w:val="00F6620A"/>
    <w:rsid w:val="00F6695D"/>
    <w:rsid w:val="00F6715E"/>
    <w:rsid w:val="00F7019D"/>
    <w:rsid w:val="00F7047E"/>
    <w:rsid w:val="00F736F2"/>
    <w:rsid w:val="00F74B89"/>
    <w:rsid w:val="00F762E3"/>
    <w:rsid w:val="00F767EB"/>
    <w:rsid w:val="00F77747"/>
    <w:rsid w:val="00F778E6"/>
    <w:rsid w:val="00F81D00"/>
    <w:rsid w:val="00F82C73"/>
    <w:rsid w:val="00F83E86"/>
    <w:rsid w:val="00F850C8"/>
    <w:rsid w:val="00F8534F"/>
    <w:rsid w:val="00F8557F"/>
    <w:rsid w:val="00F85A0B"/>
    <w:rsid w:val="00F85C04"/>
    <w:rsid w:val="00F86611"/>
    <w:rsid w:val="00F869D2"/>
    <w:rsid w:val="00F87611"/>
    <w:rsid w:val="00F87E58"/>
    <w:rsid w:val="00F90B41"/>
    <w:rsid w:val="00F90F70"/>
    <w:rsid w:val="00F917DB"/>
    <w:rsid w:val="00F91D32"/>
    <w:rsid w:val="00F921FD"/>
    <w:rsid w:val="00F92B50"/>
    <w:rsid w:val="00F93673"/>
    <w:rsid w:val="00F93F44"/>
    <w:rsid w:val="00F95036"/>
    <w:rsid w:val="00F9616C"/>
    <w:rsid w:val="00F9679D"/>
    <w:rsid w:val="00F96EA6"/>
    <w:rsid w:val="00F97088"/>
    <w:rsid w:val="00F970BB"/>
    <w:rsid w:val="00FA03EA"/>
    <w:rsid w:val="00FA0D79"/>
    <w:rsid w:val="00FA1B47"/>
    <w:rsid w:val="00FA2835"/>
    <w:rsid w:val="00FA3480"/>
    <w:rsid w:val="00FA357A"/>
    <w:rsid w:val="00FA39AB"/>
    <w:rsid w:val="00FA3CA2"/>
    <w:rsid w:val="00FA41C5"/>
    <w:rsid w:val="00FA5CA5"/>
    <w:rsid w:val="00FA5CEA"/>
    <w:rsid w:val="00FA64D4"/>
    <w:rsid w:val="00FA7B8A"/>
    <w:rsid w:val="00FB0510"/>
    <w:rsid w:val="00FB077A"/>
    <w:rsid w:val="00FB1680"/>
    <w:rsid w:val="00FB2D05"/>
    <w:rsid w:val="00FB2E7C"/>
    <w:rsid w:val="00FB35BA"/>
    <w:rsid w:val="00FB3874"/>
    <w:rsid w:val="00FB38DF"/>
    <w:rsid w:val="00FB3FE5"/>
    <w:rsid w:val="00FB43DD"/>
    <w:rsid w:val="00FB5279"/>
    <w:rsid w:val="00FB61DE"/>
    <w:rsid w:val="00FB625D"/>
    <w:rsid w:val="00FC0B73"/>
    <w:rsid w:val="00FC358B"/>
    <w:rsid w:val="00FC49AC"/>
    <w:rsid w:val="00FC4DEA"/>
    <w:rsid w:val="00FC5153"/>
    <w:rsid w:val="00FC56E4"/>
    <w:rsid w:val="00FC63F0"/>
    <w:rsid w:val="00FC7177"/>
    <w:rsid w:val="00FC7519"/>
    <w:rsid w:val="00FD09C4"/>
    <w:rsid w:val="00FD0B1A"/>
    <w:rsid w:val="00FD0ED0"/>
    <w:rsid w:val="00FD2619"/>
    <w:rsid w:val="00FD275F"/>
    <w:rsid w:val="00FD513C"/>
    <w:rsid w:val="00FD5380"/>
    <w:rsid w:val="00FD55FE"/>
    <w:rsid w:val="00FD5950"/>
    <w:rsid w:val="00FD61F2"/>
    <w:rsid w:val="00FE0695"/>
    <w:rsid w:val="00FE13D1"/>
    <w:rsid w:val="00FE20BD"/>
    <w:rsid w:val="00FE2252"/>
    <w:rsid w:val="00FE2C7F"/>
    <w:rsid w:val="00FE2D32"/>
    <w:rsid w:val="00FE31C3"/>
    <w:rsid w:val="00FE4177"/>
    <w:rsid w:val="00FE4940"/>
    <w:rsid w:val="00FE58EC"/>
    <w:rsid w:val="00FE5ECC"/>
    <w:rsid w:val="00FE67B1"/>
    <w:rsid w:val="00FE7670"/>
    <w:rsid w:val="00FE7681"/>
    <w:rsid w:val="00FF04C1"/>
    <w:rsid w:val="00FF0B08"/>
    <w:rsid w:val="00FF22CF"/>
    <w:rsid w:val="00FF2312"/>
    <w:rsid w:val="00FF27D2"/>
    <w:rsid w:val="00FF2D32"/>
    <w:rsid w:val="00FF32BE"/>
    <w:rsid w:val="00FF492B"/>
    <w:rsid w:val="00FF527C"/>
    <w:rsid w:val="00FF6106"/>
    <w:rsid w:val="00FF64B1"/>
    <w:rsid w:val="00FF72EC"/>
    <w:rsid w:val="00FF76FF"/>
    <w:rsid w:val="03B766F8"/>
    <w:rsid w:val="0F2C09DB"/>
    <w:rsid w:val="147F606C"/>
    <w:rsid w:val="247ED528"/>
    <w:rsid w:val="2777E259"/>
    <w:rsid w:val="2B0A238A"/>
    <w:rsid w:val="2E1FD34B"/>
    <w:rsid w:val="35F81762"/>
    <w:rsid w:val="487F044C"/>
    <w:rsid w:val="4A5C0CF6"/>
    <w:rsid w:val="4BF7DD57"/>
    <w:rsid w:val="5B65F3B3"/>
    <w:rsid w:val="6389C853"/>
    <w:rsid w:val="66D1AD02"/>
    <w:rsid w:val="6CDE9D1B"/>
    <w:rsid w:val="6FFA85CA"/>
    <w:rsid w:val="7C32B169"/>
  </w:rsids>
  <m:mathPr>
    <m:mathFont m:val="Cambria Math"/>
    <m:brkBin m:val="before"/>
    <m:brkBinSub m:val="--"/>
    <m:smallFrac/>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o:shapelayout v:ext="edit">
      <o:idmap v:ext="edit" data="1"/>
    </o:shapelayout>
  </w:shapeDefaults>
  <w:doNotEmbedSmartTags/>
  <w:decimalSymbol w:val="."/>
  <w:listSeparator w:val=","/>
  <w14:docId w14:val="6A30BB6B"/>
  <w15:docId w15:val="{AADE92B4-8170-403F-B4B4-45FD602680B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iPriority="0"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iPriority="0" w:unhideWhenUsed="1"/>
    <w:lsdException w:name="List Number" w:uiPriority="0"/>
    <w:lsdException w:name="List 2" w:semiHidden="1" w:uiPriority="0" w:unhideWhenUsed="1"/>
    <w:lsdException w:name="List 3" w:semiHidden="1" w:uiPriority="0" w:unhideWhenUsed="1"/>
    <w:lsdException w:name="List 4" w:uiPriority="0"/>
    <w:lsdException w:name="List 5" w:uiPriority="0"/>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nhideWhenUsed="1"/>
    <w:lsdException w:name="Subtitle" w:uiPriority="11" w:qFormat="1"/>
    <w:lsdException w:name="Salutation" w:uiPriority="0"/>
    <w:lsdException w:name="Date" w:uiPriority="0"/>
    <w:lsdException w:name="Body Text First Indent" w:uiPriority="0"/>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2"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4243C"/>
    <w:pPr>
      <w:spacing w:after="240"/>
    </w:pPr>
    <w:rPr>
      <w:rFonts w:ascii="Gill Sans MT" w:hAnsi="Gill Sans MT"/>
      <w:sz w:val="22"/>
      <w:szCs w:val="24"/>
      <w:lang w:eastAsia="en-US"/>
    </w:rPr>
  </w:style>
  <w:style w:type="paragraph" w:styleId="Heading1">
    <w:name w:val="heading 1"/>
    <w:basedOn w:val="BodyText"/>
    <w:next w:val="BodyText"/>
    <w:link w:val="Heading1Char"/>
    <w:qFormat/>
    <w:rsid w:val="004C670F"/>
    <w:pPr>
      <w:keepNext/>
      <w:keepLines/>
      <w:jc w:val="left"/>
      <w:outlineLvl w:val="0"/>
    </w:pPr>
    <w:rPr>
      <w:b/>
      <w:caps/>
    </w:rPr>
  </w:style>
  <w:style w:type="paragraph" w:styleId="Heading2">
    <w:name w:val="heading 2"/>
    <w:basedOn w:val="BodyText"/>
    <w:next w:val="BodyText"/>
    <w:link w:val="Heading2Char"/>
    <w:qFormat/>
    <w:rsid w:val="004C670F"/>
    <w:pPr>
      <w:keepNext/>
      <w:keepLines/>
      <w:jc w:val="left"/>
      <w:outlineLvl w:val="1"/>
    </w:pPr>
    <w:rPr>
      <w:b/>
      <w:smallCaps/>
    </w:rPr>
  </w:style>
  <w:style w:type="paragraph" w:styleId="Heading3">
    <w:name w:val="heading 3"/>
    <w:basedOn w:val="BodyText"/>
    <w:next w:val="BodyText"/>
    <w:link w:val="Heading3Char"/>
    <w:qFormat/>
    <w:rsid w:val="004C670F"/>
    <w:pPr>
      <w:keepNext/>
      <w:keepLines/>
      <w:jc w:val="left"/>
      <w:outlineLvl w:val="2"/>
    </w:pPr>
    <w:rPr>
      <w:b/>
    </w:rPr>
  </w:style>
  <w:style w:type="paragraph" w:styleId="Heading4">
    <w:name w:val="heading 4"/>
    <w:basedOn w:val="Heading3"/>
    <w:next w:val="BodyText"/>
    <w:link w:val="Heading4Char"/>
    <w:qFormat/>
    <w:rsid w:val="004C670F"/>
    <w:pPr>
      <w:outlineLvl w:val="3"/>
    </w:pPr>
  </w:style>
  <w:style w:type="paragraph" w:styleId="Heading5">
    <w:name w:val="heading 5"/>
    <w:basedOn w:val="BodyText"/>
    <w:next w:val="BodyText"/>
    <w:link w:val="Heading5Char"/>
    <w:qFormat/>
    <w:rsid w:val="004C670F"/>
    <w:pPr>
      <w:keepNext/>
      <w:keepLines/>
      <w:jc w:val="center"/>
      <w:outlineLvl w:val="4"/>
    </w:pPr>
    <w:rPr>
      <w:b/>
      <w:caps/>
    </w:rPr>
  </w:style>
  <w:style w:type="paragraph" w:styleId="Heading6">
    <w:name w:val="heading 6"/>
    <w:basedOn w:val="BodyText"/>
    <w:next w:val="BodyText"/>
    <w:link w:val="Heading6Char"/>
    <w:qFormat/>
    <w:rsid w:val="004C670F"/>
    <w:pPr>
      <w:keepNext/>
      <w:jc w:val="center"/>
      <w:outlineLvl w:val="5"/>
    </w:pPr>
    <w:rPr>
      <w:b/>
    </w:rPr>
  </w:style>
  <w:style w:type="paragraph" w:styleId="Heading7">
    <w:name w:val="heading 7"/>
    <w:basedOn w:val="BodyText"/>
    <w:next w:val="BodyText"/>
    <w:link w:val="Heading7Char"/>
    <w:qFormat/>
    <w:rsid w:val="004C670F"/>
    <w:pPr>
      <w:keepNext/>
      <w:keepLines/>
      <w:outlineLvl w:val="6"/>
    </w:pPr>
  </w:style>
  <w:style w:type="paragraph" w:styleId="Heading8">
    <w:name w:val="heading 8"/>
    <w:basedOn w:val="BodyText"/>
    <w:next w:val="BodyText"/>
    <w:link w:val="Heading8Char"/>
    <w:qFormat/>
    <w:rsid w:val="004C670F"/>
    <w:pPr>
      <w:jc w:val="left"/>
      <w:outlineLvl w:val="7"/>
    </w:pPr>
  </w:style>
  <w:style w:type="paragraph" w:styleId="Heading9">
    <w:name w:val="heading 9"/>
    <w:basedOn w:val="BodyText"/>
    <w:next w:val="Normal"/>
    <w:link w:val="Heading9Char"/>
    <w:qFormat/>
    <w:rsid w:val="004C670F"/>
    <w:pPr>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7311C1"/>
    <w:pPr>
      <w:spacing w:after="180" w:line="280" w:lineRule="atLeast"/>
      <w:jc w:val="both"/>
    </w:pPr>
  </w:style>
  <w:style w:type="paragraph" w:styleId="Header">
    <w:name w:val="header"/>
    <w:basedOn w:val="BodyText"/>
    <w:link w:val="HeaderChar"/>
    <w:rsid w:val="005D5D35"/>
    <w:pPr>
      <w:tabs>
        <w:tab w:val="right" w:pos="8280"/>
      </w:tabs>
      <w:spacing w:after="0"/>
      <w:jc w:val="right"/>
    </w:pPr>
    <w:rPr>
      <w:sz w:val="16"/>
    </w:rPr>
  </w:style>
  <w:style w:type="paragraph" w:styleId="Footer">
    <w:name w:val="footer"/>
    <w:basedOn w:val="BodyText"/>
    <w:link w:val="FooterChar"/>
    <w:uiPriority w:val="99"/>
    <w:unhideWhenUsed/>
    <w:rsid w:val="004C670F"/>
    <w:pPr>
      <w:tabs>
        <w:tab w:val="right" w:pos="8280"/>
      </w:tabs>
      <w:spacing w:after="0"/>
    </w:pPr>
    <w:rPr>
      <w:sz w:val="16"/>
    </w:rPr>
  </w:style>
  <w:style w:type="character" w:styleId="PageNumber">
    <w:name w:val="page number"/>
    <w:basedOn w:val="DefaultParagraphFont"/>
    <w:unhideWhenUsed/>
    <w:rsid w:val="00196C32"/>
    <w:rPr>
      <w:rFonts w:ascii="Times New Roman" w:hAnsi="Times New Roman"/>
      <w:sz w:val="16"/>
      <w:lang w:val="en-GB"/>
    </w:rPr>
  </w:style>
  <w:style w:type="paragraph" w:customStyle="1" w:styleId="a">
    <w:name w:val="(a)"/>
    <w:basedOn w:val="BodyText"/>
    <w:rsid w:val="001F1DFA"/>
    <w:pPr>
      <w:spacing w:after="240" w:line="240" w:lineRule="auto"/>
      <w:ind w:left="720" w:hanging="720"/>
    </w:pPr>
    <w:rPr>
      <w:lang w:val="x-none"/>
    </w:rPr>
  </w:style>
  <w:style w:type="paragraph" w:styleId="TOAHeading">
    <w:name w:val="toa heading"/>
    <w:basedOn w:val="Normal"/>
    <w:next w:val="Normal"/>
    <w:rsid w:val="005D5D35"/>
    <w:pPr>
      <w:spacing w:before="120"/>
    </w:pPr>
    <w:rPr>
      <w:rFonts w:ascii="Arial" w:hAnsi="Arial" w:cs="Arial"/>
      <w:b/>
      <w:bCs/>
    </w:rPr>
  </w:style>
  <w:style w:type="paragraph" w:customStyle="1" w:styleId="i">
    <w:name w:val="(i)"/>
    <w:basedOn w:val="BodyText"/>
    <w:rsid w:val="001F1DFA"/>
    <w:pPr>
      <w:tabs>
        <w:tab w:val="right" w:pos="1296"/>
      </w:tabs>
      <w:spacing w:after="240" w:line="240" w:lineRule="auto"/>
      <w:ind w:left="1440" w:hanging="1440"/>
    </w:pPr>
    <w:rPr>
      <w:lang w:val="x-none"/>
    </w:rPr>
  </w:style>
  <w:style w:type="paragraph" w:customStyle="1" w:styleId="A0">
    <w:name w:val="A"/>
    <w:basedOn w:val="BodyText"/>
    <w:rsid w:val="001F1DFA"/>
    <w:pPr>
      <w:spacing w:after="240" w:line="240" w:lineRule="auto"/>
      <w:ind w:left="1872" w:hanging="432"/>
    </w:pPr>
    <w:rPr>
      <w:lang w:val="x-none"/>
    </w:rPr>
  </w:style>
  <w:style w:type="paragraph" w:customStyle="1" w:styleId="Address">
    <w:name w:val="Address"/>
    <w:basedOn w:val="BodyText"/>
    <w:unhideWhenUsed/>
    <w:rsid w:val="004C670F"/>
    <w:pPr>
      <w:spacing w:after="720"/>
    </w:pPr>
    <w:rPr>
      <w:noProof/>
    </w:rPr>
  </w:style>
  <w:style w:type="character" w:customStyle="1" w:styleId="FsHidden">
    <w:name w:val="FsHidden"/>
    <w:basedOn w:val="DefaultParagraphFont"/>
    <w:rsid w:val="005667E1"/>
    <w:rPr>
      <w:vanish/>
      <w:color w:val="FFC000" w:themeColor="accent4"/>
      <w:lang w:val="en-GB"/>
    </w:rPr>
  </w:style>
  <w:style w:type="paragraph" w:customStyle="1" w:styleId="FsTable">
    <w:name w:val="FsTable"/>
    <w:basedOn w:val="BodyText"/>
    <w:qFormat/>
    <w:rsid w:val="005D5D35"/>
    <w:pPr>
      <w:spacing w:before="120" w:after="120"/>
      <w:jc w:val="left"/>
    </w:pPr>
  </w:style>
  <w:style w:type="paragraph" w:customStyle="1" w:styleId="FsTableHeading">
    <w:name w:val="FsTableHeading"/>
    <w:basedOn w:val="BodyText"/>
    <w:next w:val="FsTable"/>
    <w:qFormat/>
    <w:rsid w:val="005D5D35"/>
    <w:pPr>
      <w:keepNext/>
      <w:keepLines/>
      <w:spacing w:before="120" w:after="120"/>
      <w:jc w:val="left"/>
    </w:pPr>
    <w:rPr>
      <w:b/>
    </w:rPr>
  </w:style>
  <w:style w:type="paragraph" w:customStyle="1" w:styleId="FWParties">
    <w:name w:val="FWParties"/>
    <w:basedOn w:val="Normal"/>
    <w:link w:val="FWPartiesChar"/>
    <w:qFormat/>
    <w:rsid w:val="00E849C0"/>
    <w:pPr>
      <w:numPr>
        <w:numId w:val="6"/>
      </w:numPr>
      <w:spacing w:after="180" w:line="280" w:lineRule="atLeast"/>
      <w:jc w:val="both"/>
    </w:pPr>
    <w:rPr>
      <w:rFonts w:eastAsia="SimSun"/>
      <w:szCs w:val="20"/>
    </w:rPr>
  </w:style>
  <w:style w:type="paragraph" w:customStyle="1" w:styleId="FWRecital">
    <w:name w:val="FWRecital"/>
    <w:basedOn w:val="BodyText"/>
    <w:rsid w:val="001F1DFA"/>
    <w:pPr>
      <w:numPr>
        <w:numId w:val="1"/>
      </w:numPr>
      <w:tabs>
        <w:tab w:val="left" w:pos="720"/>
      </w:tabs>
      <w:spacing w:after="240" w:line="240" w:lineRule="auto"/>
    </w:pPr>
    <w:rPr>
      <w:lang w:val="x-none"/>
    </w:rPr>
  </w:style>
  <w:style w:type="paragraph" w:styleId="Index1">
    <w:name w:val="index 1"/>
    <w:basedOn w:val="Normal"/>
    <w:next w:val="Normal"/>
    <w:rsid w:val="005D5D35"/>
    <w:pPr>
      <w:ind w:left="240" w:hanging="240"/>
    </w:pPr>
  </w:style>
  <w:style w:type="paragraph" w:styleId="IndexHeading">
    <w:name w:val="index heading"/>
    <w:basedOn w:val="Normal"/>
    <w:next w:val="Normal"/>
    <w:unhideWhenUsed/>
    <w:rsid w:val="008F7985"/>
    <w:rPr>
      <w:rFonts w:asciiTheme="majorHAnsi" w:eastAsiaTheme="majorEastAsia" w:hAnsiTheme="majorHAnsi" w:cstheme="majorBidi"/>
      <w:b/>
      <w:bCs/>
    </w:rPr>
  </w:style>
  <w:style w:type="paragraph" w:customStyle="1" w:styleId="IndexHeading2">
    <w:name w:val="Index Heading 2"/>
    <w:basedOn w:val="IndexHeading"/>
    <w:rsid w:val="001F1DFA"/>
    <w:pPr>
      <w:tabs>
        <w:tab w:val="right" w:pos="8280"/>
      </w:tabs>
      <w:spacing w:after="480"/>
    </w:pPr>
    <w:rPr>
      <w:rFonts w:ascii="Gill Sans MT" w:eastAsia="Times New Roman" w:hAnsi="Gill Sans MT" w:cs="Times New Roman"/>
      <w:bCs w:val="0"/>
      <w:caps/>
    </w:rPr>
  </w:style>
  <w:style w:type="paragraph" w:customStyle="1" w:styleId="MarginalNote">
    <w:name w:val="Marginal Note"/>
    <w:basedOn w:val="BodyText"/>
    <w:next w:val="BodyText"/>
    <w:rsid w:val="005D5D35"/>
    <w:pPr>
      <w:keepNext/>
      <w:keepLines/>
      <w:framePr w:w="1152" w:hSpace="144" w:wrap="around" w:vAnchor="text" w:hAnchor="page" w:y="1"/>
      <w:spacing w:before="40" w:line="180" w:lineRule="exact"/>
    </w:pPr>
    <w:rPr>
      <w:b/>
      <w:sz w:val="16"/>
    </w:rPr>
  </w:style>
  <w:style w:type="paragraph" w:styleId="Salutation">
    <w:name w:val="Salutation"/>
    <w:basedOn w:val="BodyText"/>
    <w:next w:val="Normal"/>
    <w:link w:val="SalutationChar"/>
    <w:unhideWhenUsed/>
    <w:rsid w:val="004C670F"/>
  </w:style>
  <w:style w:type="paragraph" w:customStyle="1" w:styleId="Sealing">
    <w:name w:val="Sealing"/>
    <w:basedOn w:val="BodyText"/>
    <w:rsid w:val="005D5D35"/>
    <w:pPr>
      <w:keepLines/>
      <w:tabs>
        <w:tab w:val="left" w:pos="1728"/>
        <w:tab w:val="left" w:pos="4320"/>
      </w:tabs>
      <w:spacing w:after="480"/>
    </w:pPr>
  </w:style>
  <w:style w:type="paragraph" w:styleId="TOC1">
    <w:name w:val="toc 1"/>
    <w:basedOn w:val="BodyText"/>
    <w:next w:val="BodyText"/>
    <w:uiPriority w:val="39"/>
    <w:rsid w:val="005D5D35"/>
    <w:pPr>
      <w:keepLines/>
      <w:tabs>
        <w:tab w:val="right" w:leader="dot" w:pos="8309"/>
      </w:tabs>
      <w:spacing w:before="120" w:after="0"/>
      <w:ind w:left="720" w:right="720" w:hanging="720"/>
      <w:jc w:val="left"/>
    </w:pPr>
    <w:rPr>
      <w:caps/>
    </w:rPr>
  </w:style>
  <w:style w:type="paragraph" w:styleId="TOC2">
    <w:name w:val="toc 2"/>
    <w:basedOn w:val="BodyText"/>
    <w:next w:val="BodyText"/>
    <w:rsid w:val="005D5D35"/>
    <w:pPr>
      <w:tabs>
        <w:tab w:val="left" w:pos="357"/>
        <w:tab w:val="left" w:pos="720"/>
        <w:tab w:val="right" w:leader="dot" w:pos="8307"/>
      </w:tabs>
      <w:spacing w:before="120" w:after="0"/>
      <w:ind w:left="720" w:right="720" w:hanging="360"/>
      <w:jc w:val="left"/>
    </w:pPr>
    <w:rPr>
      <w:smallCaps/>
      <w:noProof/>
    </w:rPr>
  </w:style>
  <w:style w:type="paragraph" w:styleId="TOC3">
    <w:name w:val="toc 3"/>
    <w:basedOn w:val="BodyText"/>
    <w:next w:val="BodyText"/>
    <w:rsid w:val="005D5D35"/>
    <w:pPr>
      <w:tabs>
        <w:tab w:val="right" w:leader="dot" w:pos="8307"/>
      </w:tabs>
      <w:spacing w:after="0"/>
      <w:ind w:left="720" w:right="720"/>
    </w:pPr>
  </w:style>
  <w:style w:type="paragraph" w:styleId="TOC4">
    <w:name w:val="toc 4"/>
    <w:basedOn w:val="BodyText"/>
    <w:next w:val="BodyText"/>
    <w:rsid w:val="005D5D35"/>
    <w:pPr>
      <w:tabs>
        <w:tab w:val="right" w:leader="dot" w:pos="8309"/>
      </w:tabs>
      <w:spacing w:after="0"/>
      <w:ind w:left="1440" w:right="720"/>
    </w:pPr>
  </w:style>
  <w:style w:type="paragraph" w:styleId="TOC5">
    <w:name w:val="toc 5"/>
    <w:basedOn w:val="BodyText"/>
    <w:rsid w:val="005D5D35"/>
    <w:pPr>
      <w:tabs>
        <w:tab w:val="right" w:leader="dot" w:pos="8309"/>
      </w:tabs>
      <w:spacing w:before="120" w:after="120"/>
      <w:ind w:left="720" w:right="720" w:hanging="720"/>
    </w:pPr>
    <w:rPr>
      <w:caps/>
    </w:rPr>
  </w:style>
  <w:style w:type="paragraph" w:styleId="TOC6">
    <w:name w:val="toc 6"/>
    <w:basedOn w:val="BodyText"/>
    <w:rsid w:val="005D5D35"/>
    <w:pPr>
      <w:tabs>
        <w:tab w:val="right" w:leader="dot" w:pos="8309"/>
      </w:tabs>
      <w:ind w:left="720" w:right="720"/>
    </w:pPr>
  </w:style>
  <w:style w:type="paragraph" w:styleId="TOC7">
    <w:name w:val="toc 7"/>
    <w:basedOn w:val="BodyText"/>
    <w:rsid w:val="005D5D35"/>
    <w:pPr>
      <w:tabs>
        <w:tab w:val="right" w:leader="dot" w:pos="8309"/>
      </w:tabs>
      <w:ind w:left="1080" w:right="720"/>
    </w:pPr>
    <w:rPr>
      <w:i/>
    </w:rPr>
  </w:style>
  <w:style w:type="paragraph" w:styleId="TOC8">
    <w:name w:val="toc 8"/>
    <w:basedOn w:val="BodyText"/>
    <w:rsid w:val="005D5D35"/>
    <w:pPr>
      <w:tabs>
        <w:tab w:val="right" w:leader="dot" w:pos="8309"/>
      </w:tabs>
      <w:ind w:left="1440" w:right="720"/>
    </w:pPr>
    <w:rPr>
      <w:i/>
    </w:rPr>
  </w:style>
  <w:style w:type="paragraph" w:styleId="TOC9">
    <w:name w:val="toc 9"/>
    <w:basedOn w:val="BodyText"/>
    <w:next w:val="Normal"/>
    <w:rsid w:val="005D5D35"/>
    <w:pPr>
      <w:tabs>
        <w:tab w:val="right" w:leader="dot" w:pos="8309"/>
      </w:tabs>
      <w:ind w:left="1440"/>
    </w:pPr>
    <w:rPr>
      <w:i/>
    </w:rPr>
  </w:style>
  <w:style w:type="paragraph" w:customStyle="1" w:styleId="ParaHeading">
    <w:name w:val="ParaHeading"/>
    <w:basedOn w:val="BodyText"/>
    <w:next w:val="BodyText"/>
    <w:qFormat/>
    <w:rsid w:val="005D5D35"/>
    <w:pPr>
      <w:keepNext/>
      <w:keepLines/>
    </w:pPr>
    <w:rPr>
      <w:b/>
    </w:rPr>
  </w:style>
  <w:style w:type="character" w:styleId="FootnoteReference">
    <w:name w:val="footnote reference"/>
    <w:basedOn w:val="DefaultParagraphFont"/>
    <w:uiPriority w:val="99"/>
    <w:unhideWhenUsed/>
    <w:rsid w:val="002E5C48"/>
    <w:rPr>
      <w:vertAlign w:val="superscript"/>
      <w:lang w:val="en-GB"/>
    </w:rPr>
  </w:style>
  <w:style w:type="paragraph" w:styleId="FootnoteText">
    <w:name w:val="footnote text"/>
    <w:basedOn w:val="BodyText"/>
    <w:link w:val="FootnoteTextChar"/>
    <w:uiPriority w:val="99"/>
    <w:rsid w:val="002E5C48"/>
    <w:pPr>
      <w:spacing w:after="120"/>
      <w:ind w:left="187" w:hanging="187"/>
    </w:pPr>
    <w:rPr>
      <w:sz w:val="20"/>
      <w:szCs w:val="20"/>
    </w:rPr>
  </w:style>
  <w:style w:type="paragraph" w:customStyle="1" w:styleId="FootNoteSeparator">
    <w:name w:val="FootNote Separator"/>
    <w:basedOn w:val="Normal"/>
    <w:unhideWhenUsed/>
    <w:rsid w:val="004C670F"/>
    <w:pPr>
      <w:pBdr>
        <w:top w:val="single" w:sz="4" w:space="1" w:color="auto"/>
      </w:pBdr>
    </w:pPr>
  </w:style>
  <w:style w:type="paragraph" w:styleId="ListBullet">
    <w:name w:val="List Bullet"/>
    <w:basedOn w:val="Normal"/>
    <w:unhideWhenUsed/>
    <w:rsid w:val="00FA03EA"/>
    <w:pPr>
      <w:numPr>
        <w:numId w:val="8"/>
      </w:numPr>
      <w:contextualSpacing/>
    </w:pPr>
  </w:style>
  <w:style w:type="paragraph" w:styleId="ListBullet2">
    <w:name w:val="List Bullet 2"/>
    <w:basedOn w:val="Normal"/>
    <w:unhideWhenUsed/>
    <w:rsid w:val="00CE1E62"/>
    <w:pPr>
      <w:numPr>
        <w:ilvl w:val="1"/>
        <w:numId w:val="8"/>
      </w:numPr>
      <w:contextualSpacing/>
    </w:pPr>
  </w:style>
  <w:style w:type="paragraph" w:styleId="ListBullet3">
    <w:name w:val="List Bullet 3"/>
    <w:basedOn w:val="Normal"/>
    <w:unhideWhenUsed/>
    <w:rsid w:val="00CE1E62"/>
    <w:pPr>
      <w:numPr>
        <w:ilvl w:val="2"/>
        <w:numId w:val="8"/>
      </w:numPr>
      <w:contextualSpacing/>
    </w:pPr>
  </w:style>
  <w:style w:type="paragraph" w:styleId="ListBullet4">
    <w:name w:val="List Bullet 4"/>
    <w:basedOn w:val="Normal"/>
    <w:unhideWhenUsed/>
    <w:rsid w:val="00CE1E62"/>
    <w:pPr>
      <w:numPr>
        <w:ilvl w:val="3"/>
        <w:numId w:val="8"/>
      </w:numPr>
      <w:contextualSpacing/>
    </w:pPr>
  </w:style>
  <w:style w:type="paragraph" w:styleId="ListBullet5">
    <w:name w:val="List Bullet 5"/>
    <w:basedOn w:val="Normal"/>
    <w:unhideWhenUsed/>
    <w:rsid w:val="00CE1E62"/>
    <w:pPr>
      <w:numPr>
        <w:ilvl w:val="4"/>
        <w:numId w:val="8"/>
      </w:numPr>
      <w:contextualSpacing/>
    </w:pPr>
  </w:style>
  <w:style w:type="paragraph" w:styleId="Index2">
    <w:name w:val="index 2"/>
    <w:basedOn w:val="Normal"/>
    <w:next w:val="Normal"/>
    <w:rsid w:val="005D5D35"/>
    <w:pPr>
      <w:ind w:left="480" w:hanging="240"/>
    </w:pPr>
  </w:style>
  <w:style w:type="paragraph" w:styleId="Index3">
    <w:name w:val="index 3"/>
    <w:basedOn w:val="Normal"/>
    <w:next w:val="Normal"/>
    <w:rsid w:val="005D5D35"/>
    <w:pPr>
      <w:ind w:left="720" w:hanging="240"/>
    </w:pPr>
  </w:style>
  <w:style w:type="paragraph" w:styleId="Index4">
    <w:name w:val="index 4"/>
    <w:basedOn w:val="Normal"/>
    <w:next w:val="Normal"/>
    <w:rsid w:val="005D5D35"/>
    <w:pPr>
      <w:ind w:left="960" w:hanging="240"/>
    </w:pPr>
  </w:style>
  <w:style w:type="paragraph" w:styleId="Index5">
    <w:name w:val="index 5"/>
    <w:basedOn w:val="Normal"/>
    <w:next w:val="Normal"/>
    <w:rsid w:val="005D5D35"/>
    <w:pPr>
      <w:ind w:left="1200" w:hanging="240"/>
    </w:pPr>
  </w:style>
  <w:style w:type="paragraph" w:styleId="Index6">
    <w:name w:val="index 6"/>
    <w:basedOn w:val="Normal"/>
    <w:next w:val="Normal"/>
    <w:rsid w:val="005D5D35"/>
    <w:pPr>
      <w:ind w:left="1440" w:hanging="240"/>
    </w:pPr>
  </w:style>
  <w:style w:type="paragraph" w:styleId="Index7">
    <w:name w:val="index 7"/>
    <w:basedOn w:val="Normal"/>
    <w:next w:val="Normal"/>
    <w:rsid w:val="005D5D35"/>
    <w:pPr>
      <w:ind w:left="1680" w:hanging="240"/>
    </w:pPr>
  </w:style>
  <w:style w:type="paragraph" w:styleId="Index8">
    <w:name w:val="index 8"/>
    <w:basedOn w:val="Normal"/>
    <w:next w:val="Normal"/>
    <w:rsid w:val="005D5D35"/>
    <w:pPr>
      <w:ind w:left="1920" w:hanging="240"/>
    </w:pPr>
  </w:style>
  <w:style w:type="paragraph" w:styleId="Index9">
    <w:name w:val="index 9"/>
    <w:basedOn w:val="Normal"/>
    <w:next w:val="Normal"/>
    <w:rsid w:val="005D5D35"/>
    <w:pPr>
      <w:ind w:left="2160" w:hanging="240"/>
    </w:pPr>
  </w:style>
  <w:style w:type="paragraph" w:customStyle="1" w:styleId="FWBCont1">
    <w:name w:val="FWB Cont 1"/>
    <w:basedOn w:val="Normal"/>
    <w:rsid w:val="00595F5D"/>
    <w:pPr>
      <w:jc w:val="both"/>
    </w:pPr>
    <w:rPr>
      <w:szCs w:val="20"/>
    </w:rPr>
  </w:style>
  <w:style w:type="paragraph" w:customStyle="1" w:styleId="HeaderCPN">
    <w:name w:val="HeaderCPN"/>
    <w:basedOn w:val="BodyText"/>
    <w:rsid w:val="005D5D35"/>
    <w:pPr>
      <w:spacing w:before="360" w:after="0"/>
      <w:jc w:val="right"/>
    </w:pPr>
  </w:style>
  <w:style w:type="paragraph" w:styleId="Date">
    <w:name w:val="Date"/>
    <w:basedOn w:val="Normal"/>
    <w:next w:val="Normal"/>
    <w:link w:val="DateChar"/>
    <w:unhideWhenUsed/>
    <w:rsid w:val="004C670F"/>
  </w:style>
  <w:style w:type="paragraph" w:customStyle="1" w:styleId="FWBCont2">
    <w:name w:val="FWB Cont 2"/>
    <w:basedOn w:val="FWBCont1"/>
    <w:rsid w:val="00595F5D"/>
  </w:style>
  <w:style w:type="paragraph" w:customStyle="1" w:styleId="HeaderFPN">
    <w:name w:val="HeaderFPN"/>
    <w:basedOn w:val="HeaderCPN"/>
    <w:rsid w:val="005D5D35"/>
    <w:pPr>
      <w:spacing w:before="0"/>
    </w:pPr>
  </w:style>
  <w:style w:type="paragraph" w:customStyle="1" w:styleId="HeaderFPCSLogo">
    <w:name w:val="HeaderFPCSLogo"/>
    <w:basedOn w:val="Header"/>
    <w:rsid w:val="005D5D35"/>
    <w:pPr>
      <w:tabs>
        <w:tab w:val="clear" w:pos="8280"/>
      </w:tabs>
      <w:jc w:val="center"/>
    </w:pPr>
  </w:style>
  <w:style w:type="paragraph" w:customStyle="1" w:styleId="HeaderCPCSLogo">
    <w:name w:val="HeaderCPCSLogo"/>
    <w:basedOn w:val="HeaderFPCSLogo"/>
    <w:rsid w:val="005D5D35"/>
    <w:pPr>
      <w:spacing w:before="360"/>
    </w:pPr>
  </w:style>
  <w:style w:type="paragraph" w:customStyle="1" w:styleId="FWBCont3">
    <w:name w:val="FWB Cont 3"/>
    <w:basedOn w:val="FWBCont2"/>
    <w:rsid w:val="00595F5D"/>
    <w:pPr>
      <w:ind w:left="720"/>
    </w:pPr>
  </w:style>
  <w:style w:type="paragraph" w:customStyle="1" w:styleId="FWBCont4">
    <w:name w:val="FWB Cont 4"/>
    <w:basedOn w:val="FWBCont3"/>
    <w:rsid w:val="00595F5D"/>
    <w:pPr>
      <w:ind w:left="1440"/>
    </w:pPr>
  </w:style>
  <w:style w:type="paragraph" w:customStyle="1" w:styleId="FWBCont5">
    <w:name w:val="FWB Cont 5"/>
    <w:basedOn w:val="FWBCont4"/>
    <w:rsid w:val="00595F5D"/>
    <w:pPr>
      <w:ind w:left="2160"/>
    </w:pPr>
  </w:style>
  <w:style w:type="paragraph" w:customStyle="1" w:styleId="FWBCont6">
    <w:name w:val="FWB Cont 6"/>
    <w:basedOn w:val="FWBCont5"/>
    <w:rsid w:val="00595F5D"/>
    <w:pPr>
      <w:ind w:left="2880"/>
    </w:pPr>
  </w:style>
  <w:style w:type="paragraph" w:customStyle="1" w:styleId="FWBCont7">
    <w:name w:val="FWB Cont 7"/>
    <w:basedOn w:val="FWBCont6"/>
    <w:rsid w:val="00595F5D"/>
    <w:pPr>
      <w:ind w:left="3600"/>
    </w:pPr>
  </w:style>
  <w:style w:type="paragraph" w:customStyle="1" w:styleId="FWBCont8">
    <w:name w:val="FWB Cont 8"/>
    <w:basedOn w:val="FWBCont7"/>
    <w:rsid w:val="00595F5D"/>
    <w:pPr>
      <w:ind w:left="4321"/>
    </w:pPr>
  </w:style>
  <w:style w:type="paragraph" w:customStyle="1" w:styleId="FWBL1">
    <w:name w:val="FWB_L1"/>
    <w:basedOn w:val="Normal"/>
    <w:next w:val="FWBL2"/>
    <w:rsid w:val="00B4243C"/>
    <w:pPr>
      <w:keepNext/>
      <w:keepLines/>
      <w:numPr>
        <w:numId w:val="3"/>
      </w:numPr>
      <w:outlineLvl w:val="0"/>
    </w:pPr>
    <w:rPr>
      <w:b/>
      <w:smallCaps/>
      <w:szCs w:val="20"/>
    </w:rPr>
  </w:style>
  <w:style w:type="paragraph" w:customStyle="1" w:styleId="FWBL2">
    <w:name w:val="FWB_L2"/>
    <w:basedOn w:val="FWBL1"/>
    <w:rsid w:val="001F1DFA"/>
    <w:pPr>
      <w:keepNext w:val="0"/>
      <w:keepLines w:val="0"/>
      <w:numPr>
        <w:ilvl w:val="1"/>
      </w:numPr>
      <w:jc w:val="both"/>
      <w:outlineLvl w:val="9"/>
    </w:pPr>
    <w:rPr>
      <w:b w:val="0"/>
      <w:smallCaps w:val="0"/>
    </w:rPr>
  </w:style>
  <w:style w:type="paragraph" w:customStyle="1" w:styleId="FWBL3">
    <w:name w:val="FWB_L3"/>
    <w:basedOn w:val="FWBL2"/>
    <w:autoRedefine/>
    <w:rsid w:val="00052952"/>
    <w:pPr>
      <w:numPr>
        <w:ilvl w:val="0"/>
        <w:numId w:val="0"/>
      </w:numPr>
      <w:tabs>
        <w:tab w:val="num" w:pos="1430"/>
      </w:tabs>
    </w:pPr>
  </w:style>
  <w:style w:type="paragraph" w:customStyle="1" w:styleId="FWBL4">
    <w:name w:val="FWB_L4"/>
    <w:basedOn w:val="FWBL3"/>
    <w:autoRedefine/>
    <w:rsid w:val="003652B3"/>
    <w:pPr>
      <w:numPr>
        <w:ilvl w:val="3"/>
        <w:numId w:val="3"/>
      </w:numPr>
    </w:pPr>
  </w:style>
  <w:style w:type="paragraph" w:customStyle="1" w:styleId="FWBL5">
    <w:name w:val="FWB_L5"/>
    <w:basedOn w:val="FWBL4"/>
    <w:rsid w:val="001F1DFA"/>
    <w:pPr>
      <w:numPr>
        <w:ilvl w:val="4"/>
      </w:numPr>
      <w:tabs>
        <w:tab w:val="clear" w:pos="2160"/>
        <w:tab w:val="num" w:pos="2880"/>
      </w:tabs>
      <w:ind w:left="2880"/>
    </w:pPr>
  </w:style>
  <w:style w:type="paragraph" w:customStyle="1" w:styleId="FWBL6">
    <w:name w:val="FWB_L6"/>
    <w:basedOn w:val="FWBL5"/>
    <w:rsid w:val="00595F5D"/>
    <w:pPr>
      <w:numPr>
        <w:ilvl w:val="5"/>
      </w:numPr>
    </w:pPr>
  </w:style>
  <w:style w:type="paragraph" w:customStyle="1" w:styleId="FWBL7">
    <w:name w:val="FWB_L7"/>
    <w:basedOn w:val="FWBL6"/>
    <w:rsid w:val="00595F5D"/>
    <w:pPr>
      <w:numPr>
        <w:ilvl w:val="6"/>
      </w:numPr>
    </w:pPr>
  </w:style>
  <w:style w:type="paragraph" w:customStyle="1" w:styleId="FWBL8">
    <w:name w:val="FWB_L8"/>
    <w:basedOn w:val="FWBL7"/>
    <w:rsid w:val="00595F5D"/>
    <w:pPr>
      <w:numPr>
        <w:ilvl w:val="7"/>
      </w:numPr>
    </w:pPr>
  </w:style>
  <w:style w:type="character" w:styleId="Hyperlink">
    <w:name w:val="Hyperlink"/>
    <w:basedOn w:val="DefaultParagraphFont"/>
    <w:uiPriority w:val="99"/>
    <w:rsid w:val="008F7985"/>
    <w:rPr>
      <w:color w:val="0563C1" w:themeColor="hyperlink"/>
      <w:u w:val="single"/>
      <w:lang w:val="en-GB"/>
    </w:rPr>
  </w:style>
  <w:style w:type="paragraph" w:customStyle="1" w:styleId="Level1">
    <w:name w:val="Level 1"/>
    <w:basedOn w:val="Normal"/>
    <w:next w:val="Normal"/>
    <w:rsid w:val="003E2041"/>
    <w:pPr>
      <w:numPr>
        <w:numId w:val="2"/>
      </w:numPr>
      <w:spacing w:after="210" w:line="264" w:lineRule="auto"/>
      <w:jc w:val="both"/>
      <w:outlineLvl w:val="0"/>
    </w:pPr>
    <w:rPr>
      <w:rFonts w:ascii="Arial" w:hAnsi="Arial"/>
      <w:kern w:val="28"/>
      <w:sz w:val="21"/>
      <w:szCs w:val="20"/>
      <w:lang w:eastAsia="zh-CN"/>
    </w:rPr>
  </w:style>
  <w:style w:type="paragraph" w:customStyle="1" w:styleId="Level2">
    <w:name w:val="Level 2"/>
    <w:basedOn w:val="Normal"/>
    <w:next w:val="Normal"/>
    <w:rsid w:val="003E2041"/>
    <w:pPr>
      <w:numPr>
        <w:ilvl w:val="1"/>
        <w:numId w:val="2"/>
      </w:numPr>
      <w:spacing w:after="210" w:line="264" w:lineRule="auto"/>
      <w:jc w:val="both"/>
      <w:outlineLvl w:val="1"/>
    </w:pPr>
    <w:rPr>
      <w:rFonts w:ascii="Arial" w:hAnsi="Arial"/>
      <w:kern w:val="28"/>
      <w:sz w:val="21"/>
      <w:szCs w:val="20"/>
      <w:lang w:eastAsia="zh-CN"/>
    </w:rPr>
  </w:style>
  <w:style w:type="paragraph" w:customStyle="1" w:styleId="Level3">
    <w:name w:val="Level 3"/>
    <w:basedOn w:val="Normal"/>
    <w:next w:val="Normal"/>
    <w:rsid w:val="003E2041"/>
    <w:pPr>
      <w:numPr>
        <w:ilvl w:val="2"/>
        <w:numId w:val="2"/>
      </w:numPr>
      <w:spacing w:after="210" w:line="264" w:lineRule="auto"/>
      <w:jc w:val="both"/>
      <w:outlineLvl w:val="2"/>
    </w:pPr>
    <w:rPr>
      <w:rFonts w:ascii="Arial" w:hAnsi="Arial"/>
      <w:kern w:val="28"/>
      <w:sz w:val="21"/>
      <w:szCs w:val="20"/>
      <w:lang w:eastAsia="zh-CN"/>
    </w:rPr>
  </w:style>
  <w:style w:type="paragraph" w:customStyle="1" w:styleId="Level4">
    <w:name w:val="Level 4"/>
    <w:basedOn w:val="Normal"/>
    <w:next w:val="Normal"/>
    <w:rsid w:val="003E2041"/>
    <w:pPr>
      <w:numPr>
        <w:ilvl w:val="3"/>
        <w:numId w:val="2"/>
      </w:numPr>
      <w:spacing w:after="210" w:line="264" w:lineRule="auto"/>
      <w:jc w:val="both"/>
      <w:outlineLvl w:val="3"/>
    </w:pPr>
    <w:rPr>
      <w:rFonts w:ascii="Arial" w:hAnsi="Arial"/>
      <w:kern w:val="28"/>
      <w:sz w:val="21"/>
      <w:szCs w:val="20"/>
      <w:lang w:eastAsia="zh-CN"/>
    </w:rPr>
  </w:style>
  <w:style w:type="paragraph" w:customStyle="1" w:styleId="Level5">
    <w:name w:val="Level 5"/>
    <w:basedOn w:val="Normal"/>
    <w:next w:val="Normal"/>
    <w:rsid w:val="003E2041"/>
    <w:pPr>
      <w:numPr>
        <w:ilvl w:val="4"/>
        <w:numId w:val="2"/>
      </w:numPr>
      <w:spacing w:after="210" w:line="264" w:lineRule="auto"/>
      <w:jc w:val="both"/>
      <w:outlineLvl w:val="4"/>
    </w:pPr>
    <w:rPr>
      <w:rFonts w:ascii="Arial" w:hAnsi="Arial"/>
      <w:kern w:val="28"/>
      <w:sz w:val="21"/>
      <w:szCs w:val="20"/>
      <w:lang w:eastAsia="zh-CN"/>
    </w:rPr>
  </w:style>
  <w:style w:type="paragraph" w:customStyle="1" w:styleId="Level6">
    <w:name w:val="Level 6"/>
    <w:basedOn w:val="Normal"/>
    <w:rsid w:val="003E2041"/>
    <w:pPr>
      <w:numPr>
        <w:ilvl w:val="5"/>
        <w:numId w:val="2"/>
      </w:numPr>
      <w:tabs>
        <w:tab w:val="left" w:pos="4320"/>
      </w:tabs>
      <w:spacing w:line="360" w:lineRule="auto"/>
      <w:jc w:val="both"/>
      <w:outlineLvl w:val="5"/>
    </w:pPr>
    <w:rPr>
      <w:rFonts w:ascii="CG Times" w:hAnsi="CG Times"/>
      <w:color w:val="000080"/>
      <w:kern w:val="28"/>
      <w:sz w:val="21"/>
      <w:szCs w:val="20"/>
      <w:lang w:eastAsia="zh-CN"/>
    </w:rPr>
  </w:style>
  <w:style w:type="paragraph" w:styleId="BalloonText">
    <w:name w:val="Balloon Text"/>
    <w:basedOn w:val="Normal"/>
    <w:link w:val="BalloonTextChar"/>
    <w:rsid w:val="00743052"/>
    <w:rPr>
      <w:rFonts w:ascii="Tahoma" w:hAnsi="Tahoma"/>
      <w:sz w:val="16"/>
      <w:szCs w:val="16"/>
      <w:lang w:val="x-none"/>
    </w:rPr>
  </w:style>
  <w:style w:type="character" w:customStyle="1" w:styleId="BalloonTextChar">
    <w:name w:val="Balloon Text Char"/>
    <w:link w:val="BalloonText"/>
    <w:rsid w:val="00743052"/>
    <w:rPr>
      <w:rFonts w:ascii="Tahoma" w:hAnsi="Tahoma" w:cs="Tahoma"/>
      <w:sz w:val="16"/>
      <w:szCs w:val="16"/>
      <w:lang w:eastAsia="en-US"/>
    </w:rPr>
  </w:style>
  <w:style w:type="table" w:styleId="TableGrid">
    <w:name w:val="Table Grid"/>
    <w:basedOn w:val="TableNormal"/>
    <w:rsid w:val="001F7CB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rsid w:val="005F4BC0"/>
    <w:rPr>
      <w:sz w:val="16"/>
      <w:szCs w:val="16"/>
    </w:rPr>
  </w:style>
  <w:style w:type="paragraph" w:styleId="CommentText">
    <w:name w:val="annotation text"/>
    <w:basedOn w:val="Normal"/>
    <w:link w:val="CommentTextChar"/>
    <w:rsid w:val="008F7985"/>
    <w:rPr>
      <w:sz w:val="20"/>
      <w:szCs w:val="20"/>
    </w:rPr>
  </w:style>
  <w:style w:type="character" w:customStyle="1" w:styleId="CommentTextChar">
    <w:name w:val="Comment Text Char"/>
    <w:link w:val="CommentText"/>
    <w:rsid w:val="005F4BC0"/>
    <w:rPr>
      <w:rFonts w:ascii="Gill Sans MT" w:hAnsi="Gill Sans MT"/>
      <w:lang w:eastAsia="en-US"/>
    </w:rPr>
  </w:style>
  <w:style w:type="paragraph" w:styleId="CommentSubject">
    <w:name w:val="annotation subject"/>
    <w:basedOn w:val="CommentText"/>
    <w:next w:val="CommentText"/>
    <w:link w:val="CommentSubjectChar"/>
    <w:rsid w:val="005F4BC0"/>
    <w:rPr>
      <w:b/>
      <w:bCs/>
    </w:rPr>
  </w:style>
  <w:style w:type="character" w:customStyle="1" w:styleId="CommentSubjectChar">
    <w:name w:val="Comment Subject Char"/>
    <w:link w:val="CommentSubject"/>
    <w:rsid w:val="005F4BC0"/>
    <w:rPr>
      <w:b/>
      <w:bCs/>
      <w:lang w:eastAsia="en-US"/>
    </w:rPr>
  </w:style>
  <w:style w:type="paragraph" w:customStyle="1" w:styleId="Body2">
    <w:name w:val="Body2"/>
    <w:basedOn w:val="Normal"/>
    <w:rsid w:val="00D7129C"/>
    <w:pPr>
      <w:ind w:left="567"/>
      <w:jc w:val="both"/>
    </w:pPr>
    <w:rPr>
      <w:rFonts w:ascii="Arial" w:eastAsia="SimSun" w:hAnsi="Arial"/>
      <w:sz w:val="20"/>
      <w:szCs w:val="20"/>
      <w:lang w:eastAsia="zh-CN"/>
    </w:rPr>
  </w:style>
  <w:style w:type="paragraph" w:customStyle="1" w:styleId="BodyoverrideCharCharChar">
    <w:name w:val="Body override Char Char Char"/>
    <w:basedOn w:val="BodyText"/>
    <w:next w:val="BodyText"/>
    <w:rsid w:val="001F1DFA"/>
    <w:pPr>
      <w:spacing w:before="60" w:after="160" w:line="240" w:lineRule="auto"/>
      <w:ind w:left="794"/>
    </w:pPr>
    <w:rPr>
      <w:rFonts w:ascii="Arial" w:hAnsi="Arial" w:cs="Verdana"/>
      <w:color w:val="000000"/>
      <w:sz w:val="20"/>
      <w:lang w:val="x-none"/>
    </w:rPr>
  </w:style>
  <w:style w:type="paragraph" w:styleId="NormalWeb">
    <w:name w:val="Normal (Web)"/>
    <w:basedOn w:val="Normal"/>
    <w:uiPriority w:val="99"/>
    <w:rsid w:val="008F7985"/>
  </w:style>
  <w:style w:type="paragraph" w:styleId="BodyTextIndent3">
    <w:name w:val="Body Text Indent 3"/>
    <w:basedOn w:val="Normal"/>
    <w:link w:val="BodyTextIndent3Char"/>
    <w:rsid w:val="008F7985"/>
    <w:pPr>
      <w:spacing w:after="120"/>
      <w:ind w:left="360"/>
    </w:pPr>
    <w:rPr>
      <w:sz w:val="16"/>
      <w:szCs w:val="16"/>
    </w:rPr>
  </w:style>
  <w:style w:type="character" w:customStyle="1" w:styleId="BodyTextIndent3Char">
    <w:name w:val="Body Text Indent 3 Char"/>
    <w:link w:val="BodyTextIndent3"/>
    <w:rsid w:val="00D91241"/>
    <w:rPr>
      <w:rFonts w:ascii="Gill Sans MT" w:hAnsi="Gill Sans MT"/>
      <w:sz w:val="16"/>
      <w:szCs w:val="16"/>
      <w:lang w:eastAsia="en-US"/>
    </w:rPr>
  </w:style>
  <w:style w:type="paragraph" w:styleId="ListParagraph">
    <w:name w:val="List Paragraph"/>
    <w:aliases w:val="F5 List Paragraph,List Paragraph1,Dot pt,No Spacing1,List Paragraph Char Char Char,Indicator Text,Numbered Para 1,Colorful List - Accent 11,Bullet Points,MAIN CONTENT"/>
    <w:basedOn w:val="Normal"/>
    <w:link w:val="ListParagraphChar"/>
    <w:uiPriority w:val="34"/>
    <w:qFormat/>
    <w:rsid w:val="0003315D"/>
    <w:pPr>
      <w:ind w:left="720"/>
      <w:contextualSpacing/>
    </w:pPr>
  </w:style>
  <w:style w:type="paragraph" w:customStyle="1" w:styleId="FWBL31">
    <w:name w:val="FWB_L31"/>
    <w:basedOn w:val="FWBL2"/>
    <w:autoRedefine/>
    <w:rsid w:val="006E5D6A"/>
    <w:pPr>
      <w:numPr>
        <w:ilvl w:val="2"/>
      </w:numPr>
    </w:pPr>
  </w:style>
  <w:style w:type="character" w:customStyle="1" w:styleId="BodyTextChar">
    <w:name w:val="Body Text Char"/>
    <w:link w:val="BodyText"/>
    <w:rsid w:val="00C83756"/>
    <w:rPr>
      <w:rFonts w:ascii="Gill Sans MT" w:hAnsi="Gill Sans MT"/>
      <w:sz w:val="22"/>
      <w:szCs w:val="24"/>
      <w:lang w:eastAsia="en-US"/>
    </w:rPr>
  </w:style>
  <w:style w:type="paragraph" w:customStyle="1" w:styleId="Text">
    <w:name w:val="Text"/>
    <w:basedOn w:val="Normal"/>
    <w:uiPriority w:val="99"/>
    <w:rsid w:val="008958E9"/>
    <w:pPr>
      <w:tabs>
        <w:tab w:val="left" w:pos="284"/>
      </w:tabs>
      <w:spacing w:after="260"/>
    </w:pPr>
    <w:rPr>
      <w:rFonts w:eastAsia="SimSun"/>
      <w:sz w:val="20"/>
      <w:szCs w:val="20"/>
    </w:rPr>
  </w:style>
  <w:style w:type="character" w:customStyle="1" w:styleId="uficommentbody">
    <w:name w:val="uficommentbody"/>
    <w:basedOn w:val="DefaultParagraphFont"/>
    <w:rsid w:val="00E11D84"/>
  </w:style>
  <w:style w:type="character" w:customStyle="1" w:styleId="emoticontext2">
    <w:name w:val="emoticon_text2"/>
    <w:rsid w:val="00E11D84"/>
    <w:rPr>
      <w:vanish/>
      <w:webHidden w:val="0"/>
      <w:specVanish w:val="0"/>
    </w:rPr>
  </w:style>
  <w:style w:type="paragraph" w:styleId="Revision">
    <w:name w:val="Revision"/>
    <w:hidden/>
    <w:uiPriority w:val="99"/>
    <w:semiHidden/>
    <w:rsid w:val="00677DC8"/>
    <w:rPr>
      <w:sz w:val="24"/>
      <w:szCs w:val="24"/>
      <w:lang w:eastAsia="en-US"/>
    </w:rPr>
  </w:style>
  <w:style w:type="paragraph" w:styleId="BodyTextIndent2">
    <w:name w:val="Body Text Indent 2"/>
    <w:basedOn w:val="Normal"/>
    <w:link w:val="BodyTextIndent2Char"/>
    <w:rsid w:val="008F7985"/>
    <w:pPr>
      <w:spacing w:after="120" w:line="480" w:lineRule="auto"/>
      <w:ind w:left="360"/>
    </w:pPr>
  </w:style>
  <w:style w:type="character" w:customStyle="1" w:styleId="BodyTextIndent2Char">
    <w:name w:val="Body Text Indent 2 Char"/>
    <w:link w:val="BodyTextIndent2"/>
    <w:rsid w:val="00162F32"/>
    <w:rPr>
      <w:rFonts w:ascii="Gill Sans MT" w:hAnsi="Gill Sans MT"/>
      <w:sz w:val="22"/>
      <w:szCs w:val="24"/>
      <w:lang w:eastAsia="en-US"/>
    </w:rPr>
  </w:style>
  <w:style w:type="paragraph" w:styleId="Title">
    <w:name w:val="Title"/>
    <w:basedOn w:val="Normal"/>
    <w:next w:val="Normal"/>
    <w:link w:val="TitleChar"/>
    <w:qFormat/>
    <w:rsid w:val="008F7985"/>
    <w:pPr>
      <w:pBdr>
        <w:bottom w:val="single" w:sz="8" w:space="4" w:color="5B9BD5" w:themeColor="accent1"/>
      </w:pBdr>
      <w:spacing w:after="300"/>
      <w:contextualSpacing/>
    </w:pPr>
    <w:rPr>
      <w:rFonts w:asciiTheme="majorHAnsi" w:eastAsiaTheme="majorEastAsia" w:hAnsiTheme="majorHAnsi" w:cstheme="majorBidi"/>
      <w:color w:val="323E4F" w:themeColor="text2" w:themeShade="BF"/>
      <w:spacing w:val="5"/>
      <w:kern w:val="28"/>
      <w:sz w:val="52"/>
      <w:szCs w:val="52"/>
    </w:rPr>
  </w:style>
  <w:style w:type="character" w:customStyle="1" w:styleId="TitleChar">
    <w:name w:val="Title Char"/>
    <w:link w:val="Title"/>
    <w:rsid w:val="005B2A1D"/>
    <w:rPr>
      <w:rFonts w:asciiTheme="majorHAnsi" w:eastAsiaTheme="majorEastAsia" w:hAnsiTheme="majorHAnsi" w:cstheme="majorBidi"/>
      <w:color w:val="323E4F" w:themeColor="text2" w:themeShade="BF"/>
      <w:spacing w:val="5"/>
      <w:kern w:val="28"/>
      <w:sz w:val="52"/>
      <w:szCs w:val="52"/>
      <w:lang w:eastAsia="en-US"/>
    </w:rPr>
  </w:style>
  <w:style w:type="character" w:styleId="FollowedHyperlink">
    <w:name w:val="FollowedHyperlink"/>
    <w:basedOn w:val="DefaultParagraphFont"/>
    <w:rsid w:val="008F7985"/>
    <w:rPr>
      <w:color w:val="954F72" w:themeColor="followedHyperlink"/>
      <w:u w:val="single"/>
      <w:lang w:val="en-GB"/>
    </w:rPr>
  </w:style>
  <w:style w:type="character" w:customStyle="1" w:styleId="FooterChar">
    <w:name w:val="Footer Char"/>
    <w:link w:val="Footer"/>
    <w:uiPriority w:val="99"/>
    <w:rsid w:val="00F273AC"/>
    <w:rPr>
      <w:rFonts w:ascii="Gill Sans MT" w:hAnsi="Gill Sans MT"/>
      <w:sz w:val="16"/>
      <w:szCs w:val="24"/>
      <w:lang w:eastAsia="en-US"/>
    </w:rPr>
  </w:style>
  <w:style w:type="paragraph" w:customStyle="1" w:styleId="StyleListBulletBold">
    <w:name w:val="Style List Bullet + Bold"/>
    <w:basedOn w:val="ListBullet"/>
    <w:rsid w:val="001F1DFA"/>
    <w:pPr>
      <w:tabs>
        <w:tab w:val="num" w:pos="360"/>
      </w:tabs>
      <w:ind w:left="360"/>
      <w:contextualSpacing w:val="0"/>
    </w:pPr>
    <w:rPr>
      <w:b/>
      <w:bCs/>
    </w:rPr>
  </w:style>
  <w:style w:type="paragraph" w:customStyle="1" w:styleId="MacPacTrailer">
    <w:name w:val="MacPac Trailer"/>
    <w:rsid w:val="00A1381E"/>
    <w:pPr>
      <w:widowControl w:val="0"/>
      <w:spacing w:line="170" w:lineRule="exact"/>
    </w:pPr>
    <w:rPr>
      <w:sz w:val="14"/>
      <w:szCs w:val="22"/>
      <w:lang w:val="en-US" w:eastAsia="en-US"/>
    </w:rPr>
  </w:style>
  <w:style w:type="character" w:styleId="PlaceholderText">
    <w:name w:val="Placeholder Text"/>
    <w:basedOn w:val="DefaultParagraphFont"/>
    <w:uiPriority w:val="99"/>
    <w:semiHidden/>
    <w:rsid w:val="00224B46"/>
    <w:rPr>
      <w:color w:val="808080"/>
    </w:rPr>
  </w:style>
  <w:style w:type="character" w:customStyle="1" w:styleId="Heading1Char">
    <w:name w:val="Heading 1 Char"/>
    <w:basedOn w:val="DefaultParagraphFont"/>
    <w:link w:val="Heading1"/>
    <w:rsid w:val="0067787F"/>
    <w:rPr>
      <w:rFonts w:ascii="Gill Sans MT" w:hAnsi="Gill Sans MT"/>
      <w:b/>
      <w:caps/>
      <w:sz w:val="22"/>
      <w:szCs w:val="24"/>
      <w:lang w:eastAsia="en-US"/>
    </w:rPr>
  </w:style>
  <w:style w:type="paragraph" w:customStyle="1" w:styleId="Text1">
    <w:name w:val="Text 1"/>
    <w:basedOn w:val="Normal"/>
    <w:rsid w:val="0067787F"/>
    <w:pPr>
      <w:ind w:left="482"/>
      <w:jc w:val="both"/>
    </w:pPr>
    <w:rPr>
      <w:rFonts w:ascii="Times New Roman" w:hAnsi="Times New Roman"/>
      <w:sz w:val="24"/>
      <w:szCs w:val="20"/>
    </w:rPr>
  </w:style>
  <w:style w:type="paragraph" w:customStyle="1" w:styleId="Point0">
    <w:name w:val="Point 0"/>
    <w:basedOn w:val="Normal"/>
    <w:rsid w:val="0067787F"/>
    <w:pPr>
      <w:spacing w:before="120" w:after="120"/>
      <w:ind w:left="850" w:hanging="850"/>
      <w:jc w:val="both"/>
    </w:pPr>
    <w:rPr>
      <w:rFonts w:ascii="Times New Roman" w:eastAsia="Calibri" w:hAnsi="Times New Roman"/>
      <w:sz w:val="24"/>
      <w:szCs w:val="22"/>
    </w:rPr>
  </w:style>
  <w:style w:type="paragraph" w:customStyle="1" w:styleId="Point1">
    <w:name w:val="Point 1"/>
    <w:basedOn w:val="Normal"/>
    <w:rsid w:val="0067787F"/>
    <w:pPr>
      <w:spacing w:before="120" w:after="120"/>
      <w:ind w:left="1417" w:hanging="567"/>
      <w:jc w:val="both"/>
    </w:pPr>
    <w:rPr>
      <w:rFonts w:ascii="Times New Roman" w:eastAsia="Calibri" w:hAnsi="Times New Roman"/>
      <w:sz w:val="24"/>
      <w:szCs w:val="22"/>
    </w:rPr>
  </w:style>
  <w:style w:type="paragraph" w:customStyle="1" w:styleId="ManualNumPar1">
    <w:name w:val="Manual NumPar 1"/>
    <w:basedOn w:val="Normal"/>
    <w:next w:val="Text1"/>
    <w:rsid w:val="0067787F"/>
    <w:pPr>
      <w:spacing w:before="120" w:after="120"/>
      <w:ind w:left="850" w:hanging="850"/>
      <w:jc w:val="both"/>
    </w:pPr>
    <w:rPr>
      <w:rFonts w:ascii="Times New Roman" w:eastAsia="Calibri" w:hAnsi="Times New Roman"/>
      <w:sz w:val="24"/>
      <w:szCs w:val="22"/>
    </w:rPr>
  </w:style>
  <w:style w:type="paragraph" w:customStyle="1" w:styleId="Titrearticle">
    <w:name w:val="Titre article"/>
    <w:basedOn w:val="Normal"/>
    <w:next w:val="Normal"/>
    <w:rsid w:val="0067787F"/>
    <w:pPr>
      <w:keepNext/>
      <w:spacing w:before="360" w:after="120"/>
      <w:jc w:val="center"/>
    </w:pPr>
    <w:rPr>
      <w:rFonts w:ascii="Times New Roman" w:eastAsia="Calibri" w:hAnsi="Times New Roman"/>
      <w:i/>
      <w:sz w:val="24"/>
      <w:szCs w:val="22"/>
    </w:rPr>
  </w:style>
  <w:style w:type="character" w:customStyle="1" w:styleId="FootnoteTextChar">
    <w:name w:val="Footnote Text Char"/>
    <w:link w:val="FootnoteText"/>
    <w:uiPriority w:val="99"/>
    <w:rsid w:val="005B203A"/>
    <w:rPr>
      <w:rFonts w:ascii="Gill Sans MT" w:hAnsi="Gill Sans MT"/>
      <w:lang w:eastAsia="en-US"/>
    </w:rPr>
  </w:style>
  <w:style w:type="character" w:customStyle="1" w:styleId="ListParagraphChar">
    <w:name w:val="List Paragraph Char"/>
    <w:aliases w:val="F5 List Paragraph Char,List Paragraph1 Char,Dot pt Char,No Spacing1 Char,List Paragraph Char Char Char Char,Indicator Text Char,Numbered Para 1 Char,Colorful List - Accent 11 Char,Bullet Points Char,MAIN CONTENT Char"/>
    <w:link w:val="ListParagraph"/>
    <w:uiPriority w:val="34"/>
    <w:locked/>
    <w:rsid w:val="008D3AD3"/>
    <w:rPr>
      <w:rFonts w:ascii="Gill Sans MT" w:hAnsi="Gill Sans MT"/>
      <w:sz w:val="22"/>
      <w:szCs w:val="24"/>
      <w:lang w:eastAsia="en-US"/>
    </w:rPr>
  </w:style>
  <w:style w:type="table" w:customStyle="1" w:styleId="TableGrid1">
    <w:name w:val="Table Grid1"/>
    <w:basedOn w:val="TableNormal"/>
    <w:next w:val="TableGrid"/>
    <w:uiPriority w:val="39"/>
    <w:rsid w:val="00265FF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yleFWBL2Bold">
    <w:name w:val="Style FWB_L2 + Bold"/>
    <w:basedOn w:val="FWBL2"/>
    <w:rsid w:val="001F1DFA"/>
    <w:pPr>
      <w:numPr>
        <w:ilvl w:val="0"/>
        <w:numId w:val="0"/>
      </w:numPr>
      <w:tabs>
        <w:tab w:val="num" w:pos="720"/>
      </w:tabs>
      <w:ind w:left="720" w:hanging="720"/>
    </w:pPr>
    <w:rPr>
      <w:b/>
      <w:bCs/>
    </w:rPr>
  </w:style>
  <w:style w:type="paragraph" w:customStyle="1" w:styleId="StyleFWBL1LinespacingMultiple108li">
    <w:name w:val="Style FWB_L1 + Line spacing:  Multiple 1.08 li"/>
    <w:basedOn w:val="FWBL1"/>
    <w:rsid w:val="007C20F7"/>
    <w:pPr>
      <w:spacing w:line="259" w:lineRule="auto"/>
    </w:pPr>
    <w:rPr>
      <w:bCs/>
    </w:rPr>
  </w:style>
  <w:style w:type="character" w:customStyle="1" w:styleId="DateChar">
    <w:name w:val="Date Char"/>
    <w:basedOn w:val="DefaultParagraphFont"/>
    <w:link w:val="Date"/>
    <w:rsid w:val="00F7047E"/>
    <w:rPr>
      <w:rFonts w:ascii="Gill Sans MT" w:hAnsi="Gill Sans MT"/>
      <w:sz w:val="22"/>
      <w:szCs w:val="24"/>
      <w:lang w:eastAsia="en-US"/>
    </w:rPr>
  </w:style>
  <w:style w:type="paragraph" w:customStyle="1" w:styleId="FWRecitals">
    <w:name w:val="FWRecitals"/>
    <w:basedOn w:val="Normal"/>
    <w:link w:val="FWRecitalsChar"/>
    <w:qFormat/>
    <w:rsid w:val="00F7047E"/>
    <w:pPr>
      <w:numPr>
        <w:numId w:val="5"/>
      </w:numPr>
      <w:spacing w:after="180" w:line="280" w:lineRule="atLeast"/>
      <w:jc w:val="both"/>
    </w:pPr>
    <w:rPr>
      <w:rFonts w:eastAsia="SimSun"/>
      <w:szCs w:val="20"/>
    </w:rPr>
  </w:style>
  <w:style w:type="character" w:customStyle="1" w:styleId="HeaderChar">
    <w:name w:val="Header Char"/>
    <w:basedOn w:val="DefaultParagraphFont"/>
    <w:link w:val="Header"/>
    <w:rsid w:val="00F7047E"/>
    <w:rPr>
      <w:sz w:val="16"/>
      <w:szCs w:val="24"/>
      <w:lang w:val="x-none" w:eastAsia="en-US"/>
    </w:rPr>
  </w:style>
  <w:style w:type="character" w:customStyle="1" w:styleId="Heading2Char">
    <w:name w:val="Heading 2 Char"/>
    <w:basedOn w:val="DefaultParagraphFont"/>
    <w:link w:val="Heading2"/>
    <w:rsid w:val="00F7047E"/>
    <w:rPr>
      <w:rFonts w:ascii="Gill Sans MT" w:hAnsi="Gill Sans MT"/>
      <w:b/>
      <w:smallCaps/>
      <w:sz w:val="22"/>
      <w:szCs w:val="24"/>
      <w:lang w:eastAsia="en-US"/>
    </w:rPr>
  </w:style>
  <w:style w:type="character" w:customStyle="1" w:styleId="Heading3Char">
    <w:name w:val="Heading 3 Char"/>
    <w:basedOn w:val="DefaultParagraphFont"/>
    <w:link w:val="Heading3"/>
    <w:rsid w:val="00F7047E"/>
    <w:rPr>
      <w:rFonts w:ascii="Gill Sans MT" w:hAnsi="Gill Sans MT"/>
      <w:b/>
      <w:sz w:val="22"/>
      <w:szCs w:val="24"/>
      <w:lang w:eastAsia="en-US"/>
    </w:rPr>
  </w:style>
  <w:style w:type="character" w:customStyle="1" w:styleId="Heading4Char">
    <w:name w:val="Heading 4 Char"/>
    <w:basedOn w:val="DefaultParagraphFont"/>
    <w:link w:val="Heading4"/>
    <w:rsid w:val="00F7047E"/>
    <w:rPr>
      <w:rFonts w:ascii="Gill Sans MT" w:hAnsi="Gill Sans MT"/>
      <w:b/>
      <w:sz w:val="22"/>
      <w:szCs w:val="24"/>
      <w:lang w:eastAsia="en-US"/>
    </w:rPr>
  </w:style>
  <w:style w:type="character" w:customStyle="1" w:styleId="Heading5Char">
    <w:name w:val="Heading 5 Char"/>
    <w:basedOn w:val="DefaultParagraphFont"/>
    <w:link w:val="Heading5"/>
    <w:rsid w:val="00F7047E"/>
    <w:rPr>
      <w:rFonts w:ascii="Gill Sans MT" w:hAnsi="Gill Sans MT"/>
      <w:b/>
      <w:caps/>
      <w:sz w:val="22"/>
      <w:szCs w:val="24"/>
      <w:lang w:eastAsia="en-US"/>
    </w:rPr>
  </w:style>
  <w:style w:type="character" w:customStyle="1" w:styleId="Heading6Char">
    <w:name w:val="Heading 6 Char"/>
    <w:basedOn w:val="DefaultParagraphFont"/>
    <w:link w:val="Heading6"/>
    <w:rsid w:val="00F7047E"/>
    <w:rPr>
      <w:rFonts w:ascii="Gill Sans MT" w:hAnsi="Gill Sans MT"/>
      <w:b/>
      <w:sz w:val="22"/>
      <w:szCs w:val="24"/>
      <w:lang w:eastAsia="en-US"/>
    </w:rPr>
  </w:style>
  <w:style w:type="character" w:customStyle="1" w:styleId="Heading7Char">
    <w:name w:val="Heading 7 Char"/>
    <w:basedOn w:val="DefaultParagraphFont"/>
    <w:link w:val="Heading7"/>
    <w:rsid w:val="00F7047E"/>
    <w:rPr>
      <w:rFonts w:ascii="Gill Sans MT" w:hAnsi="Gill Sans MT"/>
      <w:sz w:val="22"/>
      <w:szCs w:val="24"/>
      <w:lang w:eastAsia="en-US"/>
    </w:rPr>
  </w:style>
  <w:style w:type="character" w:customStyle="1" w:styleId="Heading8Char">
    <w:name w:val="Heading 8 Char"/>
    <w:basedOn w:val="DefaultParagraphFont"/>
    <w:link w:val="Heading8"/>
    <w:rsid w:val="00F7047E"/>
    <w:rPr>
      <w:rFonts w:ascii="Gill Sans MT" w:hAnsi="Gill Sans MT"/>
      <w:sz w:val="22"/>
      <w:szCs w:val="24"/>
      <w:lang w:eastAsia="en-US"/>
    </w:rPr>
  </w:style>
  <w:style w:type="character" w:customStyle="1" w:styleId="Heading9Char">
    <w:name w:val="Heading 9 Char"/>
    <w:basedOn w:val="DefaultParagraphFont"/>
    <w:link w:val="Heading9"/>
    <w:rsid w:val="00F7047E"/>
    <w:rPr>
      <w:rFonts w:ascii="Gill Sans MT" w:hAnsi="Gill Sans MT" w:cs="Arial"/>
      <w:sz w:val="22"/>
      <w:szCs w:val="22"/>
      <w:lang w:eastAsia="en-US"/>
    </w:rPr>
  </w:style>
  <w:style w:type="character" w:customStyle="1" w:styleId="SalutationChar">
    <w:name w:val="Salutation Char"/>
    <w:basedOn w:val="DefaultParagraphFont"/>
    <w:link w:val="Salutation"/>
    <w:rsid w:val="00F7047E"/>
    <w:rPr>
      <w:rFonts w:ascii="Gill Sans MT" w:hAnsi="Gill Sans MT"/>
      <w:sz w:val="22"/>
      <w:szCs w:val="24"/>
      <w:lang w:eastAsia="en-US"/>
    </w:rPr>
  </w:style>
  <w:style w:type="character" w:styleId="Emphasis">
    <w:name w:val="Emphasis"/>
    <w:basedOn w:val="DefaultParagraphFont"/>
    <w:uiPriority w:val="20"/>
    <w:qFormat/>
    <w:rsid w:val="00F7047E"/>
    <w:rPr>
      <w:i/>
      <w:iCs/>
      <w:lang w:val="en-GB"/>
    </w:rPr>
  </w:style>
  <w:style w:type="paragraph" w:styleId="NoSpacing">
    <w:name w:val="No Spacing"/>
    <w:uiPriority w:val="2"/>
    <w:rsid w:val="00F7047E"/>
    <w:rPr>
      <w:sz w:val="24"/>
      <w:szCs w:val="24"/>
      <w:lang w:eastAsia="en-US"/>
    </w:rPr>
  </w:style>
  <w:style w:type="character" w:customStyle="1" w:styleId="FWRecitalsChar">
    <w:name w:val="FWRecitals Char"/>
    <w:link w:val="FWRecitals"/>
    <w:rsid w:val="00F7047E"/>
    <w:rPr>
      <w:rFonts w:ascii="Gill Sans MT" w:eastAsia="SimSun" w:hAnsi="Gill Sans MT"/>
      <w:sz w:val="22"/>
      <w:lang w:eastAsia="en-US"/>
    </w:rPr>
  </w:style>
  <w:style w:type="numbering" w:styleId="111111">
    <w:name w:val="Outline List 2"/>
    <w:basedOn w:val="NoList"/>
    <w:uiPriority w:val="99"/>
    <w:semiHidden/>
    <w:unhideWhenUsed/>
    <w:rsid w:val="00F7047E"/>
  </w:style>
  <w:style w:type="numbering" w:styleId="1ai">
    <w:name w:val="Outline List 1"/>
    <w:basedOn w:val="NoList"/>
    <w:uiPriority w:val="99"/>
    <w:semiHidden/>
    <w:unhideWhenUsed/>
    <w:rsid w:val="00F7047E"/>
  </w:style>
  <w:style w:type="numbering" w:styleId="ArticleSection">
    <w:name w:val="Outline List 3"/>
    <w:basedOn w:val="NoList"/>
    <w:uiPriority w:val="99"/>
    <w:semiHidden/>
    <w:unhideWhenUsed/>
    <w:rsid w:val="00F7047E"/>
  </w:style>
  <w:style w:type="paragraph" w:styleId="Bibliography">
    <w:name w:val="Bibliography"/>
    <w:basedOn w:val="Normal"/>
    <w:next w:val="Normal"/>
    <w:uiPriority w:val="37"/>
    <w:semiHidden/>
    <w:rsid w:val="00F7047E"/>
  </w:style>
  <w:style w:type="paragraph" w:styleId="BlockText">
    <w:name w:val="Block Text"/>
    <w:basedOn w:val="Normal"/>
    <w:uiPriority w:val="99"/>
    <w:semiHidden/>
    <w:rsid w:val="00F7047E"/>
    <w:pPr>
      <w:pBdr>
        <w:top w:val="single" w:sz="2" w:space="10" w:color="5B9BD5" w:themeColor="accent1" w:shadow="1" w:frame="1"/>
        <w:left w:val="single" w:sz="2" w:space="10" w:color="5B9BD5" w:themeColor="accent1" w:shadow="1" w:frame="1"/>
        <w:bottom w:val="single" w:sz="2" w:space="10" w:color="5B9BD5" w:themeColor="accent1" w:shadow="1" w:frame="1"/>
        <w:right w:val="single" w:sz="2" w:space="10" w:color="5B9BD5" w:themeColor="accent1" w:shadow="1" w:frame="1"/>
      </w:pBdr>
      <w:ind w:left="1152" w:right="1152"/>
    </w:pPr>
    <w:rPr>
      <w:rFonts w:asciiTheme="minorHAnsi" w:eastAsiaTheme="minorEastAsia" w:hAnsiTheme="minorHAnsi" w:cstheme="minorBidi"/>
      <w:i/>
      <w:iCs/>
      <w:color w:val="5B9BD5" w:themeColor="accent1"/>
    </w:rPr>
  </w:style>
  <w:style w:type="paragraph" w:styleId="BodyText2">
    <w:name w:val="Body Text 2"/>
    <w:basedOn w:val="Normal"/>
    <w:link w:val="BodyText2Char"/>
    <w:uiPriority w:val="99"/>
    <w:semiHidden/>
    <w:rsid w:val="00F7047E"/>
    <w:pPr>
      <w:spacing w:after="120" w:line="480" w:lineRule="auto"/>
    </w:pPr>
  </w:style>
  <w:style w:type="character" w:customStyle="1" w:styleId="BodyText2Char">
    <w:name w:val="Body Text 2 Char"/>
    <w:basedOn w:val="DefaultParagraphFont"/>
    <w:link w:val="BodyText2"/>
    <w:uiPriority w:val="99"/>
    <w:semiHidden/>
    <w:rsid w:val="00F7047E"/>
    <w:rPr>
      <w:rFonts w:ascii="Gill Sans MT" w:hAnsi="Gill Sans MT"/>
      <w:sz w:val="22"/>
      <w:szCs w:val="24"/>
      <w:lang w:eastAsia="en-US"/>
    </w:rPr>
  </w:style>
  <w:style w:type="paragraph" w:styleId="BodyText3">
    <w:name w:val="Body Text 3"/>
    <w:basedOn w:val="Normal"/>
    <w:link w:val="BodyText3Char"/>
    <w:uiPriority w:val="99"/>
    <w:semiHidden/>
    <w:rsid w:val="00F7047E"/>
    <w:pPr>
      <w:spacing w:after="120"/>
    </w:pPr>
    <w:rPr>
      <w:sz w:val="16"/>
      <w:szCs w:val="16"/>
    </w:rPr>
  </w:style>
  <w:style w:type="character" w:customStyle="1" w:styleId="BodyText3Char">
    <w:name w:val="Body Text 3 Char"/>
    <w:basedOn w:val="DefaultParagraphFont"/>
    <w:link w:val="BodyText3"/>
    <w:uiPriority w:val="99"/>
    <w:semiHidden/>
    <w:rsid w:val="00F7047E"/>
    <w:rPr>
      <w:rFonts w:ascii="Gill Sans MT" w:hAnsi="Gill Sans MT"/>
      <w:sz w:val="16"/>
      <w:szCs w:val="16"/>
      <w:lang w:eastAsia="en-US"/>
    </w:rPr>
  </w:style>
  <w:style w:type="paragraph" w:styleId="BodyTextFirstIndent">
    <w:name w:val="Body Text First Indent"/>
    <w:basedOn w:val="BodyText"/>
    <w:link w:val="BodyTextFirstIndentChar"/>
    <w:semiHidden/>
    <w:rsid w:val="008F7985"/>
    <w:pPr>
      <w:spacing w:after="0" w:line="240" w:lineRule="auto"/>
      <w:ind w:firstLine="360"/>
      <w:jc w:val="left"/>
    </w:pPr>
  </w:style>
  <w:style w:type="character" w:customStyle="1" w:styleId="BodyTextFirstIndentChar">
    <w:name w:val="Body Text First Indent Char"/>
    <w:basedOn w:val="BodyTextChar"/>
    <w:link w:val="BodyTextFirstIndent"/>
    <w:semiHidden/>
    <w:rsid w:val="00F7047E"/>
    <w:rPr>
      <w:rFonts w:ascii="Gill Sans MT" w:hAnsi="Gill Sans MT"/>
      <w:sz w:val="22"/>
      <w:szCs w:val="24"/>
      <w:lang w:eastAsia="en-US"/>
    </w:rPr>
  </w:style>
  <w:style w:type="paragraph" w:styleId="BodyTextIndent">
    <w:name w:val="Body Text Indent"/>
    <w:basedOn w:val="Normal"/>
    <w:link w:val="BodyTextIndentChar"/>
    <w:uiPriority w:val="99"/>
    <w:semiHidden/>
    <w:rsid w:val="00F7047E"/>
    <w:pPr>
      <w:spacing w:after="120"/>
      <w:ind w:left="360"/>
    </w:pPr>
  </w:style>
  <w:style w:type="character" w:customStyle="1" w:styleId="BodyTextIndentChar">
    <w:name w:val="Body Text Indent Char"/>
    <w:basedOn w:val="DefaultParagraphFont"/>
    <w:link w:val="BodyTextIndent"/>
    <w:uiPriority w:val="99"/>
    <w:semiHidden/>
    <w:rsid w:val="00F7047E"/>
    <w:rPr>
      <w:rFonts w:ascii="Gill Sans MT" w:hAnsi="Gill Sans MT"/>
      <w:sz w:val="22"/>
      <w:szCs w:val="24"/>
      <w:lang w:eastAsia="en-US"/>
    </w:rPr>
  </w:style>
  <w:style w:type="paragraph" w:styleId="BodyTextFirstIndent2">
    <w:name w:val="Body Text First Indent 2"/>
    <w:basedOn w:val="BodyTextIndent"/>
    <w:link w:val="BodyTextFirstIndent2Char"/>
    <w:uiPriority w:val="99"/>
    <w:semiHidden/>
    <w:rsid w:val="00F7047E"/>
    <w:pPr>
      <w:spacing w:after="0"/>
      <w:ind w:firstLine="360"/>
    </w:pPr>
  </w:style>
  <w:style w:type="character" w:customStyle="1" w:styleId="BodyTextFirstIndent2Char">
    <w:name w:val="Body Text First Indent 2 Char"/>
    <w:basedOn w:val="BodyTextIndentChar"/>
    <w:link w:val="BodyTextFirstIndent2"/>
    <w:uiPriority w:val="99"/>
    <w:semiHidden/>
    <w:rsid w:val="00F7047E"/>
    <w:rPr>
      <w:rFonts w:ascii="Gill Sans MT" w:hAnsi="Gill Sans MT"/>
      <w:sz w:val="22"/>
      <w:szCs w:val="24"/>
      <w:lang w:eastAsia="en-US"/>
    </w:rPr>
  </w:style>
  <w:style w:type="character" w:styleId="BookTitle">
    <w:name w:val="Book Title"/>
    <w:basedOn w:val="DefaultParagraphFont"/>
    <w:uiPriority w:val="33"/>
    <w:semiHidden/>
    <w:rsid w:val="008F7985"/>
    <w:rPr>
      <w:b/>
      <w:bCs/>
      <w:smallCaps/>
      <w:spacing w:val="5"/>
      <w:lang w:val="en-GB"/>
    </w:rPr>
  </w:style>
  <w:style w:type="paragraph" w:styleId="Caption">
    <w:name w:val="caption"/>
    <w:basedOn w:val="Normal"/>
    <w:next w:val="Normal"/>
    <w:uiPriority w:val="35"/>
    <w:semiHidden/>
    <w:rsid w:val="00F7047E"/>
    <w:pPr>
      <w:spacing w:after="200"/>
    </w:pPr>
    <w:rPr>
      <w:b/>
      <w:bCs/>
      <w:color w:val="5B9BD5" w:themeColor="accent1"/>
      <w:sz w:val="18"/>
      <w:szCs w:val="18"/>
    </w:rPr>
  </w:style>
  <w:style w:type="paragraph" w:styleId="Closing">
    <w:name w:val="Closing"/>
    <w:basedOn w:val="Normal"/>
    <w:link w:val="ClosingChar"/>
    <w:uiPriority w:val="99"/>
    <w:semiHidden/>
    <w:rsid w:val="00F7047E"/>
    <w:pPr>
      <w:ind w:left="4320"/>
    </w:pPr>
  </w:style>
  <w:style w:type="character" w:customStyle="1" w:styleId="ClosingChar">
    <w:name w:val="Closing Char"/>
    <w:basedOn w:val="DefaultParagraphFont"/>
    <w:link w:val="Closing"/>
    <w:uiPriority w:val="99"/>
    <w:semiHidden/>
    <w:rsid w:val="00F7047E"/>
    <w:rPr>
      <w:rFonts w:ascii="Gill Sans MT" w:hAnsi="Gill Sans MT"/>
      <w:sz w:val="22"/>
      <w:szCs w:val="24"/>
      <w:lang w:eastAsia="en-US"/>
    </w:rPr>
  </w:style>
  <w:style w:type="table" w:styleId="ColorfulGrid">
    <w:name w:val="Colorful Grid"/>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DEEAF6" w:themeFill="accent1" w:themeFillTint="33"/>
    </w:tcPr>
    <w:tblStylePr w:type="firstRow">
      <w:rPr>
        <w:b/>
        <w:bCs/>
      </w:rPr>
      <w:tblPr/>
      <w:tcPr>
        <w:shd w:val="clear" w:color="auto" w:fill="BDD6EE" w:themeFill="accent1" w:themeFillTint="66"/>
      </w:tcPr>
    </w:tblStylePr>
    <w:tblStylePr w:type="lastRow">
      <w:rPr>
        <w:b/>
        <w:bCs/>
        <w:color w:val="000000" w:themeColor="text1"/>
      </w:rPr>
      <w:tblPr/>
      <w:tcPr>
        <w:shd w:val="clear" w:color="auto" w:fill="BDD6EE" w:themeFill="accent1" w:themeFillTint="66"/>
      </w:tcPr>
    </w:tblStylePr>
    <w:tblStylePr w:type="firstCol">
      <w:rPr>
        <w:color w:val="FFFFFF" w:themeColor="background1"/>
      </w:rPr>
      <w:tblPr/>
      <w:tcPr>
        <w:shd w:val="clear" w:color="auto" w:fill="2E74B5" w:themeFill="accent1" w:themeFillShade="BF"/>
      </w:tcPr>
    </w:tblStylePr>
    <w:tblStylePr w:type="lastCol">
      <w:rPr>
        <w:color w:val="FFFFFF" w:themeColor="background1"/>
      </w:rPr>
      <w:tblPr/>
      <w:tcPr>
        <w:shd w:val="clear" w:color="auto" w:fill="2E74B5" w:themeFill="accent1" w:themeFillShade="BF"/>
      </w:tcPr>
    </w:tblStylePr>
    <w:tblStylePr w:type="band1Vert">
      <w:tblPr/>
      <w:tcPr>
        <w:shd w:val="clear" w:color="auto" w:fill="ADCCEA" w:themeFill="accent1" w:themeFillTint="7F"/>
      </w:tcPr>
    </w:tblStylePr>
    <w:tblStylePr w:type="band1Horz">
      <w:tblPr/>
      <w:tcPr>
        <w:shd w:val="clear" w:color="auto" w:fill="ADCCEA" w:themeFill="accent1" w:themeFillTint="7F"/>
      </w:tcPr>
    </w:tblStylePr>
  </w:style>
  <w:style w:type="table" w:styleId="ColorfulGrid-Accent2">
    <w:name w:val="Colorful Grid Accent 2"/>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ColorfulGrid-Accent3">
    <w:name w:val="Colorful Grid Accent 3"/>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ColorfulGrid-Accent4">
    <w:name w:val="Colorful Grid Accent 4"/>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ColorfulGrid-Accent5">
    <w:name w:val="Colorful Grid Accent 5"/>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D9E2F3" w:themeFill="accent5" w:themeFillTint="33"/>
    </w:tcPr>
    <w:tblStylePr w:type="firstRow">
      <w:rPr>
        <w:b/>
        <w:bCs/>
      </w:rPr>
      <w:tblPr/>
      <w:tcPr>
        <w:shd w:val="clear" w:color="auto" w:fill="B4C6E7" w:themeFill="accent5" w:themeFillTint="66"/>
      </w:tcPr>
    </w:tblStylePr>
    <w:tblStylePr w:type="lastRow">
      <w:rPr>
        <w:b/>
        <w:bCs/>
        <w:color w:val="000000" w:themeColor="text1"/>
      </w:rPr>
      <w:tblPr/>
      <w:tcPr>
        <w:shd w:val="clear" w:color="auto" w:fill="B4C6E7" w:themeFill="accent5" w:themeFillTint="66"/>
      </w:tcPr>
    </w:tblStylePr>
    <w:tblStylePr w:type="firstCol">
      <w:rPr>
        <w:color w:val="FFFFFF" w:themeColor="background1"/>
      </w:rPr>
      <w:tblPr/>
      <w:tcPr>
        <w:shd w:val="clear" w:color="auto" w:fill="2F5496" w:themeFill="accent5" w:themeFillShade="BF"/>
      </w:tcPr>
    </w:tblStylePr>
    <w:tblStylePr w:type="lastCol">
      <w:rPr>
        <w:color w:val="FFFFFF" w:themeColor="background1"/>
      </w:rPr>
      <w:tblPr/>
      <w:tcPr>
        <w:shd w:val="clear" w:color="auto" w:fill="2F5496" w:themeFill="accent5" w:themeFillShade="BF"/>
      </w:tcPr>
    </w:tblStylePr>
    <w:tblStylePr w:type="band1Vert">
      <w:tblPr/>
      <w:tcPr>
        <w:shd w:val="clear" w:color="auto" w:fill="A1B8E1" w:themeFill="accent5" w:themeFillTint="7F"/>
      </w:tcPr>
    </w:tblStylePr>
    <w:tblStylePr w:type="band1Horz">
      <w:tblPr/>
      <w:tcPr>
        <w:shd w:val="clear" w:color="auto" w:fill="A1B8E1" w:themeFill="accent5" w:themeFillTint="7F"/>
      </w:tcPr>
    </w:tblStylePr>
  </w:style>
  <w:style w:type="table" w:styleId="ColorfulGrid-Accent6">
    <w:name w:val="Colorful Grid Accent 6"/>
    <w:basedOn w:val="TableNormal"/>
    <w:uiPriority w:val="73"/>
    <w:rsid w:val="00F7047E"/>
    <w:rPr>
      <w:rFonts w:eastAsiaTheme="minorHAnsi"/>
      <w:color w:val="000000" w:themeColor="text1"/>
      <w:sz w:val="24"/>
      <w:szCs w:val="24"/>
      <w:lang w:eastAsia="en-US"/>
    </w:rPr>
    <w:tblPr>
      <w:tblStyleRowBandSize w:val="1"/>
      <w:tblStyleColBandSize w:val="1"/>
      <w:tblBorders>
        <w:insideH w:val="single" w:sz="4" w:space="0" w:color="FFFFFF" w:themeColor="background1"/>
      </w:tblBorders>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ColorfulList">
    <w:name w:val="Colorful List"/>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EEF5FB"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1" w:themeFillTint="3F"/>
      </w:tcPr>
    </w:tblStylePr>
    <w:tblStylePr w:type="band1Horz">
      <w:tblPr/>
      <w:tcPr>
        <w:shd w:val="clear" w:color="auto" w:fill="DEEAF6" w:themeFill="accent1" w:themeFillTint="33"/>
      </w:tcPr>
    </w:tblStylePr>
  </w:style>
  <w:style w:type="table" w:styleId="ColorfulList-Accent2">
    <w:name w:val="Colorful List Accent 2"/>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tblStylePr w:type="band1Horz">
      <w:tblPr/>
      <w:tcPr>
        <w:shd w:val="clear" w:color="auto" w:fill="FBE4D5" w:themeFill="accent2" w:themeFillTint="33"/>
      </w:tcPr>
    </w:tblStylePr>
  </w:style>
  <w:style w:type="table" w:styleId="ColorfulList-Accent3">
    <w:name w:val="Colorful List Accent 3"/>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tblStylePr w:type="band1Horz">
      <w:tblPr/>
      <w:tcPr>
        <w:shd w:val="clear" w:color="auto" w:fill="EDEDED" w:themeFill="accent3" w:themeFillTint="33"/>
      </w:tcPr>
    </w:tblStylePr>
  </w:style>
  <w:style w:type="table" w:styleId="ColorfulList-Accent4">
    <w:name w:val="Colorful List Accent 4"/>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ColorfulList-Accent5">
    <w:name w:val="Colorful List Accent 5"/>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ECF1F9"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5" w:themeFillTint="3F"/>
      </w:tcPr>
    </w:tblStylePr>
    <w:tblStylePr w:type="band1Horz">
      <w:tblPr/>
      <w:tcPr>
        <w:shd w:val="clear" w:color="auto" w:fill="D9E2F3" w:themeFill="accent5" w:themeFillTint="33"/>
      </w:tcPr>
    </w:tblStylePr>
  </w:style>
  <w:style w:type="table" w:styleId="ColorfulList-Accent6">
    <w:name w:val="Colorful List Accent 6"/>
    <w:basedOn w:val="TableNormal"/>
    <w:uiPriority w:val="72"/>
    <w:rsid w:val="00F7047E"/>
    <w:rPr>
      <w:rFonts w:eastAsiaTheme="minorHAnsi"/>
      <w:color w:val="000000" w:themeColor="text1"/>
      <w:sz w:val="24"/>
      <w:szCs w:val="24"/>
      <w:lang w:eastAsia="en-US"/>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259A0" w:themeFill="accent5" w:themeFillShade="CC"/>
      </w:tcPr>
    </w:tblStylePr>
    <w:tblStylePr w:type="lastRow">
      <w:rPr>
        <w:b/>
        <w:bCs/>
        <w:color w:val="3259A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tblStylePr w:type="band1Horz">
      <w:tblPr/>
      <w:tcPr>
        <w:shd w:val="clear" w:color="auto" w:fill="E2EFD9" w:themeFill="accent6" w:themeFillTint="33"/>
      </w:tcPr>
    </w:tblStylePr>
  </w:style>
  <w:style w:type="table" w:styleId="ColorfulShading">
    <w:name w:val="Colorful Shading"/>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ED7D31" w:themeColor="accent2"/>
        <w:left w:val="single" w:sz="4" w:space="0" w:color="5B9BD5" w:themeColor="accent1"/>
        <w:bottom w:val="single" w:sz="4" w:space="0" w:color="5B9BD5" w:themeColor="accent1"/>
        <w:right w:val="single" w:sz="4" w:space="0" w:color="5B9BD5" w:themeColor="accent1"/>
        <w:insideH w:val="single" w:sz="4" w:space="0" w:color="FFFFFF" w:themeColor="background1"/>
        <w:insideV w:val="single" w:sz="4" w:space="0" w:color="FFFFFF" w:themeColor="background1"/>
      </w:tblBorders>
    </w:tblPr>
    <w:tcPr>
      <w:shd w:val="clear" w:color="auto" w:fill="EEF5FB"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1" w:themeFillShade="99"/>
      </w:tcPr>
    </w:tblStylePr>
    <w:tblStylePr w:type="firstCol">
      <w:rPr>
        <w:color w:val="FFFFFF" w:themeColor="background1"/>
      </w:rPr>
      <w:tblPr/>
      <w:tcPr>
        <w:tcBorders>
          <w:top w:val="nil"/>
          <w:left w:val="nil"/>
          <w:bottom w:val="nil"/>
          <w:right w:val="nil"/>
          <w:insideH w:val="single" w:sz="4" w:space="0" w:color="255D91" w:themeColor="accent1" w:themeShade="99"/>
          <w:insideV w:val="nil"/>
        </w:tcBorders>
        <w:shd w:val="clear" w:color="auto" w:fill="255D91"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1" w:themeFillShade="99"/>
      </w:tcPr>
    </w:tblStylePr>
    <w:tblStylePr w:type="band1Vert">
      <w:tblPr/>
      <w:tcPr>
        <w:shd w:val="clear" w:color="auto" w:fill="BDD6EE" w:themeFill="accent1" w:themeFillTint="66"/>
      </w:tcPr>
    </w:tblStylePr>
    <w:tblStylePr w:type="band1Horz">
      <w:tblPr/>
      <w:tcPr>
        <w:shd w:val="clear" w:color="auto" w:fill="ADCCEA"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ED7D31" w:themeColor="accent2"/>
        <w:left w:val="single" w:sz="4" w:space="0" w:color="ED7D31" w:themeColor="accent2"/>
        <w:bottom w:val="single" w:sz="4" w:space="0" w:color="ED7D31" w:themeColor="accent2"/>
        <w:right w:val="single" w:sz="4" w:space="0" w:color="ED7D31" w:themeColor="accent2"/>
        <w:insideH w:val="single" w:sz="4" w:space="0" w:color="FFFFFF" w:themeColor="background1"/>
        <w:insideV w:val="single" w:sz="4" w:space="0" w:color="FFFFFF" w:themeColor="background1"/>
      </w:tblBorders>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band1Horz">
      <w:tblPr/>
      <w:tcPr>
        <w:shd w:val="clear" w:color="auto" w:fill="F6BE98"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FFC000" w:themeColor="accent4"/>
        <w:left w:val="single" w:sz="4" w:space="0" w:color="A5A5A5" w:themeColor="accent3"/>
        <w:bottom w:val="single" w:sz="4" w:space="0" w:color="A5A5A5" w:themeColor="accent3"/>
        <w:right w:val="single" w:sz="4" w:space="0" w:color="A5A5A5" w:themeColor="accent3"/>
        <w:insideH w:val="single" w:sz="4" w:space="0" w:color="FFFFFF" w:themeColor="background1"/>
        <w:insideV w:val="single" w:sz="4" w:space="0" w:color="FFFFFF" w:themeColor="background1"/>
      </w:tblBorders>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tblStylePr w:type="band1Horz">
      <w:tblPr/>
      <w:tcPr>
        <w:shd w:val="clear" w:color="auto" w:fill="D2D2D2" w:themeFill="accent3" w:themeFillTint="7F"/>
      </w:tcPr>
    </w:tblStylePr>
  </w:style>
  <w:style w:type="table" w:styleId="ColorfulShading-Accent4">
    <w:name w:val="Colorful Shading Accent 4"/>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A5A5A5"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70AD47" w:themeColor="accent6"/>
        <w:left w:val="single" w:sz="4" w:space="0" w:color="4472C4" w:themeColor="accent5"/>
        <w:bottom w:val="single" w:sz="4" w:space="0" w:color="4472C4" w:themeColor="accent5"/>
        <w:right w:val="single" w:sz="4" w:space="0" w:color="4472C4" w:themeColor="accent5"/>
        <w:insideH w:val="single" w:sz="4" w:space="0" w:color="FFFFFF" w:themeColor="background1"/>
        <w:insideV w:val="single" w:sz="4" w:space="0" w:color="FFFFFF" w:themeColor="background1"/>
      </w:tblBorders>
    </w:tblPr>
    <w:tcPr>
      <w:shd w:val="clear" w:color="auto" w:fill="ECF1F9"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5" w:themeFillShade="99"/>
      </w:tcPr>
    </w:tblStylePr>
    <w:tblStylePr w:type="firstCol">
      <w:rPr>
        <w:color w:val="FFFFFF" w:themeColor="background1"/>
      </w:rPr>
      <w:tblPr/>
      <w:tcPr>
        <w:tcBorders>
          <w:top w:val="nil"/>
          <w:left w:val="nil"/>
          <w:bottom w:val="nil"/>
          <w:right w:val="nil"/>
          <w:insideH w:val="single" w:sz="4" w:space="0" w:color="264378" w:themeColor="accent5" w:themeShade="99"/>
          <w:insideV w:val="nil"/>
        </w:tcBorders>
        <w:shd w:val="clear" w:color="auto" w:fill="26437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5" w:themeFillShade="99"/>
      </w:tcPr>
    </w:tblStylePr>
    <w:tblStylePr w:type="band1Vert">
      <w:tblPr/>
      <w:tcPr>
        <w:shd w:val="clear" w:color="auto" w:fill="B4C6E7" w:themeFill="accent5" w:themeFillTint="66"/>
      </w:tcPr>
    </w:tblStylePr>
    <w:tblStylePr w:type="band1Horz">
      <w:tblPr/>
      <w:tcPr>
        <w:shd w:val="clear" w:color="auto" w:fill="A1B8E1"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rsid w:val="00F7047E"/>
    <w:rPr>
      <w:rFonts w:eastAsiaTheme="minorHAnsi"/>
      <w:color w:val="000000" w:themeColor="text1"/>
      <w:sz w:val="24"/>
      <w:szCs w:val="24"/>
      <w:lang w:eastAsia="en-US"/>
    </w:rPr>
    <w:tblPr>
      <w:tblStyleRowBandSize w:val="1"/>
      <w:tblStyleColBandSize w:val="1"/>
      <w:tblBorders>
        <w:top w:val="single" w:sz="24" w:space="0" w:color="4472C4" w:themeColor="accent5"/>
        <w:left w:val="single" w:sz="4" w:space="0" w:color="70AD47" w:themeColor="accent6"/>
        <w:bottom w:val="single" w:sz="4" w:space="0" w:color="70AD47" w:themeColor="accent6"/>
        <w:right w:val="single" w:sz="4" w:space="0" w:color="70AD47" w:themeColor="accent6"/>
        <w:insideH w:val="single" w:sz="4" w:space="0" w:color="FFFFFF" w:themeColor="background1"/>
        <w:insideV w:val="single" w:sz="4" w:space="0" w:color="FFFFFF" w:themeColor="background1"/>
      </w:tblBorders>
    </w:tblPr>
    <w:tcPr>
      <w:shd w:val="clear" w:color="auto" w:fill="F0F7EC" w:themeFill="accent6" w:themeFillTint="19"/>
    </w:tcPr>
    <w:tblStylePr w:type="firstRow">
      <w:rPr>
        <w:b/>
        <w:bCs/>
      </w:rPr>
      <w:tblPr/>
      <w:tcPr>
        <w:tcBorders>
          <w:top w:val="nil"/>
          <w:left w:val="nil"/>
          <w:bottom w:val="single" w:sz="24" w:space="0" w:color="4472C4"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band1Horz">
      <w:tblPr/>
      <w:tcPr>
        <w:shd w:val="clear" w:color="auto" w:fill="B7D8A0"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5B9BD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1" w:themeFillShade="BF"/>
      </w:tcPr>
    </w:tblStylePr>
    <w:tblStylePr w:type="band1Vert">
      <w:tblPr/>
      <w:tcPr>
        <w:tcBorders>
          <w:top w:val="nil"/>
          <w:left w:val="nil"/>
          <w:bottom w:val="nil"/>
          <w:right w:val="nil"/>
          <w:insideH w:val="nil"/>
          <w:insideV w:val="nil"/>
        </w:tcBorders>
        <w:shd w:val="clear" w:color="auto" w:fill="2E74B5" w:themeFill="accent1" w:themeFillShade="BF"/>
      </w:tcPr>
    </w:tblStylePr>
    <w:tblStylePr w:type="band1Horz">
      <w:tblPr/>
      <w:tcPr>
        <w:tcBorders>
          <w:top w:val="nil"/>
          <w:left w:val="nil"/>
          <w:bottom w:val="nil"/>
          <w:right w:val="nil"/>
          <w:insideH w:val="nil"/>
          <w:insideV w:val="nil"/>
        </w:tcBorders>
        <w:shd w:val="clear" w:color="auto" w:fill="2E74B5" w:themeFill="accent1" w:themeFillShade="BF"/>
      </w:tcPr>
    </w:tblStylePr>
  </w:style>
  <w:style w:type="table" w:styleId="DarkList-Accent2">
    <w:name w:val="Dark List Accent 2"/>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tblStylePr w:type="band1Vert">
      <w:tblPr/>
      <w:tcPr>
        <w:tcBorders>
          <w:top w:val="nil"/>
          <w:left w:val="nil"/>
          <w:bottom w:val="nil"/>
          <w:right w:val="nil"/>
          <w:insideH w:val="nil"/>
          <w:insideV w:val="nil"/>
        </w:tcBorders>
        <w:shd w:val="clear" w:color="auto" w:fill="C45911" w:themeFill="accent2" w:themeFillShade="BF"/>
      </w:tcPr>
    </w:tblStylePr>
    <w:tblStylePr w:type="band1Horz">
      <w:tblPr/>
      <w:tcPr>
        <w:tcBorders>
          <w:top w:val="nil"/>
          <w:left w:val="nil"/>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tblStylePr w:type="band1Vert">
      <w:tblPr/>
      <w:tcPr>
        <w:tcBorders>
          <w:top w:val="nil"/>
          <w:left w:val="nil"/>
          <w:bottom w:val="nil"/>
          <w:right w:val="nil"/>
          <w:insideH w:val="nil"/>
          <w:insideV w:val="nil"/>
        </w:tcBorders>
        <w:shd w:val="clear" w:color="auto" w:fill="7B7B7B" w:themeFill="accent3" w:themeFillShade="BF"/>
      </w:tcPr>
    </w:tblStylePr>
    <w:tblStylePr w:type="band1Horz">
      <w:tblPr/>
      <w:tcPr>
        <w:tcBorders>
          <w:top w:val="nil"/>
          <w:left w:val="nil"/>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4472C4"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5" w:themeFillShade="BF"/>
      </w:tcPr>
    </w:tblStylePr>
    <w:tblStylePr w:type="band1Vert">
      <w:tblPr/>
      <w:tcPr>
        <w:tcBorders>
          <w:top w:val="nil"/>
          <w:left w:val="nil"/>
          <w:bottom w:val="nil"/>
          <w:right w:val="nil"/>
          <w:insideH w:val="nil"/>
          <w:insideV w:val="nil"/>
        </w:tcBorders>
        <w:shd w:val="clear" w:color="auto" w:fill="2F5496" w:themeFill="accent5" w:themeFillShade="BF"/>
      </w:tcPr>
    </w:tblStylePr>
    <w:tblStylePr w:type="band1Horz">
      <w:tblPr/>
      <w:tcPr>
        <w:tcBorders>
          <w:top w:val="nil"/>
          <w:left w:val="nil"/>
          <w:bottom w:val="nil"/>
          <w:right w:val="nil"/>
          <w:insideH w:val="nil"/>
          <w:insideV w:val="nil"/>
        </w:tcBorders>
        <w:shd w:val="clear" w:color="auto" w:fill="2F5496" w:themeFill="accent5" w:themeFillShade="BF"/>
      </w:tcPr>
    </w:tblStylePr>
  </w:style>
  <w:style w:type="table" w:styleId="DarkList-Accent6">
    <w:name w:val="Dark List Accent 6"/>
    <w:basedOn w:val="TableNormal"/>
    <w:uiPriority w:val="70"/>
    <w:rsid w:val="00F7047E"/>
    <w:rPr>
      <w:rFonts w:eastAsiaTheme="minorHAnsi"/>
      <w:color w:val="FFFFFF" w:themeColor="background1"/>
      <w:sz w:val="24"/>
      <w:szCs w:val="24"/>
      <w:lang w:eastAsia="en-US"/>
    </w:rPr>
    <w:tblPr>
      <w:tblStyleRowBandSize w:val="1"/>
      <w:tblStyleColBandSize w:val="1"/>
    </w:tblPr>
    <w:tcPr>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tblStylePr w:type="band1Vert">
      <w:tblPr/>
      <w:tcPr>
        <w:tcBorders>
          <w:top w:val="nil"/>
          <w:left w:val="nil"/>
          <w:bottom w:val="nil"/>
          <w:right w:val="nil"/>
          <w:insideH w:val="nil"/>
          <w:insideV w:val="nil"/>
        </w:tcBorders>
        <w:shd w:val="clear" w:color="auto" w:fill="538135" w:themeFill="accent6" w:themeFillShade="BF"/>
      </w:tcPr>
    </w:tblStylePr>
    <w:tblStylePr w:type="band1Horz">
      <w:tblPr/>
      <w:tcPr>
        <w:tcBorders>
          <w:top w:val="nil"/>
          <w:left w:val="nil"/>
          <w:bottom w:val="nil"/>
          <w:right w:val="nil"/>
          <w:insideH w:val="nil"/>
          <w:insideV w:val="nil"/>
        </w:tcBorders>
        <w:shd w:val="clear" w:color="auto" w:fill="538135" w:themeFill="accent6" w:themeFillShade="BF"/>
      </w:tcPr>
    </w:tblStylePr>
  </w:style>
  <w:style w:type="paragraph" w:styleId="DocumentMap">
    <w:name w:val="Document Map"/>
    <w:basedOn w:val="Normal"/>
    <w:link w:val="DocumentMapChar"/>
    <w:uiPriority w:val="99"/>
    <w:semiHidden/>
    <w:rsid w:val="00F7047E"/>
    <w:rPr>
      <w:rFonts w:ascii="Tahoma" w:hAnsi="Tahoma" w:cs="Tahoma"/>
      <w:sz w:val="16"/>
      <w:szCs w:val="16"/>
    </w:rPr>
  </w:style>
  <w:style w:type="character" w:customStyle="1" w:styleId="DocumentMapChar">
    <w:name w:val="Document Map Char"/>
    <w:basedOn w:val="DefaultParagraphFont"/>
    <w:link w:val="DocumentMap"/>
    <w:uiPriority w:val="99"/>
    <w:semiHidden/>
    <w:rsid w:val="00F7047E"/>
    <w:rPr>
      <w:rFonts w:ascii="Tahoma" w:hAnsi="Tahoma" w:cs="Tahoma"/>
      <w:sz w:val="16"/>
      <w:szCs w:val="16"/>
      <w:lang w:eastAsia="en-US"/>
    </w:rPr>
  </w:style>
  <w:style w:type="paragraph" w:styleId="E-mailSignature">
    <w:name w:val="E-mail Signature"/>
    <w:basedOn w:val="Normal"/>
    <w:link w:val="E-mailSignatureChar"/>
    <w:uiPriority w:val="99"/>
    <w:semiHidden/>
    <w:rsid w:val="00F7047E"/>
  </w:style>
  <w:style w:type="character" w:customStyle="1" w:styleId="E-mailSignatureChar">
    <w:name w:val="E-mail Signature Char"/>
    <w:basedOn w:val="DefaultParagraphFont"/>
    <w:link w:val="E-mailSignature"/>
    <w:uiPriority w:val="99"/>
    <w:semiHidden/>
    <w:rsid w:val="00F7047E"/>
    <w:rPr>
      <w:rFonts w:ascii="Gill Sans MT" w:hAnsi="Gill Sans MT"/>
      <w:sz w:val="22"/>
      <w:szCs w:val="24"/>
      <w:lang w:eastAsia="en-US"/>
    </w:rPr>
  </w:style>
  <w:style w:type="character" w:styleId="EndnoteReference">
    <w:name w:val="endnote reference"/>
    <w:basedOn w:val="DefaultParagraphFont"/>
    <w:uiPriority w:val="99"/>
    <w:semiHidden/>
    <w:rsid w:val="00F7047E"/>
    <w:rPr>
      <w:vertAlign w:val="superscript"/>
      <w:lang w:val="en-GB"/>
    </w:rPr>
  </w:style>
  <w:style w:type="paragraph" w:styleId="EndnoteText">
    <w:name w:val="endnote text"/>
    <w:basedOn w:val="Normal"/>
    <w:link w:val="EndnoteTextChar"/>
    <w:uiPriority w:val="99"/>
    <w:semiHidden/>
    <w:rsid w:val="00F7047E"/>
    <w:rPr>
      <w:sz w:val="20"/>
      <w:szCs w:val="20"/>
    </w:rPr>
  </w:style>
  <w:style w:type="character" w:customStyle="1" w:styleId="EndnoteTextChar">
    <w:name w:val="Endnote Text Char"/>
    <w:basedOn w:val="DefaultParagraphFont"/>
    <w:link w:val="EndnoteText"/>
    <w:uiPriority w:val="99"/>
    <w:semiHidden/>
    <w:rsid w:val="00F7047E"/>
    <w:rPr>
      <w:rFonts w:ascii="Gill Sans MT" w:hAnsi="Gill Sans MT"/>
      <w:lang w:eastAsia="en-US"/>
    </w:rPr>
  </w:style>
  <w:style w:type="paragraph" w:styleId="EnvelopeAddress">
    <w:name w:val="envelope address"/>
    <w:basedOn w:val="Normal"/>
    <w:uiPriority w:val="99"/>
    <w:semiHidden/>
    <w:rsid w:val="00F7047E"/>
    <w:pPr>
      <w:framePr w:w="7920" w:h="1980" w:hRule="exact" w:hSpace="180" w:wrap="auto" w:hAnchor="page" w:xAlign="center" w:yAlign="bottom"/>
      <w:ind w:left="2880"/>
    </w:pPr>
    <w:rPr>
      <w:rFonts w:asciiTheme="majorHAnsi" w:eastAsiaTheme="majorEastAsia" w:hAnsiTheme="majorHAnsi" w:cstheme="majorBidi"/>
    </w:rPr>
  </w:style>
  <w:style w:type="paragraph" w:styleId="EnvelopeReturn">
    <w:name w:val="envelope return"/>
    <w:basedOn w:val="Normal"/>
    <w:uiPriority w:val="99"/>
    <w:semiHidden/>
    <w:rsid w:val="00F7047E"/>
    <w:rPr>
      <w:rFonts w:asciiTheme="majorHAnsi" w:eastAsiaTheme="majorEastAsia" w:hAnsiTheme="majorHAnsi" w:cstheme="majorBidi"/>
      <w:sz w:val="20"/>
      <w:szCs w:val="20"/>
    </w:rPr>
  </w:style>
  <w:style w:type="character" w:styleId="HTMLAcronym">
    <w:name w:val="HTML Acronym"/>
    <w:basedOn w:val="DefaultParagraphFont"/>
    <w:uiPriority w:val="99"/>
    <w:semiHidden/>
    <w:rsid w:val="00F7047E"/>
    <w:rPr>
      <w:lang w:val="en-GB"/>
    </w:rPr>
  </w:style>
  <w:style w:type="paragraph" w:styleId="HTMLAddress">
    <w:name w:val="HTML Address"/>
    <w:basedOn w:val="Normal"/>
    <w:link w:val="HTMLAddressChar"/>
    <w:uiPriority w:val="99"/>
    <w:semiHidden/>
    <w:rsid w:val="00F7047E"/>
    <w:rPr>
      <w:i/>
      <w:iCs/>
    </w:rPr>
  </w:style>
  <w:style w:type="character" w:customStyle="1" w:styleId="HTMLAddressChar">
    <w:name w:val="HTML Address Char"/>
    <w:basedOn w:val="DefaultParagraphFont"/>
    <w:link w:val="HTMLAddress"/>
    <w:uiPriority w:val="99"/>
    <w:semiHidden/>
    <w:rsid w:val="00F7047E"/>
    <w:rPr>
      <w:rFonts w:ascii="Gill Sans MT" w:hAnsi="Gill Sans MT"/>
      <w:i/>
      <w:iCs/>
      <w:sz w:val="22"/>
      <w:szCs w:val="24"/>
      <w:lang w:eastAsia="en-US"/>
    </w:rPr>
  </w:style>
  <w:style w:type="character" w:styleId="HTMLCite">
    <w:name w:val="HTML Cite"/>
    <w:basedOn w:val="DefaultParagraphFont"/>
    <w:uiPriority w:val="99"/>
    <w:semiHidden/>
    <w:rsid w:val="00F7047E"/>
    <w:rPr>
      <w:i/>
      <w:iCs/>
      <w:lang w:val="en-GB"/>
    </w:rPr>
  </w:style>
  <w:style w:type="character" w:styleId="HTMLCode">
    <w:name w:val="HTML Code"/>
    <w:basedOn w:val="DefaultParagraphFont"/>
    <w:uiPriority w:val="99"/>
    <w:semiHidden/>
    <w:rsid w:val="00F7047E"/>
    <w:rPr>
      <w:rFonts w:ascii="Consolas" w:hAnsi="Consolas" w:cs="Consolas"/>
      <w:sz w:val="20"/>
      <w:szCs w:val="20"/>
      <w:lang w:val="en-GB"/>
    </w:rPr>
  </w:style>
  <w:style w:type="character" w:styleId="HTMLDefinition">
    <w:name w:val="HTML Definition"/>
    <w:basedOn w:val="DefaultParagraphFont"/>
    <w:uiPriority w:val="99"/>
    <w:semiHidden/>
    <w:rsid w:val="00F7047E"/>
    <w:rPr>
      <w:i/>
      <w:iCs/>
      <w:lang w:val="en-GB"/>
    </w:rPr>
  </w:style>
  <w:style w:type="character" w:styleId="HTMLKeyboard">
    <w:name w:val="HTML Keyboard"/>
    <w:basedOn w:val="DefaultParagraphFont"/>
    <w:uiPriority w:val="99"/>
    <w:semiHidden/>
    <w:rsid w:val="00F7047E"/>
    <w:rPr>
      <w:rFonts w:ascii="Consolas" w:hAnsi="Consolas" w:cs="Consolas"/>
      <w:sz w:val="20"/>
      <w:szCs w:val="20"/>
      <w:lang w:val="en-GB"/>
    </w:rPr>
  </w:style>
  <w:style w:type="paragraph" w:styleId="HTMLPreformatted">
    <w:name w:val="HTML Preformatted"/>
    <w:basedOn w:val="Normal"/>
    <w:link w:val="HTMLPreformattedChar"/>
    <w:uiPriority w:val="99"/>
    <w:semiHidden/>
    <w:rsid w:val="00F7047E"/>
    <w:rPr>
      <w:rFonts w:ascii="Consolas" w:hAnsi="Consolas" w:cs="Consolas"/>
      <w:sz w:val="20"/>
      <w:szCs w:val="20"/>
    </w:rPr>
  </w:style>
  <w:style w:type="character" w:customStyle="1" w:styleId="HTMLPreformattedChar">
    <w:name w:val="HTML Preformatted Char"/>
    <w:basedOn w:val="DefaultParagraphFont"/>
    <w:link w:val="HTMLPreformatted"/>
    <w:uiPriority w:val="99"/>
    <w:semiHidden/>
    <w:rsid w:val="00F7047E"/>
    <w:rPr>
      <w:rFonts w:ascii="Consolas" w:hAnsi="Consolas" w:cs="Consolas"/>
      <w:lang w:eastAsia="en-US"/>
    </w:rPr>
  </w:style>
  <w:style w:type="character" w:styleId="HTMLSample">
    <w:name w:val="HTML Sample"/>
    <w:basedOn w:val="DefaultParagraphFont"/>
    <w:uiPriority w:val="99"/>
    <w:semiHidden/>
    <w:rsid w:val="00F7047E"/>
    <w:rPr>
      <w:rFonts w:ascii="Consolas" w:hAnsi="Consolas" w:cs="Consolas"/>
      <w:sz w:val="24"/>
      <w:szCs w:val="24"/>
      <w:lang w:val="en-GB"/>
    </w:rPr>
  </w:style>
  <w:style w:type="character" w:styleId="HTMLTypewriter">
    <w:name w:val="HTML Typewriter"/>
    <w:basedOn w:val="DefaultParagraphFont"/>
    <w:uiPriority w:val="99"/>
    <w:semiHidden/>
    <w:rsid w:val="00F7047E"/>
    <w:rPr>
      <w:rFonts w:ascii="Consolas" w:hAnsi="Consolas" w:cs="Consolas"/>
      <w:sz w:val="20"/>
      <w:szCs w:val="20"/>
      <w:lang w:val="en-GB"/>
    </w:rPr>
  </w:style>
  <w:style w:type="character" w:styleId="HTMLVariable">
    <w:name w:val="HTML Variable"/>
    <w:basedOn w:val="DefaultParagraphFont"/>
    <w:uiPriority w:val="99"/>
    <w:semiHidden/>
    <w:rsid w:val="00F7047E"/>
    <w:rPr>
      <w:i/>
      <w:iCs/>
      <w:lang w:val="en-GB"/>
    </w:rPr>
  </w:style>
  <w:style w:type="character" w:styleId="IntenseEmphasis">
    <w:name w:val="Intense Emphasis"/>
    <w:basedOn w:val="DefaultParagraphFont"/>
    <w:uiPriority w:val="21"/>
    <w:semiHidden/>
    <w:rsid w:val="008F7985"/>
    <w:rPr>
      <w:b/>
      <w:bCs/>
      <w:i/>
      <w:iCs/>
      <w:color w:val="5B9BD5" w:themeColor="accent1"/>
      <w:lang w:val="en-GB"/>
    </w:rPr>
  </w:style>
  <w:style w:type="paragraph" w:styleId="IntenseQuote">
    <w:name w:val="Intense Quote"/>
    <w:basedOn w:val="Normal"/>
    <w:next w:val="Normal"/>
    <w:link w:val="IntenseQuoteChar"/>
    <w:uiPriority w:val="30"/>
    <w:semiHidden/>
    <w:rsid w:val="008F7985"/>
    <w:pPr>
      <w:pBdr>
        <w:bottom w:val="single" w:sz="4" w:space="4" w:color="5B9BD5" w:themeColor="accent1"/>
      </w:pBdr>
      <w:spacing w:before="200" w:after="280"/>
      <w:ind w:left="936" w:right="936"/>
    </w:pPr>
    <w:rPr>
      <w:b/>
      <w:bCs/>
      <w:i/>
      <w:iCs/>
      <w:color w:val="5B9BD5" w:themeColor="accent1"/>
    </w:rPr>
  </w:style>
  <w:style w:type="character" w:customStyle="1" w:styleId="IntenseQuoteChar">
    <w:name w:val="Intense Quote Char"/>
    <w:basedOn w:val="DefaultParagraphFont"/>
    <w:link w:val="IntenseQuote"/>
    <w:uiPriority w:val="30"/>
    <w:semiHidden/>
    <w:rsid w:val="00F7047E"/>
    <w:rPr>
      <w:rFonts w:ascii="Gill Sans MT" w:hAnsi="Gill Sans MT"/>
      <w:b/>
      <w:bCs/>
      <w:i/>
      <w:iCs/>
      <w:color w:val="5B9BD5" w:themeColor="accent1"/>
      <w:sz w:val="22"/>
      <w:szCs w:val="24"/>
      <w:lang w:eastAsia="en-US"/>
    </w:rPr>
  </w:style>
  <w:style w:type="character" w:styleId="IntenseReference">
    <w:name w:val="Intense Reference"/>
    <w:basedOn w:val="DefaultParagraphFont"/>
    <w:uiPriority w:val="32"/>
    <w:semiHidden/>
    <w:rsid w:val="008F7985"/>
    <w:rPr>
      <w:b/>
      <w:bCs/>
      <w:smallCaps/>
      <w:color w:val="ED7D31" w:themeColor="accent2"/>
      <w:spacing w:val="5"/>
      <w:u w:val="single"/>
      <w:lang w:val="en-GB"/>
    </w:rPr>
  </w:style>
  <w:style w:type="table" w:styleId="LightGrid">
    <w:name w:val="Light Grid"/>
    <w:basedOn w:val="TableNormal"/>
    <w:uiPriority w:val="62"/>
    <w:rsid w:val="00F7047E"/>
    <w:rPr>
      <w:rFonts w:eastAsiaTheme="minorHAnsi"/>
      <w:sz w:val="24"/>
      <w:szCs w:val="24"/>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rsid w:val="00F7047E"/>
    <w:rPr>
      <w:rFonts w:eastAsiaTheme="minorHAnsi"/>
      <w:sz w:val="24"/>
      <w:szCs w:val="24"/>
      <w:lang w:eastAsia="en-US"/>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insideH w:val="single" w:sz="8" w:space="0" w:color="5B9BD5" w:themeColor="accent1"/>
        <w:insideV w:val="single" w:sz="8" w:space="0" w:color="5B9BD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1"/>
          <w:left w:val="single" w:sz="8" w:space="0" w:color="5B9BD5" w:themeColor="accent1"/>
          <w:bottom w:val="single" w:sz="18" w:space="0" w:color="5B9BD5" w:themeColor="accent1"/>
          <w:right w:val="single" w:sz="8" w:space="0" w:color="5B9BD5" w:themeColor="accent1"/>
          <w:insideH w:val="nil"/>
          <w:insideV w:val="single" w:sz="8" w:space="0" w:color="5B9BD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insideH w:val="nil"/>
          <w:insideV w:val="single" w:sz="8" w:space="0" w:color="5B9BD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shd w:val="clear" w:color="auto" w:fill="D6E6F4" w:themeFill="accent1" w:themeFillTint="3F"/>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insideV w:val="single" w:sz="8" w:space="0" w:color="5B9BD5" w:themeColor="accent1"/>
        </w:tcBorders>
        <w:shd w:val="clear" w:color="auto" w:fill="D6E6F4" w:themeFill="accent1" w:themeFillTint="3F"/>
      </w:tcPr>
    </w:tblStylePr>
    <w:tblStylePr w:type="band2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insideV w:val="single" w:sz="8" w:space="0" w:color="5B9BD5" w:themeColor="accent1"/>
        </w:tcBorders>
      </w:tcPr>
    </w:tblStylePr>
  </w:style>
  <w:style w:type="table" w:styleId="LightGrid-Accent2">
    <w:name w:val="Light Grid Accent 2"/>
    <w:basedOn w:val="TableNormal"/>
    <w:uiPriority w:val="62"/>
    <w:rsid w:val="00F7047E"/>
    <w:rPr>
      <w:rFonts w:eastAsiaTheme="minorHAnsi"/>
      <w:sz w:val="24"/>
      <w:szCs w:val="24"/>
      <w:lang w:eastAsia="en-US"/>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rsid w:val="00F7047E"/>
    <w:rPr>
      <w:rFonts w:eastAsiaTheme="minorHAnsi"/>
      <w:sz w:val="24"/>
      <w:szCs w:val="24"/>
      <w:lang w:eastAsia="en-US"/>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rsid w:val="00F7047E"/>
    <w:rPr>
      <w:rFonts w:eastAsiaTheme="minorHAnsi"/>
      <w:sz w:val="24"/>
      <w:szCs w:val="24"/>
      <w:lang w:eastAsia="en-US"/>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rsid w:val="00F7047E"/>
    <w:rPr>
      <w:rFonts w:eastAsiaTheme="minorHAnsi"/>
      <w:sz w:val="24"/>
      <w:szCs w:val="24"/>
      <w:lang w:eastAsia="en-US"/>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18" w:space="0" w:color="4472C4" w:themeColor="accent5"/>
          <w:right w:val="single" w:sz="8" w:space="0" w:color="4472C4" w:themeColor="accent5"/>
          <w:insideH w:val="nil"/>
          <w:insideV w:val="single" w:sz="8" w:space="0" w:color="4472C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insideH w:val="nil"/>
          <w:insideV w:val="single" w:sz="8" w:space="0" w:color="4472C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shd w:val="clear" w:color="auto" w:fill="D0DBF0" w:themeFill="accent5" w:themeFillTint="3F"/>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shd w:val="clear" w:color="auto" w:fill="D0DBF0" w:themeFill="accent5" w:themeFillTint="3F"/>
      </w:tcPr>
    </w:tblStylePr>
    <w:tblStylePr w:type="band2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insideV w:val="single" w:sz="8" w:space="0" w:color="4472C4" w:themeColor="accent5"/>
        </w:tcBorders>
      </w:tcPr>
    </w:tblStylePr>
  </w:style>
  <w:style w:type="table" w:styleId="LightGrid-Accent6">
    <w:name w:val="Light Grid Accent 6"/>
    <w:basedOn w:val="TableNormal"/>
    <w:uiPriority w:val="62"/>
    <w:rsid w:val="00F7047E"/>
    <w:rPr>
      <w:rFonts w:eastAsiaTheme="minorHAnsi"/>
      <w:sz w:val="24"/>
      <w:szCs w:val="24"/>
      <w:lang w:eastAsia="en-US"/>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LightList">
    <w:name w:val="Light List"/>
    <w:basedOn w:val="TableNormal"/>
    <w:uiPriority w:val="61"/>
    <w:rsid w:val="00F7047E"/>
    <w:rPr>
      <w:rFonts w:eastAsiaTheme="minorHAnsi"/>
      <w:sz w:val="24"/>
      <w:szCs w:val="24"/>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rsid w:val="00F7047E"/>
    <w:rPr>
      <w:rFonts w:eastAsiaTheme="minorHAnsi"/>
      <w:sz w:val="24"/>
      <w:szCs w:val="24"/>
      <w:lang w:eastAsia="en-US"/>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table" w:styleId="LightList-Accent2">
    <w:name w:val="Light List Accent 2"/>
    <w:basedOn w:val="TableNormal"/>
    <w:uiPriority w:val="61"/>
    <w:rsid w:val="00F7047E"/>
    <w:rPr>
      <w:rFonts w:eastAsiaTheme="minorHAnsi"/>
      <w:sz w:val="24"/>
      <w:szCs w:val="24"/>
      <w:lang w:eastAsia="en-US"/>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table" w:styleId="LightList-Accent3">
    <w:name w:val="Light List Accent 3"/>
    <w:basedOn w:val="TableNormal"/>
    <w:uiPriority w:val="61"/>
    <w:rsid w:val="00F7047E"/>
    <w:rPr>
      <w:rFonts w:eastAsiaTheme="minorHAnsi"/>
      <w:sz w:val="24"/>
      <w:szCs w:val="24"/>
      <w:lang w:eastAsia="en-US"/>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styleId="LightList-Accent4">
    <w:name w:val="Light List Accent 4"/>
    <w:basedOn w:val="TableNormal"/>
    <w:uiPriority w:val="61"/>
    <w:rsid w:val="00F7047E"/>
    <w:rPr>
      <w:rFonts w:eastAsiaTheme="minorHAnsi"/>
      <w:sz w:val="24"/>
      <w:szCs w:val="24"/>
      <w:lang w:eastAsia="en-US"/>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ightList-Accent5">
    <w:name w:val="Light List Accent 5"/>
    <w:basedOn w:val="TableNormal"/>
    <w:uiPriority w:val="61"/>
    <w:rsid w:val="00F7047E"/>
    <w:rPr>
      <w:rFonts w:eastAsiaTheme="minorHAnsi"/>
      <w:sz w:val="24"/>
      <w:szCs w:val="24"/>
      <w:lang w:eastAsia="en-US"/>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tblBorders>
    </w:tblPr>
    <w:tblStylePr w:type="firstRow">
      <w:pPr>
        <w:spacing w:before="0" w:after="0" w:line="240" w:lineRule="auto"/>
      </w:pPr>
      <w:rPr>
        <w:b/>
        <w:bCs/>
        <w:color w:val="FFFFFF" w:themeColor="background1"/>
      </w:rPr>
      <w:tblPr/>
      <w:tcPr>
        <w:shd w:val="clear" w:color="auto" w:fill="4472C4" w:themeFill="accent5"/>
      </w:tcPr>
    </w:tblStylePr>
    <w:tblStylePr w:type="lastRow">
      <w:pPr>
        <w:spacing w:before="0" w:after="0" w:line="240" w:lineRule="auto"/>
      </w:pPr>
      <w:rPr>
        <w:b/>
        <w:bCs/>
      </w:rPr>
      <w:tblPr/>
      <w:tcPr>
        <w:tcBorders>
          <w:top w:val="double" w:sz="6" w:space="0" w:color="4472C4" w:themeColor="accent5"/>
          <w:left w:val="single" w:sz="8" w:space="0" w:color="4472C4" w:themeColor="accent5"/>
          <w:bottom w:val="single" w:sz="8" w:space="0" w:color="4472C4" w:themeColor="accent5"/>
          <w:right w:val="single" w:sz="8" w:space="0" w:color="4472C4" w:themeColor="accent5"/>
        </w:tcBorders>
      </w:tcPr>
    </w:tblStylePr>
    <w:tblStylePr w:type="firstCol">
      <w:rPr>
        <w:b/>
        <w:bCs/>
      </w:rPr>
    </w:tblStylePr>
    <w:tblStylePr w:type="lastCol">
      <w:rPr>
        <w:b/>
        <w:bCs/>
      </w:rPr>
    </w:tblStylePr>
    <w:tblStylePr w:type="band1Vert">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tblStylePr w:type="band1Horz">
      <w:tblPr/>
      <w:tcPr>
        <w:tcBorders>
          <w:top w:val="single" w:sz="8" w:space="0" w:color="4472C4" w:themeColor="accent5"/>
          <w:left w:val="single" w:sz="8" w:space="0" w:color="4472C4" w:themeColor="accent5"/>
          <w:bottom w:val="single" w:sz="8" w:space="0" w:color="4472C4" w:themeColor="accent5"/>
          <w:right w:val="single" w:sz="8" w:space="0" w:color="4472C4" w:themeColor="accent5"/>
        </w:tcBorders>
      </w:tcPr>
    </w:tblStylePr>
  </w:style>
  <w:style w:type="table" w:styleId="LightList-Accent6">
    <w:name w:val="Light List Accent 6"/>
    <w:basedOn w:val="TableNormal"/>
    <w:uiPriority w:val="61"/>
    <w:rsid w:val="00F7047E"/>
    <w:rPr>
      <w:rFonts w:eastAsiaTheme="minorHAnsi"/>
      <w:sz w:val="24"/>
      <w:szCs w:val="24"/>
      <w:lang w:eastAsia="en-US"/>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styleId="LightShading">
    <w:name w:val="Light Shading"/>
    <w:basedOn w:val="TableNormal"/>
    <w:uiPriority w:val="60"/>
    <w:rsid w:val="00F7047E"/>
    <w:rPr>
      <w:rFonts w:eastAsiaTheme="minorHAnsi"/>
      <w:color w:val="000000" w:themeColor="text1" w:themeShade="BF"/>
      <w:sz w:val="24"/>
      <w:szCs w:val="24"/>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rsid w:val="00F7047E"/>
    <w:rPr>
      <w:rFonts w:eastAsiaTheme="minorHAnsi"/>
      <w:color w:val="2E74B5" w:themeColor="accent1" w:themeShade="BF"/>
      <w:sz w:val="24"/>
      <w:szCs w:val="24"/>
      <w:lang w:eastAsia="en-US"/>
    </w:rPr>
    <w:tblPr>
      <w:tblStyleRowBandSize w:val="1"/>
      <w:tblStyleColBandSize w:val="1"/>
      <w:tblBorders>
        <w:top w:val="single" w:sz="8" w:space="0" w:color="5B9BD5" w:themeColor="accent1"/>
        <w:bottom w:val="single" w:sz="8" w:space="0" w:color="5B9BD5" w:themeColor="accent1"/>
      </w:tblBorders>
    </w:tblPr>
    <w:tblStylePr w:type="fir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lastRow">
      <w:pPr>
        <w:spacing w:before="0" w:after="0" w:line="240" w:lineRule="auto"/>
      </w:pPr>
      <w:rPr>
        <w:b/>
        <w:bCs/>
      </w:rPr>
      <w:tblPr/>
      <w:tcPr>
        <w:tcBorders>
          <w:top w:val="single" w:sz="8" w:space="0" w:color="5B9BD5" w:themeColor="accent1"/>
          <w:left w:val="nil"/>
          <w:bottom w:val="single" w:sz="8" w:space="0" w:color="5B9BD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left w:val="nil"/>
          <w:right w:val="nil"/>
          <w:insideH w:val="nil"/>
          <w:insideV w:val="nil"/>
        </w:tcBorders>
        <w:shd w:val="clear" w:color="auto" w:fill="D6E6F4" w:themeFill="accent1" w:themeFillTint="3F"/>
      </w:tcPr>
    </w:tblStylePr>
  </w:style>
  <w:style w:type="table" w:styleId="LightShading-Accent2">
    <w:name w:val="Light Shading Accent 2"/>
    <w:basedOn w:val="TableNormal"/>
    <w:uiPriority w:val="60"/>
    <w:rsid w:val="00F7047E"/>
    <w:rPr>
      <w:rFonts w:eastAsiaTheme="minorHAnsi"/>
      <w:color w:val="C45911" w:themeColor="accent2" w:themeShade="BF"/>
      <w:sz w:val="24"/>
      <w:szCs w:val="24"/>
      <w:lang w:eastAsia="en-US"/>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rsid w:val="00F7047E"/>
    <w:rPr>
      <w:rFonts w:eastAsiaTheme="minorHAnsi"/>
      <w:color w:val="7B7B7B" w:themeColor="accent3" w:themeShade="BF"/>
      <w:sz w:val="24"/>
      <w:szCs w:val="24"/>
      <w:lang w:eastAsia="en-US"/>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rsid w:val="00F7047E"/>
    <w:rPr>
      <w:rFonts w:eastAsiaTheme="minorHAnsi"/>
      <w:color w:val="BF8F00" w:themeColor="accent4" w:themeShade="BF"/>
      <w:sz w:val="24"/>
      <w:szCs w:val="24"/>
      <w:lang w:eastAsia="en-US"/>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rsid w:val="00F7047E"/>
    <w:rPr>
      <w:rFonts w:eastAsiaTheme="minorHAnsi"/>
      <w:color w:val="2F5496" w:themeColor="accent5" w:themeShade="BF"/>
      <w:sz w:val="24"/>
      <w:szCs w:val="24"/>
      <w:lang w:eastAsia="en-US"/>
    </w:rPr>
    <w:tblPr>
      <w:tblStyleRowBandSize w:val="1"/>
      <w:tblStyleColBandSize w:val="1"/>
      <w:tblBorders>
        <w:top w:val="single" w:sz="8" w:space="0" w:color="4472C4" w:themeColor="accent5"/>
        <w:bottom w:val="single" w:sz="8" w:space="0" w:color="4472C4" w:themeColor="accent5"/>
      </w:tblBorders>
    </w:tblPr>
    <w:tblStylePr w:type="fir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lastRow">
      <w:pPr>
        <w:spacing w:before="0" w:after="0" w:line="240" w:lineRule="auto"/>
      </w:pPr>
      <w:rPr>
        <w:b/>
        <w:bCs/>
      </w:rPr>
      <w:tblPr/>
      <w:tcPr>
        <w:tcBorders>
          <w:top w:val="single" w:sz="8" w:space="0" w:color="4472C4" w:themeColor="accent5"/>
          <w:left w:val="nil"/>
          <w:bottom w:val="single" w:sz="8" w:space="0" w:color="4472C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left w:val="nil"/>
          <w:right w:val="nil"/>
          <w:insideH w:val="nil"/>
          <w:insideV w:val="nil"/>
        </w:tcBorders>
        <w:shd w:val="clear" w:color="auto" w:fill="D0DBF0" w:themeFill="accent5" w:themeFillTint="3F"/>
      </w:tcPr>
    </w:tblStylePr>
  </w:style>
  <w:style w:type="table" w:styleId="LightShading-Accent6">
    <w:name w:val="Light Shading Accent 6"/>
    <w:basedOn w:val="TableNormal"/>
    <w:uiPriority w:val="60"/>
    <w:rsid w:val="00F7047E"/>
    <w:rPr>
      <w:rFonts w:eastAsiaTheme="minorHAnsi"/>
      <w:color w:val="538135" w:themeColor="accent6" w:themeShade="BF"/>
      <w:sz w:val="24"/>
      <w:szCs w:val="24"/>
      <w:lang w:eastAsia="en-US"/>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character" w:styleId="LineNumber">
    <w:name w:val="line number"/>
    <w:basedOn w:val="DefaultParagraphFont"/>
    <w:uiPriority w:val="99"/>
    <w:semiHidden/>
    <w:rsid w:val="00F7047E"/>
    <w:rPr>
      <w:lang w:val="en-GB"/>
    </w:rPr>
  </w:style>
  <w:style w:type="paragraph" w:styleId="MacroText">
    <w:name w:val="macro"/>
    <w:link w:val="MacroTextChar"/>
    <w:uiPriority w:val="99"/>
    <w:semiHidden/>
    <w:rsid w:val="00F7047E"/>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lang w:eastAsia="en-US"/>
    </w:rPr>
  </w:style>
  <w:style w:type="character" w:customStyle="1" w:styleId="MacroTextChar">
    <w:name w:val="Macro Text Char"/>
    <w:basedOn w:val="DefaultParagraphFont"/>
    <w:link w:val="MacroText"/>
    <w:uiPriority w:val="99"/>
    <w:semiHidden/>
    <w:rsid w:val="00F7047E"/>
    <w:rPr>
      <w:rFonts w:ascii="Consolas" w:hAnsi="Consolas" w:cs="Consolas"/>
      <w:lang w:eastAsia="en-US"/>
    </w:rPr>
  </w:style>
  <w:style w:type="table" w:styleId="MediumGrid1">
    <w:name w:val="Medium Grid 1"/>
    <w:basedOn w:val="TableNormal"/>
    <w:uiPriority w:val="67"/>
    <w:rsid w:val="00F7047E"/>
    <w:rPr>
      <w:rFonts w:eastAsiaTheme="minorHAnsi"/>
      <w:sz w:val="24"/>
      <w:szCs w:val="24"/>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rsid w:val="00F7047E"/>
    <w:rPr>
      <w:rFonts w:eastAsiaTheme="minorHAnsi"/>
      <w:sz w:val="24"/>
      <w:szCs w:val="24"/>
      <w:lang w:eastAsia="en-US"/>
    </w:rPr>
    <w:tblPr>
      <w:tblStyleRowBandSize w:val="1"/>
      <w:tblStyleColBandSize w:val="1"/>
      <w:tbl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single" w:sz="8" w:space="0" w:color="84B3DF" w:themeColor="accent1" w:themeTint="BF"/>
        <w:insideV w:val="single" w:sz="8" w:space="0" w:color="84B3DF" w:themeColor="accent1" w:themeTint="BF"/>
      </w:tblBorders>
    </w:tblPr>
    <w:tcPr>
      <w:shd w:val="clear" w:color="auto" w:fill="D6E6F4" w:themeFill="accent1" w:themeFillTint="3F"/>
    </w:tcPr>
    <w:tblStylePr w:type="firstRow">
      <w:rPr>
        <w:b/>
        <w:bCs/>
      </w:rPr>
    </w:tblStylePr>
    <w:tblStylePr w:type="lastRow">
      <w:rPr>
        <w:b/>
        <w:bCs/>
      </w:rPr>
      <w:tblPr/>
      <w:tcPr>
        <w:tcBorders>
          <w:top w:val="single" w:sz="18" w:space="0" w:color="84B3DF" w:themeColor="accent1" w:themeTint="BF"/>
        </w:tcBorders>
      </w:tcPr>
    </w:tblStylePr>
    <w:tblStylePr w:type="firstCol">
      <w:rPr>
        <w:b/>
        <w:bCs/>
      </w:rPr>
    </w:tblStylePr>
    <w:tblStylePr w:type="lastCol">
      <w:rPr>
        <w:b/>
        <w:bCs/>
      </w:rPr>
    </w:tblStylePr>
    <w:tblStylePr w:type="band1Vert">
      <w:tblPr/>
      <w:tcPr>
        <w:shd w:val="clear" w:color="auto" w:fill="ADCCEA" w:themeFill="accent1" w:themeFillTint="7F"/>
      </w:tcPr>
    </w:tblStylePr>
    <w:tblStylePr w:type="band1Horz">
      <w:tblPr/>
      <w:tcPr>
        <w:shd w:val="clear" w:color="auto" w:fill="ADCCEA" w:themeFill="accent1" w:themeFillTint="7F"/>
      </w:tcPr>
    </w:tblStylePr>
  </w:style>
  <w:style w:type="table" w:styleId="MediumGrid1-Accent2">
    <w:name w:val="Medium Grid 1 Accent 2"/>
    <w:basedOn w:val="TableNormal"/>
    <w:uiPriority w:val="67"/>
    <w:rsid w:val="00F7047E"/>
    <w:rPr>
      <w:rFonts w:eastAsiaTheme="minorHAnsi"/>
      <w:sz w:val="24"/>
      <w:szCs w:val="24"/>
      <w:lang w:eastAsia="en-US"/>
    </w:r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insideV w:val="single" w:sz="8" w:space="0" w:color="F19D64" w:themeColor="accent2" w:themeTint="BF"/>
      </w:tblBorders>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rsid w:val="00F7047E"/>
    <w:rPr>
      <w:rFonts w:eastAsiaTheme="minorHAnsi"/>
      <w:sz w:val="24"/>
      <w:szCs w:val="24"/>
      <w:lang w:eastAsia="en-US"/>
    </w:r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rsid w:val="00F7047E"/>
    <w:rPr>
      <w:rFonts w:eastAsiaTheme="minorHAnsi"/>
      <w:sz w:val="24"/>
      <w:szCs w:val="24"/>
      <w:lang w:eastAsia="en-US"/>
    </w:r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rsid w:val="00F7047E"/>
    <w:rPr>
      <w:rFonts w:eastAsiaTheme="minorHAnsi"/>
      <w:sz w:val="24"/>
      <w:szCs w:val="24"/>
      <w:lang w:eastAsia="en-US"/>
    </w:rPr>
    <w:tblPr>
      <w:tblStyleRowBandSize w:val="1"/>
      <w:tblStyleColBandSize w:val="1"/>
      <w:tblBorders>
        <w:top w:val="single" w:sz="8"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single" w:sz="8" w:space="0" w:color="7295D2" w:themeColor="accent5" w:themeTint="BF"/>
        <w:insideV w:val="single" w:sz="8" w:space="0" w:color="7295D2" w:themeColor="accent5" w:themeTint="BF"/>
      </w:tblBorders>
    </w:tblPr>
    <w:tcPr>
      <w:shd w:val="clear" w:color="auto" w:fill="D0DBF0" w:themeFill="accent5" w:themeFillTint="3F"/>
    </w:tcPr>
    <w:tblStylePr w:type="firstRow">
      <w:rPr>
        <w:b/>
        <w:bCs/>
      </w:rPr>
    </w:tblStylePr>
    <w:tblStylePr w:type="lastRow">
      <w:rPr>
        <w:b/>
        <w:bCs/>
      </w:rPr>
      <w:tblPr/>
      <w:tcPr>
        <w:tcBorders>
          <w:top w:val="single" w:sz="18" w:space="0" w:color="7295D2" w:themeColor="accent5" w:themeTint="BF"/>
        </w:tcBorders>
      </w:tcPr>
    </w:tblStylePr>
    <w:tblStylePr w:type="firstCol">
      <w:rPr>
        <w:b/>
        <w:bCs/>
      </w:rPr>
    </w:tblStylePr>
    <w:tblStylePr w:type="lastCol">
      <w:rPr>
        <w:b/>
        <w:bCs/>
      </w:rPr>
    </w:tblStylePr>
    <w:tblStylePr w:type="band1Vert">
      <w:tblPr/>
      <w:tcPr>
        <w:shd w:val="clear" w:color="auto" w:fill="A1B8E1" w:themeFill="accent5" w:themeFillTint="7F"/>
      </w:tcPr>
    </w:tblStylePr>
    <w:tblStylePr w:type="band1Horz">
      <w:tblPr/>
      <w:tcPr>
        <w:shd w:val="clear" w:color="auto" w:fill="A1B8E1" w:themeFill="accent5" w:themeFillTint="7F"/>
      </w:tcPr>
    </w:tblStylePr>
  </w:style>
  <w:style w:type="table" w:styleId="MediumGrid1-Accent6">
    <w:name w:val="Medium Grid 1 Accent 6"/>
    <w:basedOn w:val="TableNormal"/>
    <w:uiPriority w:val="67"/>
    <w:rsid w:val="00F7047E"/>
    <w:rPr>
      <w:rFonts w:eastAsiaTheme="minorHAnsi"/>
      <w:sz w:val="24"/>
      <w:szCs w:val="24"/>
      <w:lang w:eastAsia="en-US"/>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insideV w:val="single" w:sz="8" w:space="0" w:color="93C571" w:themeColor="accent6" w:themeTint="BF"/>
      </w:tblBorders>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Grid2">
    <w:name w:val="Medium Grid 2"/>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insideH w:val="single" w:sz="8" w:space="0" w:color="5B9BD5" w:themeColor="accent1"/>
        <w:insideV w:val="single" w:sz="8" w:space="0" w:color="5B9BD5" w:themeColor="accent1"/>
      </w:tblBorders>
    </w:tblPr>
    <w:tcPr>
      <w:shd w:val="clear" w:color="auto" w:fill="D6E6F4" w:themeFill="accent1" w:themeFillTint="3F"/>
    </w:tcPr>
    <w:tblStylePr w:type="firstRow">
      <w:rPr>
        <w:b/>
        <w:bCs/>
        <w:color w:val="000000" w:themeColor="text1"/>
      </w:rPr>
      <w:tblPr/>
      <w:tcPr>
        <w:shd w:val="clear" w:color="auto" w:fill="EEF5FB"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1" w:themeFillTint="33"/>
      </w:tcPr>
    </w:tblStylePr>
    <w:tblStylePr w:type="band1Vert">
      <w:tblPr/>
      <w:tcPr>
        <w:shd w:val="clear" w:color="auto" w:fill="ADCCEA" w:themeFill="accent1" w:themeFillTint="7F"/>
      </w:tcPr>
    </w:tblStylePr>
    <w:tblStylePr w:type="band1Horz">
      <w:tblPr/>
      <w:tcPr>
        <w:tcBorders>
          <w:insideH w:val="single" w:sz="6" w:space="0" w:color="5B9BD5" w:themeColor="accent1"/>
          <w:insideV w:val="single" w:sz="6" w:space="0" w:color="5B9BD5" w:themeColor="accent1"/>
        </w:tcBorders>
        <w:shd w:val="clear" w:color="auto" w:fill="ADCCEA"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insideH w:val="single" w:sz="8" w:space="0" w:color="4472C4" w:themeColor="accent5"/>
        <w:insideV w:val="single" w:sz="8" w:space="0" w:color="4472C4" w:themeColor="accent5"/>
      </w:tblBorders>
    </w:tblPr>
    <w:tcPr>
      <w:shd w:val="clear" w:color="auto" w:fill="D0DBF0" w:themeFill="accent5" w:themeFillTint="3F"/>
    </w:tcPr>
    <w:tblStylePr w:type="firstRow">
      <w:rPr>
        <w:b/>
        <w:bCs/>
        <w:color w:val="000000" w:themeColor="text1"/>
      </w:rPr>
      <w:tblPr/>
      <w:tcPr>
        <w:shd w:val="clear" w:color="auto" w:fill="ECF1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5" w:themeFillTint="33"/>
      </w:tcPr>
    </w:tblStylePr>
    <w:tblStylePr w:type="band1Vert">
      <w:tblPr/>
      <w:tcPr>
        <w:shd w:val="clear" w:color="auto" w:fill="A1B8E1" w:themeFill="accent5" w:themeFillTint="7F"/>
      </w:tcPr>
    </w:tblStylePr>
    <w:tblStylePr w:type="band1Horz">
      <w:tblPr/>
      <w:tcPr>
        <w:tcBorders>
          <w:insideH w:val="single" w:sz="6" w:space="0" w:color="4472C4" w:themeColor="accent5"/>
          <w:insideV w:val="single" w:sz="6" w:space="0" w:color="4472C4" w:themeColor="accent5"/>
        </w:tcBorders>
        <w:shd w:val="clear" w:color="auto" w:fill="A1B8E1"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1" w:themeFillTint="7F"/>
      </w:tcPr>
    </w:tblStylePr>
  </w:style>
  <w:style w:type="table" w:styleId="MediumGrid3-Accent2">
    <w:name w:val="Medium Grid 3 Accent 2"/>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BE98" w:themeFill="accent2" w:themeFillTint="7F"/>
      </w:tcPr>
    </w:tblStylePr>
  </w:style>
  <w:style w:type="table" w:styleId="MediumGrid3-Accent3">
    <w:name w:val="Medium Grid 3 Accent 3"/>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styleId="MediumGrid3-Accent4">
    <w:name w:val="Medium Grid 3 Accent 4"/>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ediumGrid3-Accent5">
    <w:name w:val="Medium Grid 3 Accent 5"/>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5" w:themeFillTint="7F"/>
      </w:tcPr>
    </w:tblStylePr>
  </w:style>
  <w:style w:type="table" w:styleId="MediumGrid3-Accent6">
    <w:name w:val="Medium Grid 3 Accent 6"/>
    <w:basedOn w:val="TableNormal"/>
    <w:uiPriority w:val="69"/>
    <w:rsid w:val="00F7047E"/>
    <w:rPr>
      <w:rFonts w:eastAsiaTheme="minorHAnsi"/>
      <w:sz w:val="24"/>
      <w:szCs w:val="24"/>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7D8A0" w:themeFill="accent6" w:themeFillTint="7F"/>
      </w:tcPr>
    </w:tblStylePr>
  </w:style>
  <w:style w:type="table" w:styleId="MediumList1">
    <w:name w:val="Medium List 1"/>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5B9BD5" w:themeColor="accent1"/>
        <w:bottom w:val="single" w:sz="8" w:space="0" w:color="5B9BD5" w:themeColor="accent1"/>
      </w:tblBorders>
    </w:tblPr>
    <w:tblStylePr w:type="firstRow">
      <w:rPr>
        <w:rFonts w:asciiTheme="majorHAnsi" w:eastAsiaTheme="majorEastAsia" w:hAnsiTheme="majorHAnsi" w:cstheme="majorBidi"/>
      </w:rPr>
      <w:tblPr/>
      <w:tcPr>
        <w:tcBorders>
          <w:top w:val="nil"/>
          <w:bottom w:val="single" w:sz="8" w:space="0" w:color="5B9BD5" w:themeColor="accent1"/>
        </w:tcBorders>
      </w:tcPr>
    </w:tblStylePr>
    <w:tblStylePr w:type="lastRow">
      <w:rPr>
        <w:b/>
        <w:bCs/>
        <w:color w:val="44546A" w:themeColor="text2"/>
      </w:rPr>
      <w:tblPr/>
      <w:tcPr>
        <w:tcBorders>
          <w:top w:val="single" w:sz="8" w:space="0" w:color="5B9BD5" w:themeColor="accent1"/>
          <w:bottom w:val="single" w:sz="8" w:space="0" w:color="5B9BD5" w:themeColor="accent1"/>
        </w:tcBorders>
      </w:tcPr>
    </w:tblStylePr>
    <w:tblStylePr w:type="firstCol">
      <w:rPr>
        <w:b/>
        <w:bCs/>
      </w:rPr>
    </w:tblStylePr>
    <w:tblStylePr w:type="lastCol">
      <w:rPr>
        <w:b/>
        <w:bCs/>
      </w:rPr>
      <w:tblPr/>
      <w:tcPr>
        <w:tcBorders>
          <w:top w:val="single" w:sz="8" w:space="0" w:color="5B9BD5" w:themeColor="accent1"/>
          <w:bottom w:val="single" w:sz="8" w:space="0" w:color="5B9BD5" w:themeColor="accent1"/>
        </w:tcBorders>
      </w:tcPr>
    </w:tblStylePr>
    <w:tblStylePr w:type="band1Vert">
      <w:tblPr/>
      <w:tcPr>
        <w:shd w:val="clear" w:color="auto" w:fill="D6E6F4" w:themeFill="accent1" w:themeFillTint="3F"/>
      </w:tcPr>
    </w:tblStylePr>
    <w:tblStylePr w:type="band1Horz">
      <w:tblPr/>
      <w:tcPr>
        <w:shd w:val="clear" w:color="auto" w:fill="D6E6F4" w:themeFill="accent1" w:themeFillTint="3F"/>
      </w:tcPr>
    </w:tblStylePr>
  </w:style>
  <w:style w:type="table" w:styleId="MediumList1-Accent2">
    <w:name w:val="Medium List 1 Accent 2"/>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ED7D31" w:themeColor="accent2"/>
        <w:bottom w:val="single" w:sz="8" w:space="0" w:color="ED7D31" w:themeColor="accent2"/>
      </w:tblBorders>
    </w:tbl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tblStylePr w:type="band1Vert">
      <w:tblPr/>
      <w:tcPr>
        <w:shd w:val="clear" w:color="auto" w:fill="FADECB" w:themeFill="accent2" w:themeFillTint="3F"/>
      </w:tcPr>
    </w:tblStylePr>
    <w:tblStylePr w:type="band1Horz">
      <w:tblPr/>
      <w:tcPr>
        <w:shd w:val="clear" w:color="auto" w:fill="FADECB" w:themeFill="accent2" w:themeFillTint="3F"/>
      </w:tcPr>
    </w:tblStylePr>
  </w:style>
  <w:style w:type="table" w:styleId="MediumList1-Accent3">
    <w:name w:val="Medium List 1 Accent 3"/>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A5A5A5" w:themeColor="accent3"/>
        <w:bottom w:val="single" w:sz="8" w:space="0" w:color="A5A5A5" w:themeColor="accent3"/>
      </w:tblBorders>
    </w:tbl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tblStylePr w:type="band1Vert">
      <w:tblPr/>
      <w:tcPr>
        <w:shd w:val="clear" w:color="auto" w:fill="E8E8E8" w:themeFill="accent3" w:themeFillTint="3F"/>
      </w:tcPr>
    </w:tblStylePr>
    <w:tblStylePr w:type="band1Horz">
      <w:tblPr/>
      <w:tcPr>
        <w:shd w:val="clear" w:color="auto" w:fill="E8E8E8" w:themeFill="accent3" w:themeFillTint="3F"/>
      </w:tcPr>
    </w:tblStylePr>
  </w:style>
  <w:style w:type="table" w:styleId="MediumList1-Accent4">
    <w:name w:val="Medium List 1 Accent 4"/>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ediumList1-Accent5">
    <w:name w:val="Medium List 1 Accent 5"/>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4472C4" w:themeColor="accent5"/>
        <w:bottom w:val="single" w:sz="8" w:space="0" w:color="4472C4" w:themeColor="accent5"/>
      </w:tblBorders>
    </w:tblPr>
    <w:tblStylePr w:type="firstRow">
      <w:rPr>
        <w:rFonts w:asciiTheme="majorHAnsi" w:eastAsiaTheme="majorEastAsia" w:hAnsiTheme="majorHAnsi" w:cstheme="majorBidi"/>
      </w:rPr>
      <w:tblPr/>
      <w:tcPr>
        <w:tcBorders>
          <w:top w:val="nil"/>
          <w:bottom w:val="single" w:sz="8" w:space="0" w:color="4472C4" w:themeColor="accent5"/>
        </w:tcBorders>
      </w:tcPr>
    </w:tblStylePr>
    <w:tblStylePr w:type="lastRow">
      <w:rPr>
        <w:b/>
        <w:bCs/>
        <w:color w:val="44546A" w:themeColor="text2"/>
      </w:rPr>
      <w:tblPr/>
      <w:tcPr>
        <w:tcBorders>
          <w:top w:val="single" w:sz="8" w:space="0" w:color="4472C4" w:themeColor="accent5"/>
          <w:bottom w:val="single" w:sz="8" w:space="0" w:color="4472C4" w:themeColor="accent5"/>
        </w:tcBorders>
      </w:tcPr>
    </w:tblStylePr>
    <w:tblStylePr w:type="firstCol">
      <w:rPr>
        <w:b/>
        <w:bCs/>
      </w:rPr>
    </w:tblStylePr>
    <w:tblStylePr w:type="lastCol">
      <w:rPr>
        <w:b/>
        <w:bCs/>
      </w:rPr>
      <w:tblPr/>
      <w:tcPr>
        <w:tcBorders>
          <w:top w:val="single" w:sz="8" w:space="0" w:color="4472C4" w:themeColor="accent5"/>
          <w:bottom w:val="single" w:sz="8" w:space="0" w:color="4472C4" w:themeColor="accent5"/>
        </w:tcBorders>
      </w:tcPr>
    </w:tblStylePr>
    <w:tblStylePr w:type="band1Vert">
      <w:tblPr/>
      <w:tcPr>
        <w:shd w:val="clear" w:color="auto" w:fill="D0DBF0" w:themeFill="accent5" w:themeFillTint="3F"/>
      </w:tcPr>
    </w:tblStylePr>
    <w:tblStylePr w:type="band1Horz">
      <w:tblPr/>
      <w:tcPr>
        <w:shd w:val="clear" w:color="auto" w:fill="D0DBF0" w:themeFill="accent5" w:themeFillTint="3F"/>
      </w:tcPr>
    </w:tblStylePr>
  </w:style>
  <w:style w:type="table" w:styleId="MediumList1-Accent6">
    <w:name w:val="Medium List 1 Accent 6"/>
    <w:basedOn w:val="TableNormal"/>
    <w:uiPriority w:val="65"/>
    <w:rsid w:val="00F7047E"/>
    <w:rPr>
      <w:rFonts w:eastAsiaTheme="minorHAnsi"/>
      <w:color w:val="000000" w:themeColor="text1"/>
      <w:sz w:val="24"/>
      <w:szCs w:val="24"/>
      <w:lang w:eastAsia="en-US"/>
    </w:rPr>
    <w:tblPr>
      <w:tblStyleRowBandSize w:val="1"/>
      <w:tblStyleColBandSize w:val="1"/>
      <w:tblBorders>
        <w:top w:val="single" w:sz="8" w:space="0" w:color="70AD47" w:themeColor="accent6"/>
        <w:bottom w:val="single" w:sz="8" w:space="0" w:color="70AD47" w:themeColor="accent6"/>
      </w:tblBorders>
    </w:tbl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tblStylePr w:type="band1Vert">
      <w:tblPr/>
      <w:tcPr>
        <w:shd w:val="clear" w:color="auto" w:fill="DBEBD0" w:themeFill="accent6" w:themeFillTint="3F"/>
      </w:tcPr>
    </w:tblStylePr>
    <w:tblStylePr w:type="band1Horz">
      <w:tblPr/>
      <w:tcPr>
        <w:shd w:val="clear" w:color="auto" w:fill="DBEBD0" w:themeFill="accent6" w:themeFillTint="3F"/>
      </w:tcPr>
    </w:tblStylePr>
  </w:style>
  <w:style w:type="table" w:styleId="MediumList2">
    <w:name w:val="Medium List 2"/>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rPr>
        <w:sz w:val="24"/>
        <w:szCs w:val="24"/>
      </w:rPr>
      <w:tblPr/>
      <w:tcPr>
        <w:tcBorders>
          <w:top w:val="nil"/>
          <w:left w:val="nil"/>
          <w:bottom w:val="single" w:sz="24" w:space="0" w:color="5B9BD5" w:themeColor="accent1"/>
          <w:right w:val="nil"/>
          <w:insideH w:val="nil"/>
          <w:insideV w:val="nil"/>
        </w:tcBorders>
        <w:shd w:val="clear" w:color="auto" w:fill="FFFFFF" w:themeFill="background1"/>
      </w:tcPr>
    </w:tblStylePr>
    <w:tblStylePr w:type="lastRow">
      <w:tblPr/>
      <w:tcPr>
        <w:tcBorders>
          <w:top w:val="single" w:sz="8" w:space="0" w:color="5B9BD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1"/>
          <w:insideH w:val="nil"/>
          <w:insideV w:val="nil"/>
        </w:tcBorders>
        <w:shd w:val="clear" w:color="auto" w:fill="FFFFFF" w:themeFill="background1"/>
      </w:tcPr>
    </w:tblStylePr>
    <w:tblStylePr w:type="lastCol">
      <w:tblPr/>
      <w:tcPr>
        <w:tcBorders>
          <w:top w:val="nil"/>
          <w:left w:val="single" w:sz="8" w:space="0" w:color="5B9BD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1" w:themeFillTint="3F"/>
      </w:tcPr>
    </w:tblStylePr>
    <w:tblStylePr w:type="band1Horz">
      <w:tblPr/>
      <w:tcPr>
        <w:tcBorders>
          <w:top w:val="nil"/>
          <w:bottom w:val="nil"/>
          <w:insideH w:val="nil"/>
          <w:insideV w:val="nil"/>
        </w:tcBorders>
        <w:shd w:val="clear" w:color="auto" w:fill="D6E6F4"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4472C4" w:themeColor="accent5"/>
        <w:left w:val="single" w:sz="8" w:space="0" w:color="4472C4" w:themeColor="accent5"/>
        <w:bottom w:val="single" w:sz="8" w:space="0" w:color="4472C4" w:themeColor="accent5"/>
        <w:right w:val="single" w:sz="8" w:space="0" w:color="4472C4" w:themeColor="accent5"/>
      </w:tblBorders>
    </w:tblPr>
    <w:tblStylePr w:type="firstRow">
      <w:rPr>
        <w:sz w:val="24"/>
        <w:szCs w:val="24"/>
      </w:rPr>
      <w:tblPr/>
      <w:tcPr>
        <w:tcBorders>
          <w:top w:val="nil"/>
          <w:left w:val="nil"/>
          <w:bottom w:val="single" w:sz="24" w:space="0" w:color="4472C4" w:themeColor="accent5"/>
          <w:right w:val="nil"/>
          <w:insideH w:val="nil"/>
          <w:insideV w:val="nil"/>
        </w:tcBorders>
        <w:shd w:val="clear" w:color="auto" w:fill="FFFFFF" w:themeFill="background1"/>
      </w:tcPr>
    </w:tblStylePr>
    <w:tblStylePr w:type="lastRow">
      <w:tblPr/>
      <w:tcPr>
        <w:tcBorders>
          <w:top w:val="single" w:sz="8" w:space="0" w:color="4472C4"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5"/>
          <w:insideH w:val="nil"/>
          <w:insideV w:val="nil"/>
        </w:tcBorders>
        <w:shd w:val="clear" w:color="auto" w:fill="FFFFFF" w:themeFill="background1"/>
      </w:tcPr>
    </w:tblStylePr>
    <w:tblStylePr w:type="lastCol">
      <w:tblPr/>
      <w:tcPr>
        <w:tcBorders>
          <w:top w:val="nil"/>
          <w:left w:val="single" w:sz="8" w:space="0" w:color="4472C4"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5" w:themeFillTint="3F"/>
      </w:tcPr>
    </w:tblStylePr>
    <w:tblStylePr w:type="band1Horz">
      <w:tblPr/>
      <w:tcPr>
        <w:tcBorders>
          <w:top w:val="nil"/>
          <w:bottom w:val="nil"/>
          <w:insideH w:val="nil"/>
          <w:insideV w:val="nil"/>
        </w:tcBorders>
        <w:shd w:val="clear" w:color="auto" w:fill="D0DBF0"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rsid w:val="00F7047E"/>
    <w:rPr>
      <w:rFonts w:asciiTheme="majorHAnsi" w:eastAsiaTheme="majorEastAsia" w:hAnsiTheme="majorHAnsi" w:cstheme="majorBidi"/>
      <w:color w:val="000000" w:themeColor="text1"/>
      <w:sz w:val="24"/>
      <w:szCs w:val="24"/>
      <w:lang w:eastAsia="en-US"/>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rsid w:val="00F7047E"/>
    <w:rPr>
      <w:rFonts w:eastAsiaTheme="minorHAnsi"/>
      <w:sz w:val="24"/>
      <w:szCs w:val="24"/>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rsid w:val="00F7047E"/>
    <w:rPr>
      <w:rFonts w:eastAsiaTheme="minorHAnsi"/>
      <w:sz w:val="24"/>
      <w:szCs w:val="24"/>
      <w:lang w:eastAsia="en-US"/>
    </w:rPr>
    <w:tblPr>
      <w:tblStyleRowBandSize w:val="1"/>
      <w:tblStyleColBandSize w:val="1"/>
      <w:tbl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single" w:sz="8" w:space="0" w:color="84B3DF" w:themeColor="accent1" w:themeTint="BF"/>
      </w:tblBorders>
    </w:tblPr>
    <w:tblStylePr w:type="firstRow">
      <w:pPr>
        <w:spacing w:before="0" w:after="0" w:line="240" w:lineRule="auto"/>
      </w:pPr>
      <w:rPr>
        <w:b/>
        <w:bCs/>
        <w:color w:val="FFFFFF" w:themeColor="background1"/>
      </w:rPr>
      <w:tblPr/>
      <w:tcPr>
        <w:tcBorders>
          <w:top w:val="single" w:sz="8"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shd w:val="clear" w:color="auto" w:fill="5B9BD5" w:themeFill="accent1"/>
      </w:tcPr>
    </w:tblStylePr>
    <w:tblStylePr w:type="lastRow">
      <w:pPr>
        <w:spacing w:before="0" w:after="0" w:line="240" w:lineRule="auto"/>
      </w:pPr>
      <w:rPr>
        <w:b/>
        <w:bCs/>
      </w:rPr>
      <w:tblPr/>
      <w:tcPr>
        <w:tcBorders>
          <w:top w:val="double" w:sz="6" w:space="0" w:color="84B3DF" w:themeColor="accent1" w:themeTint="BF"/>
          <w:left w:val="single" w:sz="8" w:space="0" w:color="84B3DF" w:themeColor="accent1" w:themeTint="BF"/>
          <w:bottom w:val="single" w:sz="8" w:space="0" w:color="84B3DF" w:themeColor="accent1" w:themeTint="BF"/>
          <w:right w:val="single" w:sz="8" w:space="0" w:color="84B3DF" w:themeColor="accent1"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1" w:themeFillTint="3F"/>
      </w:tcPr>
    </w:tblStylePr>
    <w:tblStylePr w:type="band1Horz">
      <w:tblPr/>
      <w:tcPr>
        <w:tcBorders>
          <w:insideH w:val="nil"/>
          <w:insideV w:val="nil"/>
        </w:tcBorders>
        <w:shd w:val="clear" w:color="auto" w:fill="D6E6F4"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rsid w:val="00F7047E"/>
    <w:rPr>
      <w:rFonts w:eastAsiaTheme="minorHAnsi"/>
      <w:sz w:val="24"/>
      <w:szCs w:val="24"/>
      <w:lang w:eastAsia="en-US"/>
    </w:r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tblBorders>
    </w:tbl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tblStylePr w:type="band1Horz">
      <w:tblPr/>
      <w:tcPr>
        <w:tcBorders>
          <w:insideH w:val="nil"/>
          <w:insideV w:val="nil"/>
        </w:tcBorders>
        <w:shd w:val="clear" w:color="auto" w:fill="FADECB"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rsid w:val="00F7047E"/>
    <w:rPr>
      <w:rFonts w:eastAsiaTheme="minorHAnsi"/>
      <w:sz w:val="24"/>
      <w:szCs w:val="24"/>
      <w:lang w:eastAsia="en-US"/>
    </w:r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tblBorders>
    </w:tbl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tblStylePr w:type="band1Horz">
      <w:tblPr/>
      <w:tcPr>
        <w:tcBorders>
          <w:insideH w:val="nil"/>
          <w:insideV w:val="nil"/>
        </w:tcBorders>
        <w:shd w:val="clear" w:color="auto" w:fill="E8E8E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rsid w:val="00F7047E"/>
    <w:rPr>
      <w:rFonts w:eastAsiaTheme="minorHAnsi"/>
      <w:sz w:val="24"/>
      <w:szCs w:val="24"/>
      <w:lang w:eastAsia="en-US"/>
    </w:r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F7047E"/>
    <w:rPr>
      <w:rFonts w:eastAsiaTheme="minorHAnsi"/>
      <w:sz w:val="24"/>
      <w:szCs w:val="24"/>
      <w:lang w:eastAsia="en-US"/>
    </w:rPr>
    <w:tblPr>
      <w:tblStyleRowBandSize w:val="1"/>
      <w:tblStyleColBandSize w:val="1"/>
      <w:tblBorders>
        <w:top w:val="single" w:sz="8"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single" w:sz="8" w:space="0" w:color="7295D2" w:themeColor="accent5" w:themeTint="BF"/>
      </w:tblBorders>
    </w:tblPr>
    <w:tblStylePr w:type="firstRow">
      <w:pPr>
        <w:spacing w:before="0" w:after="0" w:line="240" w:lineRule="auto"/>
      </w:pPr>
      <w:rPr>
        <w:b/>
        <w:bCs/>
        <w:color w:val="FFFFFF" w:themeColor="background1"/>
      </w:rPr>
      <w:tblPr/>
      <w:tcPr>
        <w:tcBorders>
          <w:top w:val="single" w:sz="8"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nil"/>
          <w:insideV w:val="nil"/>
        </w:tcBorders>
        <w:shd w:val="clear" w:color="auto" w:fill="4472C4" w:themeFill="accent5"/>
      </w:tcPr>
    </w:tblStylePr>
    <w:tblStylePr w:type="lastRow">
      <w:pPr>
        <w:spacing w:before="0" w:after="0" w:line="240" w:lineRule="auto"/>
      </w:pPr>
      <w:rPr>
        <w:b/>
        <w:bCs/>
      </w:rPr>
      <w:tblPr/>
      <w:tcPr>
        <w:tcBorders>
          <w:top w:val="double" w:sz="6" w:space="0" w:color="7295D2" w:themeColor="accent5" w:themeTint="BF"/>
          <w:left w:val="single" w:sz="8" w:space="0" w:color="7295D2" w:themeColor="accent5" w:themeTint="BF"/>
          <w:bottom w:val="single" w:sz="8" w:space="0" w:color="7295D2" w:themeColor="accent5" w:themeTint="BF"/>
          <w:right w:val="single" w:sz="8" w:space="0" w:color="7295D2" w:themeColor="accent5"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5" w:themeFillTint="3F"/>
      </w:tcPr>
    </w:tblStylePr>
    <w:tblStylePr w:type="band1Horz">
      <w:tblPr/>
      <w:tcPr>
        <w:tcBorders>
          <w:insideH w:val="nil"/>
          <w:insideV w:val="nil"/>
        </w:tcBorders>
        <w:shd w:val="clear" w:color="auto" w:fill="D0DBF0"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rsid w:val="00F7047E"/>
    <w:rPr>
      <w:rFonts w:eastAsiaTheme="minorHAnsi"/>
      <w:sz w:val="24"/>
      <w:szCs w:val="24"/>
      <w:lang w:eastAsia="en-US"/>
    </w:r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1"/>
      </w:tcPr>
    </w:tblStylePr>
    <w:tblStylePr w:type="lastCol">
      <w:rPr>
        <w:b/>
        <w:bCs/>
        <w:color w:val="FFFFFF" w:themeColor="background1"/>
      </w:rPr>
      <w:tblPr/>
      <w:tcPr>
        <w:tcBorders>
          <w:left w:val="nil"/>
          <w:right w:val="nil"/>
          <w:insideH w:val="nil"/>
          <w:insideV w:val="nil"/>
        </w:tcBorders>
        <w:shd w:val="clear" w:color="auto" w:fill="5B9BD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5"/>
      </w:tcPr>
    </w:tblStylePr>
    <w:tblStylePr w:type="lastCol">
      <w:rPr>
        <w:b/>
        <w:bCs/>
        <w:color w:val="FFFFFF" w:themeColor="background1"/>
      </w:rPr>
      <w:tblPr/>
      <w:tcPr>
        <w:tcBorders>
          <w:left w:val="nil"/>
          <w:right w:val="nil"/>
          <w:insideH w:val="nil"/>
          <w:insideV w:val="nil"/>
        </w:tcBorders>
        <w:shd w:val="clear" w:color="auto" w:fill="4472C4"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rsid w:val="00F7047E"/>
    <w:rPr>
      <w:rFonts w:eastAsiaTheme="minorHAnsi"/>
      <w:sz w:val="24"/>
      <w:szCs w:val="24"/>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MessageHeader">
    <w:name w:val="Message Header"/>
    <w:basedOn w:val="Normal"/>
    <w:link w:val="MessageHeaderChar"/>
    <w:uiPriority w:val="99"/>
    <w:semiHidden/>
    <w:rsid w:val="00F7047E"/>
    <w:pPr>
      <w:pBdr>
        <w:top w:val="single" w:sz="6" w:space="1" w:color="auto"/>
        <w:left w:val="single" w:sz="6" w:space="1" w:color="auto"/>
        <w:bottom w:val="single" w:sz="6" w:space="1" w:color="auto"/>
        <w:right w:val="single" w:sz="6" w:space="1" w:color="auto"/>
      </w:pBdr>
      <w:shd w:val="pct20" w:color="auto" w:fill="auto"/>
      <w:ind w:left="1080" w:hanging="1080"/>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F7047E"/>
    <w:rPr>
      <w:rFonts w:asciiTheme="majorHAnsi" w:eastAsiaTheme="majorEastAsia" w:hAnsiTheme="majorHAnsi" w:cstheme="majorBidi"/>
      <w:sz w:val="22"/>
      <w:szCs w:val="24"/>
      <w:shd w:val="pct20" w:color="auto" w:fill="auto"/>
      <w:lang w:eastAsia="en-US"/>
    </w:rPr>
  </w:style>
  <w:style w:type="paragraph" w:styleId="NormalIndent">
    <w:name w:val="Normal Indent"/>
    <w:basedOn w:val="Normal"/>
    <w:uiPriority w:val="99"/>
    <w:semiHidden/>
    <w:rsid w:val="00F7047E"/>
    <w:pPr>
      <w:ind w:left="720"/>
    </w:pPr>
  </w:style>
  <w:style w:type="paragraph" w:styleId="NoteHeading">
    <w:name w:val="Note Heading"/>
    <w:basedOn w:val="Normal"/>
    <w:next w:val="Normal"/>
    <w:link w:val="NoteHeadingChar"/>
    <w:uiPriority w:val="99"/>
    <w:semiHidden/>
    <w:rsid w:val="00F7047E"/>
  </w:style>
  <w:style w:type="character" w:customStyle="1" w:styleId="NoteHeadingChar">
    <w:name w:val="Note Heading Char"/>
    <w:basedOn w:val="DefaultParagraphFont"/>
    <w:link w:val="NoteHeading"/>
    <w:uiPriority w:val="99"/>
    <w:semiHidden/>
    <w:rsid w:val="00F7047E"/>
    <w:rPr>
      <w:rFonts w:ascii="Gill Sans MT" w:hAnsi="Gill Sans MT"/>
      <w:sz w:val="22"/>
      <w:szCs w:val="24"/>
      <w:lang w:eastAsia="en-US"/>
    </w:rPr>
  </w:style>
  <w:style w:type="paragraph" w:styleId="PlainText">
    <w:name w:val="Plain Text"/>
    <w:basedOn w:val="Normal"/>
    <w:link w:val="PlainTextChar"/>
    <w:uiPriority w:val="99"/>
    <w:semiHidden/>
    <w:rsid w:val="00F7047E"/>
    <w:rPr>
      <w:rFonts w:ascii="Consolas" w:hAnsi="Consolas" w:cs="Consolas"/>
      <w:sz w:val="21"/>
      <w:szCs w:val="21"/>
    </w:rPr>
  </w:style>
  <w:style w:type="character" w:customStyle="1" w:styleId="PlainTextChar">
    <w:name w:val="Plain Text Char"/>
    <w:basedOn w:val="DefaultParagraphFont"/>
    <w:link w:val="PlainText"/>
    <w:uiPriority w:val="99"/>
    <w:semiHidden/>
    <w:rsid w:val="00F7047E"/>
    <w:rPr>
      <w:rFonts w:ascii="Consolas" w:hAnsi="Consolas" w:cs="Consolas"/>
      <w:sz w:val="21"/>
      <w:szCs w:val="21"/>
      <w:lang w:eastAsia="en-US"/>
    </w:rPr>
  </w:style>
  <w:style w:type="paragraph" w:styleId="Quote">
    <w:name w:val="Quote"/>
    <w:basedOn w:val="Normal"/>
    <w:next w:val="Normal"/>
    <w:link w:val="QuoteChar"/>
    <w:uiPriority w:val="29"/>
    <w:semiHidden/>
    <w:rsid w:val="008F7985"/>
    <w:rPr>
      <w:i/>
      <w:iCs/>
      <w:color w:val="000000" w:themeColor="text1"/>
    </w:rPr>
  </w:style>
  <w:style w:type="character" w:customStyle="1" w:styleId="QuoteChar">
    <w:name w:val="Quote Char"/>
    <w:basedOn w:val="DefaultParagraphFont"/>
    <w:link w:val="Quote"/>
    <w:uiPriority w:val="29"/>
    <w:semiHidden/>
    <w:rsid w:val="00F7047E"/>
    <w:rPr>
      <w:rFonts w:ascii="Gill Sans MT" w:hAnsi="Gill Sans MT"/>
      <w:i/>
      <w:iCs/>
      <w:color w:val="000000" w:themeColor="text1"/>
      <w:sz w:val="22"/>
      <w:szCs w:val="24"/>
      <w:lang w:eastAsia="en-US"/>
    </w:rPr>
  </w:style>
  <w:style w:type="paragraph" w:styleId="Signature">
    <w:name w:val="Signature"/>
    <w:basedOn w:val="Normal"/>
    <w:link w:val="SignatureChar"/>
    <w:uiPriority w:val="99"/>
    <w:semiHidden/>
    <w:rsid w:val="00F7047E"/>
    <w:pPr>
      <w:ind w:left="4320"/>
    </w:pPr>
  </w:style>
  <w:style w:type="character" w:customStyle="1" w:styleId="SignatureChar">
    <w:name w:val="Signature Char"/>
    <w:basedOn w:val="DefaultParagraphFont"/>
    <w:link w:val="Signature"/>
    <w:uiPriority w:val="99"/>
    <w:semiHidden/>
    <w:rsid w:val="00F7047E"/>
    <w:rPr>
      <w:rFonts w:ascii="Gill Sans MT" w:hAnsi="Gill Sans MT"/>
      <w:sz w:val="22"/>
      <w:szCs w:val="24"/>
      <w:lang w:eastAsia="en-US"/>
    </w:rPr>
  </w:style>
  <w:style w:type="character" w:styleId="Strong">
    <w:name w:val="Strong"/>
    <w:basedOn w:val="DefaultParagraphFont"/>
    <w:uiPriority w:val="22"/>
    <w:semiHidden/>
    <w:rsid w:val="008F7985"/>
    <w:rPr>
      <w:b/>
      <w:bCs/>
      <w:lang w:val="en-GB"/>
    </w:rPr>
  </w:style>
  <w:style w:type="paragraph" w:styleId="Subtitle">
    <w:name w:val="Subtitle"/>
    <w:basedOn w:val="Normal"/>
    <w:next w:val="Normal"/>
    <w:link w:val="SubtitleChar"/>
    <w:uiPriority w:val="11"/>
    <w:semiHidden/>
    <w:rsid w:val="008F7985"/>
    <w:pPr>
      <w:numPr>
        <w:ilvl w:val="1"/>
      </w:numPr>
    </w:pPr>
    <w:rPr>
      <w:rFonts w:asciiTheme="majorHAnsi" w:eastAsiaTheme="majorEastAsia" w:hAnsiTheme="majorHAnsi" w:cstheme="majorBidi"/>
      <w:i/>
      <w:iCs/>
      <w:color w:val="5B9BD5" w:themeColor="accent1"/>
      <w:spacing w:val="15"/>
    </w:rPr>
  </w:style>
  <w:style w:type="character" w:customStyle="1" w:styleId="SubtitleChar">
    <w:name w:val="Subtitle Char"/>
    <w:basedOn w:val="DefaultParagraphFont"/>
    <w:link w:val="Subtitle"/>
    <w:uiPriority w:val="11"/>
    <w:semiHidden/>
    <w:rsid w:val="00F7047E"/>
    <w:rPr>
      <w:rFonts w:asciiTheme="majorHAnsi" w:eastAsiaTheme="majorEastAsia" w:hAnsiTheme="majorHAnsi" w:cstheme="majorBidi"/>
      <w:i/>
      <w:iCs/>
      <w:color w:val="5B9BD5" w:themeColor="accent1"/>
      <w:spacing w:val="15"/>
      <w:sz w:val="22"/>
      <w:szCs w:val="24"/>
      <w:lang w:eastAsia="en-US"/>
    </w:rPr>
  </w:style>
  <w:style w:type="character" w:styleId="SubtleEmphasis">
    <w:name w:val="Subtle Emphasis"/>
    <w:basedOn w:val="DefaultParagraphFont"/>
    <w:uiPriority w:val="19"/>
    <w:semiHidden/>
    <w:rsid w:val="008F7985"/>
    <w:rPr>
      <w:i/>
      <w:iCs/>
      <w:color w:val="808080" w:themeColor="text1" w:themeTint="7F"/>
      <w:lang w:val="en-GB"/>
    </w:rPr>
  </w:style>
  <w:style w:type="character" w:styleId="SubtleReference">
    <w:name w:val="Subtle Reference"/>
    <w:basedOn w:val="DefaultParagraphFont"/>
    <w:uiPriority w:val="31"/>
    <w:semiHidden/>
    <w:rsid w:val="008F7985"/>
    <w:rPr>
      <w:smallCaps/>
      <w:color w:val="ED7D31" w:themeColor="accent2"/>
      <w:u w:val="single"/>
      <w:lang w:val="en-GB"/>
    </w:rPr>
  </w:style>
  <w:style w:type="table" w:styleId="Table3Deffects1">
    <w:name w:val="Table 3D effects 1"/>
    <w:basedOn w:val="TableNormal"/>
    <w:uiPriority w:val="99"/>
    <w:semiHidden/>
    <w:unhideWhenUsed/>
    <w:rsid w:val="00F7047E"/>
    <w:rPr>
      <w:rFonts w:eastAsiaTheme="minorHAnsi"/>
      <w:sz w:val="24"/>
      <w:szCs w:val="24"/>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F7047E"/>
    <w:rPr>
      <w:rFonts w:eastAsiaTheme="minorHAnsi"/>
      <w:sz w:val="24"/>
      <w:szCs w:val="24"/>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F7047E"/>
    <w:rPr>
      <w:rFonts w:eastAsiaTheme="minorHAnsi"/>
      <w:sz w:val="24"/>
      <w:szCs w:val="24"/>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F7047E"/>
    <w:rPr>
      <w:rFonts w:eastAsiaTheme="minorHAnsi"/>
      <w:sz w:val="24"/>
      <w:szCs w:val="24"/>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F7047E"/>
    <w:rPr>
      <w:rFonts w:eastAsiaTheme="minorHAnsi"/>
      <w:sz w:val="24"/>
      <w:szCs w:val="24"/>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F7047E"/>
    <w:rPr>
      <w:rFonts w:eastAsiaTheme="minorHAnsi"/>
      <w:color w:val="000080"/>
      <w:sz w:val="24"/>
      <w:szCs w:val="24"/>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F7047E"/>
    <w:rPr>
      <w:rFonts w:eastAsiaTheme="minorHAnsi"/>
      <w:sz w:val="24"/>
      <w:szCs w:val="24"/>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F7047E"/>
    <w:rPr>
      <w:rFonts w:eastAsiaTheme="minorHAnsi"/>
      <w:color w:val="FFFFFF"/>
      <w:sz w:val="24"/>
      <w:szCs w:val="24"/>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F7047E"/>
    <w:rPr>
      <w:rFonts w:eastAsiaTheme="minorHAnsi"/>
      <w:sz w:val="24"/>
      <w:szCs w:val="24"/>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F7047E"/>
    <w:rPr>
      <w:rFonts w:eastAsiaTheme="minorHAnsi"/>
      <w:sz w:val="24"/>
      <w:szCs w:val="24"/>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F7047E"/>
    <w:rPr>
      <w:rFonts w:eastAsiaTheme="minorHAnsi"/>
      <w:b/>
      <w:bCs/>
      <w:sz w:val="24"/>
      <w:szCs w:val="24"/>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F7047E"/>
    <w:rPr>
      <w:rFonts w:eastAsiaTheme="minorHAnsi"/>
      <w:b/>
      <w:bCs/>
      <w:sz w:val="24"/>
      <w:szCs w:val="24"/>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F7047E"/>
    <w:rPr>
      <w:rFonts w:eastAsiaTheme="minorHAnsi"/>
      <w:b/>
      <w:bCs/>
      <w:sz w:val="24"/>
      <w:szCs w:val="24"/>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F7047E"/>
    <w:rPr>
      <w:rFonts w:eastAsiaTheme="minorHAnsi"/>
      <w:sz w:val="24"/>
      <w:szCs w:val="24"/>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F7047E"/>
    <w:rPr>
      <w:rFonts w:eastAsiaTheme="minorHAnsi"/>
      <w:sz w:val="24"/>
      <w:szCs w:val="24"/>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F7047E"/>
    <w:rPr>
      <w:rFonts w:eastAsiaTheme="minorHAnsi"/>
      <w:sz w:val="24"/>
      <w:szCs w:val="24"/>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F7047E"/>
    <w:rPr>
      <w:rFonts w:eastAsiaTheme="minorHAnsi"/>
      <w:sz w:val="24"/>
      <w:szCs w:val="24"/>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F7047E"/>
    <w:rPr>
      <w:rFonts w:eastAsiaTheme="minorHAnsi"/>
      <w:sz w:val="24"/>
      <w:szCs w:val="24"/>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F7047E"/>
    <w:rPr>
      <w:rFonts w:eastAsiaTheme="minorHAnsi"/>
      <w:sz w:val="24"/>
      <w:szCs w:val="24"/>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F7047E"/>
    <w:rPr>
      <w:rFonts w:eastAsiaTheme="minorHAnsi"/>
      <w:sz w:val="24"/>
      <w:szCs w:val="24"/>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F7047E"/>
    <w:rPr>
      <w:rFonts w:eastAsiaTheme="minorHAnsi"/>
      <w:sz w:val="24"/>
      <w:szCs w:val="24"/>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F7047E"/>
    <w:rPr>
      <w:rFonts w:eastAsiaTheme="minorHAnsi"/>
      <w:sz w:val="24"/>
      <w:szCs w:val="24"/>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F7047E"/>
    <w:rPr>
      <w:rFonts w:eastAsiaTheme="minorHAnsi"/>
      <w:sz w:val="24"/>
      <w:szCs w:val="24"/>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F7047E"/>
    <w:rPr>
      <w:rFonts w:eastAsiaTheme="minorHAnsi"/>
      <w:b/>
      <w:bCs/>
      <w:sz w:val="24"/>
      <w:szCs w:val="24"/>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F7047E"/>
    <w:rPr>
      <w:rFonts w:eastAsiaTheme="minorHAnsi"/>
      <w:sz w:val="24"/>
      <w:szCs w:val="24"/>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unhideWhenUsed/>
    <w:rsid w:val="00F7047E"/>
    <w:rPr>
      <w:rFonts w:eastAsiaTheme="minorHAnsi"/>
      <w:sz w:val="24"/>
      <w:szCs w:val="24"/>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F7047E"/>
    <w:rPr>
      <w:rFonts w:eastAsiaTheme="minorHAnsi"/>
      <w:sz w:val="24"/>
      <w:szCs w:val="24"/>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F7047E"/>
    <w:rPr>
      <w:rFonts w:eastAsiaTheme="minorHAnsi"/>
      <w:sz w:val="24"/>
      <w:szCs w:val="24"/>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F7047E"/>
    <w:rPr>
      <w:rFonts w:eastAsiaTheme="minorHAnsi"/>
      <w:sz w:val="24"/>
      <w:szCs w:val="24"/>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F7047E"/>
    <w:rPr>
      <w:rFonts w:eastAsiaTheme="minorHAnsi"/>
      <w:sz w:val="24"/>
      <w:szCs w:val="24"/>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F7047E"/>
    <w:rPr>
      <w:rFonts w:eastAsiaTheme="minorHAnsi"/>
      <w:sz w:val="24"/>
      <w:szCs w:val="24"/>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F7047E"/>
    <w:rPr>
      <w:rFonts w:eastAsiaTheme="minorHAnsi"/>
      <w:sz w:val="24"/>
      <w:szCs w:val="24"/>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F7047E"/>
    <w:rPr>
      <w:rFonts w:eastAsiaTheme="minorHAnsi"/>
      <w:sz w:val="24"/>
      <w:szCs w:val="24"/>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rsid w:val="00F7047E"/>
    <w:pPr>
      <w:ind w:left="240" w:hanging="240"/>
    </w:pPr>
  </w:style>
  <w:style w:type="paragraph" w:styleId="TableofFigures">
    <w:name w:val="table of figures"/>
    <w:basedOn w:val="Normal"/>
    <w:next w:val="Normal"/>
    <w:uiPriority w:val="99"/>
    <w:semiHidden/>
    <w:rsid w:val="00F7047E"/>
  </w:style>
  <w:style w:type="table" w:styleId="TableProfessional">
    <w:name w:val="Table Professional"/>
    <w:basedOn w:val="TableNormal"/>
    <w:uiPriority w:val="99"/>
    <w:semiHidden/>
    <w:unhideWhenUsed/>
    <w:rsid w:val="00F7047E"/>
    <w:rPr>
      <w:rFonts w:eastAsiaTheme="minorHAnsi"/>
      <w:sz w:val="24"/>
      <w:szCs w:val="24"/>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F7047E"/>
    <w:rPr>
      <w:rFonts w:eastAsiaTheme="minorHAnsi"/>
      <w:sz w:val="24"/>
      <w:szCs w:val="24"/>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F7047E"/>
    <w:rPr>
      <w:rFonts w:eastAsiaTheme="minorHAnsi"/>
      <w:sz w:val="24"/>
      <w:szCs w:val="24"/>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F7047E"/>
    <w:rPr>
      <w:rFonts w:eastAsiaTheme="minorHAnsi"/>
      <w:sz w:val="24"/>
      <w:szCs w:val="24"/>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F7047E"/>
    <w:rPr>
      <w:rFonts w:eastAsiaTheme="minorHAnsi"/>
      <w:sz w:val="24"/>
      <w:szCs w:val="24"/>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F7047E"/>
    <w:rPr>
      <w:rFonts w:eastAsiaTheme="minorHAnsi"/>
      <w:sz w:val="24"/>
      <w:szCs w:val="24"/>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F7047E"/>
    <w:rPr>
      <w:rFonts w:eastAsiaTheme="minorHAnsi"/>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F7047E"/>
    <w:rPr>
      <w:rFonts w:eastAsiaTheme="minorHAnsi"/>
      <w:sz w:val="24"/>
      <w:szCs w:val="24"/>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F7047E"/>
    <w:rPr>
      <w:rFonts w:eastAsiaTheme="minorHAnsi"/>
      <w:sz w:val="24"/>
      <w:szCs w:val="24"/>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F7047E"/>
    <w:rPr>
      <w:rFonts w:eastAsiaTheme="minorHAnsi"/>
      <w:sz w:val="24"/>
      <w:szCs w:val="24"/>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rsid w:val="008F7985"/>
    <w:pPr>
      <w:spacing w:before="480" w:after="0" w:line="240" w:lineRule="auto"/>
      <w:outlineLvl w:val="9"/>
    </w:pPr>
    <w:rPr>
      <w:rFonts w:asciiTheme="majorHAnsi" w:eastAsiaTheme="majorEastAsia" w:hAnsiTheme="majorHAnsi" w:cstheme="majorBidi"/>
      <w:bCs/>
      <w:caps w:val="0"/>
      <w:color w:val="2E74B5" w:themeColor="accent1" w:themeShade="BF"/>
      <w:sz w:val="28"/>
      <w:szCs w:val="28"/>
    </w:rPr>
  </w:style>
  <w:style w:type="character" w:customStyle="1" w:styleId="BoldEmphasis">
    <w:name w:val="Bold Emphasis"/>
    <w:basedOn w:val="DefaultParagraphFont"/>
    <w:qFormat/>
    <w:rsid w:val="00F7047E"/>
    <w:rPr>
      <w:rFonts w:ascii="Times New Roman" w:hAnsi="Times New Roman"/>
      <w:b/>
      <w:i/>
      <w:sz w:val="24"/>
      <w:lang w:val="en-GB"/>
    </w:rPr>
  </w:style>
  <w:style w:type="paragraph" w:customStyle="1" w:styleId="MarginNo">
    <w:name w:val="MarginNo"/>
    <w:basedOn w:val="Normal"/>
    <w:link w:val="MarginNoChar"/>
    <w:qFormat/>
    <w:rsid w:val="00F7047E"/>
    <w:pPr>
      <w:numPr>
        <w:numId w:val="7"/>
      </w:numPr>
      <w:spacing w:after="180" w:line="280" w:lineRule="atLeast"/>
      <w:jc w:val="both"/>
    </w:pPr>
    <w:rPr>
      <w:rFonts w:eastAsia="SimSun"/>
      <w:szCs w:val="20"/>
    </w:rPr>
  </w:style>
  <w:style w:type="character" w:customStyle="1" w:styleId="MarginNoChar">
    <w:name w:val="MarginNo Char"/>
    <w:link w:val="MarginNo"/>
    <w:rsid w:val="00F7047E"/>
    <w:rPr>
      <w:rFonts w:ascii="Gill Sans MT" w:eastAsia="SimSun" w:hAnsi="Gill Sans MT"/>
      <w:sz w:val="22"/>
      <w:lang w:eastAsia="en-US"/>
    </w:rPr>
  </w:style>
  <w:style w:type="character" w:customStyle="1" w:styleId="FWPartiesChar">
    <w:name w:val="FWParties Char"/>
    <w:link w:val="FWParties"/>
    <w:rsid w:val="00F7047E"/>
    <w:rPr>
      <w:rFonts w:ascii="Gill Sans MT" w:eastAsia="SimSun" w:hAnsi="Gill Sans MT"/>
      <w:sz w:val="22"/>
      <w:lang w:eastAsia="en-US"/>
    </w:rPr>
  </w:style>
  <w:style w:type="paragraph" w:customStyle="1" w:styleId="ListBullet6">
    <w:name w:val="List Bullet 6"/>
    <w:basedOn w:val="Normal"/>
    <w:rsid w:val="00CE1E62"/>
    <w:pPr>
      <w:numPr>
        <w:ilvl w:val="5"/>
        <w:numId w:val="8"/>
      </w:numPr>
    </w:pPr>
  </w:style>
  <w:style w:type="paragraph" w:customStyle="1" w:styleId="ListBullet7">
    <w:name w:val="List Bullet 7"/>
    <w:basedOn w:val="Normal"/>
    <w:rsid w:val="00CE1E62"/>
    <w:pPr>
      <w:numPr>
        <w:ilvl w:val="6"/>
        <w:numId w:val="8"/>
      </w:numPr>
    </w:pPr>
  </w:style>
  <w:style w:type="paragraph" w:customStyle="1" w:styleId="ListBullet8">
    <w:name w:val="List Bullet 8"/>
    <w:basedOn w:val="Normal"/>
    <w:rsid w:val="00CE1E62"/>
    <w:pPr>
      <w:numPr>
        <w:ilvl w:val="7"/>
        <w:numId w:val="8"/>
      </w:numPr>
    </w:pPr>
  </w:style>
  <w:style w:type="paragraph" w:customStyle="1" w:styleId="ListBullet9">
    <w:name w:val="List Bullet 9"/>
    <w:basedOn w:val="Normal"/>
    <w:rsid w:val="00CE1E62"/>
    <w:pPr>
      <w:numPr>
        <w:ilvl w:val="8"/>
        <w:numId w:val="8"/>
      </w:numPr>
    </w:pPr>
  </w:style>
  <w:style w:type="paragraph" w:customStyle="1" w:styleId="Randziffer">
    <w:name w:val="Randziffer"/>
    <w:basedOn w:val="Normal"/>
    <w:qFormat/>
    <w:rsid w:val="00F7047E"/>
    <w:pPr>
      <w:numPr>
        <w:numId w:val="9"/>
      </w:numPr>
      <w:spacing w:after="180" w:line="280" w:lineRule="atLeast"/>
    </w:pPr>
  </w:style>
  <w:style w:type="character" w:customStyle="1" w:styleId="UnresolvedMention1">
    <w:name w:val="Unresolved Mention1"/>
    <w:basedOn w:val="DefaultParagraphFont"/>
    <w:uiPriority w:val="99"/>
    <w:semiHidden/>
    <w:unhideWhenUsed/>
    <w:rsid w:val="00BE4571"/>
    <w:rPr>
      <w:color w:val="605E5C"/>
      <w:shd w:val="clear" w:color="auto" w:fill="E1DFDD"/>
    </w:rPr>
  </w:style>
  <w:style w:type="table" w:customStyle="1" w:styleId="TableGrid20">
    <w:name w:val="Table Grid2"/>
    <w:basedOn w:val="TableNormal"/>
    <w:next w:val="TableGrid"/>
    <w:uiPriority w:val="39"/>
    <w:rsid w:val="00562B2B"/>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2747464">
      <w:bodyDiv w:val="1"/>
      <w:marLeft w:val="0"/>
      <w:marRight w:val="0"/>
      <w:marTop w:val="0"/>
      <w:marBottom w:val="0"/>
      <w:divBdr>
        <w:top w:val="none" w:sz="0" w:space="0" w:color="auto"/>
        <w:left w:val="none" w:sz="0" w:space="0" w:color="auto"/>
        <w:bottom w:val="none" w:sz="0" w:space="0" w:color="auto"/>
        <w:right w:val="none" w:sz="0" w:space="0" w:color="auto"/>
      </w:divBdr>
    </w:div>
    <w:div w:id="117072181">
      <w:bodyDiv w:val="1"/>
      <w:marLeft w:val="0"/>
      <w:marRight w:val="0"/>
      <w:marTop w:val="0"/>
      <w:marBottom w:val="0"/>
      <w:divBdr>
        <w:top w:val="none" w:sz="0" w:space="0" w:color="auto"/>
        <w:left w:val="none" w:sz="0" w:space="0" w:color="auto"/>
        <w:bottom w:val="none" w:sz="0" w:space="0" w:color="auto"/>
        <w:right w:val="none" w:sz="0" w:space="0" w:color="auto"/>
      </w:divBdr>
    </w:div>
    <w:div w:id="200363353">
      <w:bodyDiv w:val="1"/>
      <w:marLeft w:val="0"/>
      <w:marRight w:val="0"/>
      <w:marTop w:val="0"/>
      <w:marBottom w:val="0"/>
      <w:divBdr>
        <w:top w:val="none" w:sz="0" w:space="0" w:color="auto"/>
        <w:left w:val="none" w:sz="0" w:space="0" w:color="auto"/>
        <w:bottom w:val="none" w:sz="0" w:space="0" w:color="auto"/>
        <w:right w:val="none" w:sz="0" w:space="0" w:color="auto"/>
      </w:divBdr>
    </w:div>
    <w:div w:id="369379656">
      <w:bodyDiv w:val="1"/>
      <w:marLeft w:val="0"/>
      <w:marRight w:val="0"/>
      <w:marTop w:val="0"/>
      <w:marBottom w:val="0"/>
      <w:divBdr>
        <w:top w:val="none" w:sz="0" w:space="0" w:color="auto"/>
        <w:left w:val="none" w:sz="0" w:space="0" w:color="auto"/>
        <w:bottom w:val="none" w:sz="0" w:space="0" w:color="auto"/>
        <w:right w:val="none" w:sz="0" w:space="0" w:color="auto"/>
      </w:divBdr>
    </w:div>
    <w:div w:id="399249502">
      <w:bodyDiv w:val="1"/>
      <w:marLeft w:val="0"/>
      <w:marRight w:val="0"/>
      <w:marTop w:val="0"/>
      <w:marBottom w:val="0"/>
      <w:divBdr>
        <w:top w:val="none" w:sz="0" w:space="0" w:color="auto"/>
        <w:left w:val="none" w:sz="0" w:space="0" w:color="auto"/>
        <w:bottom w:val="none" w:sz="0" w:space="0" w:color="auto"/>
        <w:right w:val="none" w:sz="0" w:space="0" w:color="auto"/>
      </w:divBdr>
    </w:div>
    <w:div w:id="513614199">
      <w:bodyDiv w:val="1"/>
      <w:marLeft w:val="0"/>
      <w:marRight w:val="0"/>
      <w:marTop w:val="0"/>
      <w:marBottom w:val="0"/>
      <w:divBdr>
        <w:top w:val="none" w:sz="0" w:space="0" w:color="auto"/>
        <w:left w:val="none" w:sz="0" w:space="0" w:color="auto"/>
        <w:bottom w:val="none" w:sz="0" w:space="0" w:color="auto"/>
        <w:right w:val="none" w:sz="0" w:space="0" w:color="auto"/>
      </w:divBdr>
    </w:div>
    <w:div w:id="679770616">
      <w:bodyDiv w:val="1"/>
      <w:marLeft w:val="0"/>
      <w:marRight w:val="0"/>
      <w:marTop w:val="0"/>
      <w:marBottom w:val="0"/>
      <w:divBdr>
        <w:top w:val="none" w:sz="0" w:space="0" w:color="auto"/>
        <w:left w:val="none" w:sz="0" w:space="0" w:color="auto"/>
        <w:bottom w:val="none" w:sz="0" w:space="0" w:color="auto"/>
        <w:right w:val="none" w:sz="0" w:space="0" w:color="auto"/>
      </w:divBdr>
    </w:div>
    <w:div w:id="913318738">
      <w:bodyDiv w:val="1"/>
      <w:marLeft w:val="0"/>
      <w:marRight w:val="0"/>
      <w:marTop w:val="0"/>
      <w:marBottom w:val="0"/>
      <w:divBdr>
        <w:top w:val="none" w:sz="0" w:space="0" w:color="auto"/>
        <w:left w:val="none" w:sz="0" w:space="0" w:color="auto"/>
        <w:bottom w:val="none" w:sz="0" w:space="0" w:color="auto"/>
        <w:right w:val="none" w:sz="0" w:space="0" w:color="auto"/>
      </w:divBdr>
    </w:div>
    <w:div w:id="982733695">
      <w:bodyDiv w:val="1"/>
      <w:marLeft w:val="0"/>
      <w:marRight w:val="0"/>
      <w:marTop w:val="0"/>
      <w:marBottom w:val="0"/>
      <w:divBdr>
        <w:top w:val="none" w:sz="0" w:space="0" w:color="auto"/>
        <w:left w:val="none" w:sz="0" w:space="0" w:color="auto"/>
        <w:bottom w:val="none" w:sz="0" w:space="0" w:color="auto"/>
        <w:right w:val="none" w:sz="0" w:space="0" w:color="auto"/>
      </w:divBdr>
    </w:div>
    <w:div w:id="1055616469">
      <w:bodyDiv w:val="1"/>
      <w:marLeft w:val="0"/>
      <w:marRight w:val="0"/>
      <w:marTop w:val="0"/>
      <w:marBottom w:val="0"/>
      <w:divBdr>
        <w:top w:val="none" w:sz="0" w:space="0" w:color="auto"/>
        <w:left w:val="none" w:sz="0" w:space="0" w:color="auto"/>
        <w:bottom w:val="none" w:sz="0" w:space="0" w:color="auto"/>
        <w:right w:val="none" w:sz="0" w:space="0" w:color="auto"/>
      </w:divBdr>
      <w:divsChild>
        <w:div w:id="792599172">
          <w:marLeft w:val="0"/>
          <w:marRight w:val="0"/>
          <w:marTop w:val="75"/>
          <w:marBottom w:val="75"/>
          <w:divBdr>
            <w:top w:val="none" w:sz="0" w:space="0" w:color="auto"/>
            <w:left w:val="none" w:sz="0" w:space="0" w:color="auto"/>
            <w:bottom w:val="none" w:sz="0" w:space="0" w:color="auto"/>
            <w:right w:val="none" w:sz="0" w:space="0" w:color="auto"/>
          </w:divBdr>
          <w:divsChild>
            <w:div w:id="1988513141">
              <w:marLeft w:val="75"/>
              <w:marRight w:val="75"/>
              <w:marTop w:val="0"/>
              <w:marBottom w:val="0"/>
              <w:divBdr>
                <w:top w:val="single" w:sz="6" w:space="8" w:color="333366"/>
                <w:left w:val="single" w:sz="6" w:space="8" w:color="333366"/>
                <w:bottom w:val="single" w:sz="6" w:space="8" w:color="333366"/>
                <w:right w:val="single" w:sz="6" w:space="8" w:color="333366"/>
              </w:divBdr>
              <w:divsChild>
                <w:div w:id="968121624">
                  <w:marLeft w:val="5"/>
                  <w:marRight w:val="5"/>
                  <w:marTop w:val="2"/>
                  <w:marBottom w:val="2"/>
                  <w:divBdr>
                    <w:top w:val="none" w:sz="0" w:space="0" w:color="auto"/>
                    <w:left w:val="none" w:sz="0" w:space="0" w:color="auto"/>
                    <w:bottom w:val="none" w:sz="0" w:space="0" w:color="auto"/>
                    <w:right w:val="none" w:sz="0" w:space="0" w:color="auto"/>
                  </w:divBdr>
                  <w:divsChild>
                    <w:div w:id="1634018081">
                      <w:marLeft w:val="0"/>
                      <w:marRight w:val="0"/>
                      <w:marTop w:val="0"/>
                      <w:marBottom w:val="0"/>
                      <w:divBdr>
                        <w:top w:val="none" w:sz="0" w:space="0" w:color="auto"/>
                        <w:left w:val="none" w:sz="0" w:space="0" w:color="auto"/>
                        <w:bottom w:val="none" w:sz="0" w:space="0" w:color="auto"/>
                        <w:right w:val="none" w:sz="0" w:space="0" w:color="auto"/>
                      </w:divBdr>
                      <w:divsChild>
                        <w:div w:id="641693687">
                          <w:marLeft w:val="390"/>
                          <w:marRight w:val="0"/>
                          <w:marTop w:val="0"/>
                          <w:marBottom w:val="0"/>
                          <w:divBdr>
                            <w:top w:val="none" w:sz="0" w:space="0" w:color="auto"/>
                            <w:left w:val="none" w:sz="0" w:space="0" w:color="auto"/>
                            <w:bottom w:val="none" w:sz="0" w:space="0" w:color="auto"/>
                            <w:right w:val="none" w:sz="0" w:space="0" w:color="auto"/>
                          </w:divBdr>
                        </w:div>
                        <w:div w:id="1312061080">
                          <w:marLeft w:val="390"/>
                          <w:marRight w:val="0"/>
                          <w:marTop w:val="0"/>
                          <w:marBottom w:val="0"/>
                          <w:divBdr>
                            <w:top w:val="none" w:sz="0" w:space="0" w:color="auto"/>
                            <w:left w:val="none" w:sz="0" w:space="0" w:color="auto"/>
                            <w:bottom w:val="none" w:sz="0" w:space="0" w:color="auto"/>
                            <w:right w:val="none" w:sz="0" w:space="0" w:color="auto"/>
                          </w:divBdr>
                        </w:div>
                        <w:div w:id="1776097624">
                          <w:marLeft w:val="39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17067875">
      <w:bodyDiv w:val="1"/>
      <w:marLeft w:val="0"/>
      <w:marRight w:val="0"/>
      <w:marTop w:val="0"/>
      <w:marBottom w:val="0"/>
      <w:divBdr>
        <w:top w:val="none" w:sz="0" w:space="0" w:color="auto"/>
        <w:left w:val="none" w:sz="0" w:space="0" w:color="auto"/>
        <w:bottom w:val="none" w:sz="0" w:space="0" w:color="auto"/>
        <w:right w:val="none" w:sz="0" w:space="0" w:color="auto"/>
      </w:divBdr>
    </w:div>
    <w:div w:id="1128091406">
      <w:bodyDiv w:val="1"/>
      <w:marLeft w:val="0"/>
      <w:marRight w:val="0"/>
      <w:marTop w:val="0"/>
      <w:marBottom w:val="0"/>
      <w:divBdr>
        <w:top w:val="none" w:sz="0" w:space="0" w:color="auto"/>
        <w:left w:val="none" w:sz="0" w:space="0" w:color="auto"/>
        <w:bottom w:val="none" w:sz="0" w:space="0" w:color="auto"/>
        <w:right w:val="none" w:sz="0" w:space="0" w:color="auto"/>
      </w:divBdr>
    </w:div>
    <w:div w:id="1293827452">
      <w:bodyDiv w:val="1"/>
      <w:marLeft w:val="0"/>
      <w:marRight w:val="0"/>
      <w:marTop w:val="0"/>
      <w:marBottom w:val="0"/>
      <w:divBdr>
        <w:top w:val="none" w:sz="0" w:space="0" w:color="auto"/>
        <w:left w:val="none" w:sz="0" w:space="0" w:color="auto"/>
        <w:bottom w:val="none" w:sz="0" w:space="0" w:color="auto"/>
        <w:right w:val="none" w:sz="0" w:space="0" w:color="auto"/>
      </w:divBdr>
    </w:div>
    <w:div w:id="1317148860">
      <w:bodyDiv w:val="1"/>
      <w:marLeft w:val="0"/>
      <w:marRight w:val="0"/>
      <w:marTop w:val="0"/>
      <w:marBottom w:val="0"/>
      <w:divBdr>
        <w:top w:val="none" w:sz="0" w:space="0" w:color="auto"/>
        <w:left w:val="none" w:sz="0" w:space="0" w:color="auto"/>
        <w:bottom w:val="none" w:sz="0" w:space="0" w:color="auto"/>
        <w:right w:val="none" w:sz="0" w:space="0" w:color="auto"/>
      </w:divBdr>
    </w:div>
    <w:div w:id="1318412130">
      <w:bodyDiv w:val="1"/>
      <w:marLeft w:val="0"/>
      <w:marRight w:val="0"/>
      <w:marTop w:val="0"/>
      <w:marBottom w:val="0"/>
      <w:divBdr>
        <w:top w:val="none" w:sz="0" w:space="0" w:color="auto"/>
        <w:left w:val="none" w:sz="0" w:space="0" w:color="auto"/>
        <w:bottom w:val="none" w:sz="0" w:space="0" w:color="auto"/>
        <w:right w:val="none" w:sz="0" w:space="0" w:color="auto"/>
      </w:divBdr>
    </w:div>
    <w:div w:id="1490176177">
      <w:bodyDiv w:val="1"/>
      <w:marLeft w:val="0"/>
      <w:marRight w:val="0"/>
      <w:marTop w:val="0"/>
      <w:marBottom w:val="0"/>
      <w:divBdr>
        <w:top w:val="none" w:sz="0" w:space="0" w:color="auto"/>
        <w:left w:val="none" w:sz="0" w:space="0" w:color="auto"/>
        <w:bottom w:val="none" w:sz="0" w:space="0" w:color="auto"/>
        <w:right w:val="none" w:sz="0" w:space="0" w:color="auto"/>
      </w:divBdr>
      <w:divsChild>
        <w:div w:id="143547256">
          <w:marLeft w:val="0"/>
          <w:marRight w:val="0"/>
          <w:marTop w:val="0"/>
          <w:marBottom w:val="0"/>
          <w:divBdr>
            <w:top w:val="none" w:sz="0" w:space="0" w:color="auto"/>
            <w:left w:val="none" w:sz="0" w:space="0" w:color="auto"/>
            <w:bottom w:val="none" w:sz="0" w:space="0" w:color="auto"/>
            <w:right w:val="none" w:sz="0" w:space="0" w:color="auto"/>
          </w:divBdr>
          <w:divsChild>
            <w:div w:id="1840660485">
              <w:marLeft w:val="0"/>
              <w:marRight w:val="0"/>
              <w:marTop w:val="0"/>
              <w:marBottom w:val="0"/>
              <w:divBdr>
                <w:top w:val="none" w:sz="0" w:space="0" w:color="auto"/>
                <w:left w:val="none" w:sz="0" w:space="0" w:color="auto"/>
                <w:bottom w:val="none" w:sz="0" w:space="0" w:color="auto"/>
                <w:right w:val="none" w:sz="0" w:space="0" w:color="auto"/>
              </w:divBdr>
              <w:divsChild>
                <w:div w:id="2083018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8046711">
          <w:marLeft w:val="0"/>
          <w:marRight w:val="0"/>
          <w:marTop w:val="0"/>
          <w:marBottom w:val="0"/>
          <w:divBdr>
            <w:top w:val="none" w:sz="0" w:space="0" w:color="auto"/>
            <w:left w:val="none" w:sz="0" w:space="0" w:color="auto"/>
            <w:bottom w:val="none" w:sz="0" w:space="0" w:color="auto"/>
            <w:right w:val="none" w:sz="0" w:space="0" w:color="auto"/>
          </w:divBdr>
          <w:divsChild>
            <w:div w:id="2131626958">
              <w:marLeft w:val="0"/>
              <w:marRight w:val="0"/>
              <w:marTop w:val="0"/>
              <w:marBottom w:val="0"/>
              <w:divBdr>
                <w:top w:val="none" w:sz="0" w:space="0" w:color="auto"/>
                <w:left w:val="none" w:sz="0" w:space="0" w:color="auto"/>
                <w:bottom w:val="none" w:sz="0" w:space="0" w:color="auto"/>
                <w:right w:val="none" w:sz="0" w:space="0" w:color="auto"/>
              </w:divBdr>
              <w:divsChild>
                <w:div w:id="677655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95686265">
      <w:bodyDiv w:val="1"/>
      <w:marLeft w:val="0"/>
      <w:marRight w:val="0"/>
      <w:marTop w:val="0"/>
      <w:marBottom w:val="0"/>
      <w:divBdr>
        <w:top w:val="none" w:sz="0" w:space="0" w:color="auto"/>
        <w:left w:val="none" w:sz="0" w:space="0" w:color="auto"/>
        <w:bottom w:val="none" w:sz="0" w:space="0" w:color="auto"/>
        <w:right w:val="none" w:sz="0" w:space="0" w:color="auto"/>
      </w:divBdr>
    </w:div>
    <w:div w:id="1567374350">
      <w:bodyDiv w:val="1"/>
      <w:marLeft w:val="0"/>
      <w:marRight w:val="0"/>
      <w:marTop w:val="0"/>
      <w:marBottom w:val="0"/>
      <w:divBdr>
        <w:top w:val="none" w:sz="0" w:space="0" w:color="auto"/>
        <w:left w:val="none" w:sz="0" w:space="0" w:color="auto"/>
        <w:bottom w:val="none" w:sz="0" w:space="0" w:color="auto"/>
        <w:right w:val="none" w:sz="0" w:space="0" w:color="auto"/>
      </w:divBdr>
    </w:div>
    <w:div w:id="1766606036">
      <w:bodyDiv w:val="1"/>
      <w:marLeft w:val="0"/>
      <w:marRight w:val="0"/>
      <w:marTop w:val="0"/>
      <w:marBottom w:val="0"/>
      <w:divBdr>
        <w:top w:val="none" w:sz="0" w:space="0" w:color="auto"/>
        <w:left w:val="none" w:sz="0" w:space="0" w:color="auto"/>
        <w:bottom w:val="none" w:sz="0" w:space="0" w:color="auto"/>
        <w:right w:val="none" w:sz="0" w:space="0" w:color="auto"/>
      </w:divBdr>
      <w:divsChild>
        <w:div w:id="813259581">
          <w:marLeft w:val="0"/>
          <w:marRight w:val="0"/>
          <w:marTop w:val="75"/>
          <w:marBottom w:val="75"/>
          <w:divBdr>
            <w:top w:val="none" w:sz="0" w:space="0" w:color="auto"/>
            <w:left w:val="none" w:sz="0" w:space="0" w:color="auto"/>
            <w:bottom w:val="none" w:sz="0" w:space="0" w:color="auto"/>
            <w:right w:val="none" w:sz="0" w:space="0" w:color="auto"/>
          </w:divBdr>
          <w:divsChild>
            <w:div w:id="1852721809">
              <w:marLeft w:val="75"/>
              <w:marRight w:val="75"/>
              <w:marTop w:val="0"/>
              <w:marBottom w:val="0"/>
              <w:divBdr>
                <w:top w:val="single" w:sz="6" w:space="8" w:color="333366"/>
                <w:left w:val="single" w:sz="6" w:space="8" w:color="333366"/>
                <w:bottom w:val="single" w:sz="6" w:space="8" w:color="333366"/>
                <w:right w:val="single" w:sz="6" w:space="8" w:color="333366"/>
              </w:divBdr>
              <w:divsChild>
                <w:div w:id="28651276">
                  <w:marLeft w:val="5"/>
                  <w:marRight w:val="5"/>
                  <w:marTop w:val="2"/>
                  <w:marBottom w:val="2"/>
                  <w:divBdr>
                    <w:top w:val="none" w:sz="0" w:space="0" w:color="auto"/>
                    <w:left w:val="none" w:sz="0" w:space="0" w:color="auto"/>
                    <w:bottom w:val="none" w:sz="0" w:space="0" w:color="auto"/>
                    <w:right w:val="none" w:sz="0" w:space="0" w:color="auto"/>
                  </w:divBdr>
                  <w:divsChild>
                    <w:div w:id="41101275">
                      <w:marLeft w:val="0"/>
                      <w:marRight w:val="0"/>
                      <w:marTop w:val="0"/>
                      <w:marBottom w:val="0"/>
                      <w:divBdr>
                        <w:top w:val="none" w:sz="0" w:space="0" w:color="auto"/>
                        <w:left w:val="none" w:sz="0" w:space="0" w:color="auto"/>
                        <w:bottom w:val="none" w:sz="0" w:space="0" w:color="auto"/>
                        <w:right w:val="none" w:sz="0" w:space="0" w:color="auto"/>
                      </w:divBdr>
                      <w:divsChild>
                        <w:div w:id="825896871">
                          <w:marLeft w:val="390"/>
                          <w:marRight w:val="0"/>
                          <w:marTop w:val="0"/>
                          <w:marBottom w:val="0"/>
                          <w:divBdr>
                            <w:top w:val="none" w:sz="0" w:space="0" w:color="auto"/>
                            <w:left w:val="none" w:sz="0" w:space="0" w:color="auto"/>
                            <w:bottom w:val="none" w:sz="0" w:space="0" w:color="auto"/>
                            <w:right w:val="none" w:sz="0" w:space="0" w:color="auto"/>
                          </w:divBdr>
                        </w:div>
                        <w:div w:id="1086727394">
                          <w:marLeft w:val="390"/>
                          <w:marRight w:val="0"/>
                          <w:marTop w:val="0"/>
                          <w:marBottom w:val="0"/>
                          <w:divBdr>
                            <w:top w:val="none" w:sz="0" w:space="0" w:color="auto"/>
                            <w:left w:val="none" w:sz="0" w:space="0" w:color="auto"/>
                            <w:bottom w:val="none" w:sz="0" w:space="0" w:color="auto"/>
                            <w:right w:val="none" w:sz="0" w:space="0" w:color="auto"/>
                          </w:divBdr>
                        </w:div>
                        <w:div w:id="1741948796">
                          <w:marLeft w:val="39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78863506">
      <w:bodyDiv w:val="1"/>
      <w:marLeft w:val="0"/>
      <w:marRight w:val="0"/>
      <w:marTop w:val="0"/>
      <w:marBottom w:val="0"/>
      <w:divBdr>
        <w:top w:val="none" w:sz="0" w:space="0" w:color="auto"/>
        <w:left w:val="none" w:sz="0" w:space="0" w:color="auto"/>
        <w:bottom w:val="none" w:sz="0" w:space="0" w:color="auto"/>
        <w:right w:val="none" w:sz="0" w:space="0" w:color="auto"/>
      </w:divBdr>
    </w:div>
    <w:div w:id="1949309727">
      <w:bodyDiv w:val="1"/>
      <w:marLeft w:val="0"/>
      <w:marRight w:val="0"/>
      <w:marTop w:val="0"/>
      <w:marBottom w:val="0"/>
      <w:divBdr>
        <w:top w:val="none" w:sz="0" w:space="0" w:color="auto"/>
        <w:left w:val="none" w:sz="0" w:space="0" w:color="auto"/>
        <w:bottom w:val="none" w:sz="0" w:space="0" w:color="auto"/>
        <w:right w:val="none" w:sz="0" w:space="0" w:color="auto"/>
      </w:divBdr>
    </w:div>
    <w:div w:id="2012176037">
      <w:bodyDiv w:val="1"/>
      <w:marLeft w:val="0"/>
      <w:marRight w:val="0"/>
      <w:marTop w:val="0"/>
      <w:marBottom w:val="0"/>
      <w:divBdr>
        <w:top w:val="none" w:sz="0" w:space="0" w:color="auto"/>
        <w:left w:val="none" w:sz="0" w:space="0" w:color="auto"/>
        <w:bottom w:val="none" w:sz="0" w:space="0" w:color="auto"/>
        <w:right w:val="none" w:sz="0" w:space="0" w:color="auto"/>
      </w:divBdr>
      <w:divsChild>
        <w:div w:id="895623698">
          <w:marLeft w:val="0"/>
          <w:marRight w:val="0"/>
          <w:marTop w:val="0"/>
          <w:marBottom w:val="0"/>
          <w:divBdr>
            <w:top w:val="none" w:sz="0" w:space="0" w:color="auto"/>
            <w:left w:val="none" w:sz="0" w:space="0" w:color="auto"/>
            <w:bottom w:val="none" w:sz="0" w:space="0" w:color="auto"/>
            <w:right w:val="none" w:sz="0" w:space="0" w:color="auto"/>
          </w:divBdr>
          <w:divsChild>
            <w:div w:id="736787886">
              <w:marLeft w:val="0"/>
              <w:marRight w:val="0"/>
              <w:marTop w:val="0"/>
              <w:marBottom w:val="0"/>
              <w:divBdr>
                <w:top w:val="none" w:sz="0" w:space="0" w:color="auto"/>
                <w:left w:val="none" w:sz="0" w:space="0" w:color="auto"/>
                <w:bottom w:val="none" w:sz="0" w:space="0" w:color="auto"/>
                <w:right w:val="none" w:sz="0" w:space="0" w:color="auto"/>
              </w:divBdr>
            </w:div>
          </w:divsChild>
        </w:div>
        <w:div w:id="883057086">
          <w:marLeft w:val="0"/>
          <w:marRight w:val="0"/>
          <w:marTop w:val="0"/>
          <w:marBottom w:val="0"/>
          <w:divBdr>
            <w:top w:val="none" w:sz="0" w:space="0" w:color="auto"/>
            <w:left w:val="none" w:sz="0" w:space="0" w:color="auto"/>
            <w:bottom w:val="none" w:sz="0" w:space="0" w:color="auto"/>
            <w:right w:val="none" w:sz="0" w:space="0" w:color="auto"/>
          </w:divBdr>
          <w:divsChild>
            <w:div w:id="826214729">
              <w:marLeft w:val="0"/>
              <w:marRight w:val="0"/>
              <w:marTop w:val="0"/>
              <w:marBottom w:val="0"/>
              <w:divBdr>
                <w:top w:val="none" w:sz="0" w:space="0" w:color="auto"/>
                <w:left w:val="none" w:sz="0" w:space="0" w:color="auto"/>
                <w:bottom w:val="none" w:sz="0" w:space="0" w:color="auto"/>
                <w:right w:val="none" w:sz="0" w:space="0" w:color="auto"/>
              </w:divBdr>
              <w:divsChild>
                <w:div w:id="3938956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2314381">
          <w:marLeft w:val="0"/>
          <w:marRight w:val="0"/>
          <w:marTop w:val="0"/>
          <w:marBottom w:val="0"/>
          <w:divBdr>
            <w:top w:val="none" w:sz="0" w:space="0" w:color="auto"/>
            <w:left w:val="none" w:sz="0" w:space="0" w:color="auto"/>
            <w:bottom w:val="none" w:sz="0" w:space="0" w:color="auto"/>
            <w:right w:val="none" w:sz="0" w:space="0" w:color="auto"/>
          </w:divBdr>
          <w:divsChild>
            <w:div w:id="1793132821">
              <w:marLeft w:val="0"/>
              <w:marRight w:val="0"/>
              <w:marTop w:val="0"/>
              <w:marBottom w:val="0"/>
              <w:divBdr>
                <w:top w:val="none" w:sz="0" w:space="0" w:color="auto"/>
                <w:left w:val="none" w:sz="0" w:space="0" w:color="auto"/>
                <w:bottom w:val="none" w:sz="0" w:space="0" w:color="auto"/>
                <w:right w:val="none" w:sz="0" w:space="0" w:color="auto"/>
              </w:divBdr>
              <w:divsChild>
                <w:div w:id="1233928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92298610">
          <w:marLeft w:val="0"/>
          <w:marRight w:val="0"/>
          <w:marTop w:val="0"/>
          <w:marBottom w:val="0"/>
          <w:divBdr>
            <w:top w:val="none" w:sz="0" w:space="0" w:color="auto"/>
            <w:left w:val="none" w:sz="0" w:space="0" w:color="auto"/>
            <w:bottom w:val="none" w:sz="0" w:space="0" w:color="auto"/>
            <w:right w:val="none" w:sz="0" w:space="0" w:color="auto"/>
          </w:divBdr>
          <w:divsChild>
            <w:div w:id="546600065">
              <w:marLeft w:val="0"/>
              <w:marRight w:val="0"/>
              <w:marTop w:val="0"/>
              <w:marBottom w:val="0"/>
              <w:divBdr>
                <w:top w:val="none" w:sz="0" w:space="0" w:color="auto"/>
                <w:left w:val="none" w:sz="0" w:space="0" w:color="auto"/>
                <w:bottom w:val="none" w:sz="0" w:space="0" w:color="auto"/>
                <w:right w:val="none" w:sz="0" w:space="0" w:color="auto"/>
              </w:divBdr>
              <w:divsChild>
                <w:div w:id="11150594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48483750">
      <w:bodyDiv w:val="1"/>
      <w:marLeft w:val="0"/>
      <w:marRight w:val="0"/>
      <w:marTop w:val="0"/>
      <w:marBottom w:val="0"/>
      <w:divBdr>
        <w:top w:val="none" w:sz="0" w:space="0" w:color="auto"/>
        <w:left w:val="none" w:sz="0" w:space="0" w:color="auto"/>
        <w:bottom w:val="none" w:sz="0" w:space="0" w:color="auto"/>
        <w:right w:val="none" w:sz="0" w:space="0" w:color="auto"/>
      </w:divBdr>
      <w:divsChild>
        <w:div w:id="1893729800">
          <w:marLeft w:val="0"/>
          <w:marRight w:val="0"/>
          <w:marTop w:val="0"/>
          <w:marBottom w:val="0"/>
          <w:divBdr>
            <w:top w:val="none" w:sz="0" w:space="0" w:color="auto"/>
            <w:left w:val="none" w:sz="0" w:space="0" w:color="auto"/>
            <w:bottom w:val="none" w:sz="0" w:space="0" w:color="auto"/>
            <w:right w:val="none" w:sz="0" w:space="0" w:color="auto"/>
          </w:divBdr>
          <w:divsChild>
            <w:div w:id="449667974">
              <w:marLeft w:val="0"/>
              <w:marRight w:val="0"/>
              <w:marTop w:val="0"/>
              <w:marBottom w:val="0"/>
              <w:divBdr>
                <w:top w:val="none" w:sz="0" w:space="0" w:color="auto"/>
                <w:left w:val="none" w:sz="0" w:space="0" w:color="auto"/>
                <w:bottom w:val="none" w:sz="0" w:space="0" w:color="auto"/>
                <w:right w:val="none" w:sz="0" w:space="0" w:color="auto"/>
              </w:divBdr>
              <w:divsChild>
                <w:div w:id="180436443">
                  <w:marLeft w:val="0"/>
                  <w:marRight w:val="0"/>
                  <w:marTop w:val="0"/>
                  <w:marBottom w:val="0"/>
                  <w:divBdr>
                    <w:top w:val="none" w:sz="0" w:space="0" w:color="auto"/>
                    <w:left w:val="none" w:sz="0" w:space="0" w:color="auto"/>
                    <w:bottom w:val="none" w:sz="0" w:space="0" w:color="auto"/>
                    <w:right w:val="none" w:sz="0" w:space="0" w:color="auto"/>
                  </w:divBdr>
                </w:div>
              </w:divsChild>
            </w:div>
            <w:div w:id="825780638">
              <w:marLeft w:val="0"/>
              <w:marRight w:val="0"/>
              <w:marTop w:val="0"/>
              <w:marBottom w:val="0"/>
              <w:divBdr>
                <w:top w:val="none" w:sz="0" w:space="0" w:color="auto"/>
                <w:left w:val="none" w:sz="0" w:space="0" w:color="auto"/>
                <w:bottom w:val="none" w:sz="0" w:space="0" w:color="auto"/>
                <w:right w:val="none" w:sz="0" w:space="0" w:color="auto"/>
              </w:divBdr>
              <w:divsChild>
                <w:div w:id="1270969870">
                  <w:marLeft w:val="0"/>
                  <w:marRight w:val="0"/>
                  <w:marTop w:val="0"/>
                  <w:marBottom w:val="0"/>
                  <w:divBdr>
                    <w:top w:val="none" w:sz="0" w:space="0" w:color="auto"/>
                    <w:left w:val="none" w:sz="0" w:space="0" w:color="auto"/>
                    <w:bottom w:val="none" w:sz="0" w:space="0" w:color="auto"/>
                    <w:right w:val="none" w:sz="0" w:space="0" w:color="auto"/>
                  </w:divBdr>
                  <w:divsChild>
                    <w:div w:id="6757662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0615723">
              <w:marLeft w:val="0"/>
              <w:marRight w:val="0"/>
              <w:marTop w:val="0"/>
              <w:marBottom w:val="0"/>
              <w:divBdr>
                <w:top w:val="none" w:sz="0" w:space="0" w:color="auto"/>
                <w:left w:val="none" w:sz="0" w:space="0" w:color="auto"/>
                <w:bottom w:val="none" w:sz="0" w:space="0" w:color="auto"/>
                <w:right w:val="none" w:sz="0" w:space="0" w:color="auto"/>
              </w:divBdr>
              <w:divsChild>
                <w:div w:id="1691564515">
                  <w:marLeft w:val="0"/>
                  <w:marRight w:val="0"/>
                  <w:marTop w:val="0"/>
                  <w:marBottom w:val="0"/>
                  <w:divBdr>
                    <w:top w:val="none" w:sz="0" w:space="0" w:color="auto"/>
                    <w:left w:val="none" w:sz="0" w:space="0" w:color="auto"/>
                    <w:bottom w:val="none" w:sz="0" w:space="0" w:color="auto"/>
                    <w:right w:val="none" w:sz="0" w:space="0" w:color="auto"/>
                  </w:divBdr>
                  <w:divsChild>
                    <w:div w:id="21118542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3664993">
          <w:marLeft w:val="0"/>
          <w:marRight w:val="0"/>
          <w:marTop w:val="0"/>
          <w:marBottom w:val="0"/>
          <w:divBdr>
            <w:top w:val="none" w:sz="0" w:space="0" w:color="auto"/>
            <w:left w:val="none" w:sz="0" w:space="0" w:color="auto"/>
            <w:bottom w:val="none" w:sz="0" w:space="0" w:color="auto"/>
            <w:right w:val="none" w:sz="0" w:space="0" w:color="auto"/>
          </w:divBdr>
          <w:divsChild>
            <w:div w:id="313686325">
              <w:marLeft w:val="0"/>
              <w:marRight w:val="0"/>
              <w:marTop w:val="0"/>
              <w:marBottom w:val="0"/>
              <w:divBdr>
                <w:top w:val="none" w:sz="0" w:space="0" w:color="auto"/>
                <w:left w:val="none" w:sz="0" w:space="0" w:color="auto"/>
                <w:bottom w:val="none" w:sz="0" w:space="0" w:color="auto"/>
                <w:right w:val="none" w:sz="0" w:space="0" w:color="auto"/>
              </w:divBdr>
              <w:divsChild>
                <w:div w:id="1901279833">
                  <w:marLeft w:val="0"/>
                  <w:marRight w:val="0"/>
                  <w:marTop w:val="0"/>
                  <w:marBottom w:val="0"/>
                  <w:divBdr>
                    <w:top w:val="none" w:sz="0" w:space="0" w:color="auto"/>
                    <w:left w:val="none" w:sz="0" w:space="0" w:color="auto"/>
                    <w:bottom w:val="none" w:sz="0" w:space="0" w:color="auto"/>
                    <w:right w:val="none" w:sz="0" w:space="0" w:color="auto"/>
                  </w:divBdr>
                </w:div>
                <w:div w:id="2034259964">
                  <w:marLeft w:val="0"/>
                  <w:marRight w:val="0"/>
                  <w:marTop w:val="0"/>
                  <w:marBottom w:val="0"/>
                  <w:divBdr>
                    <w:top w:val="none" w:sz="0" w:space="0" w:color="auto"/>
                    <w:left w:val="none" w:sz="0" w:space="0" w:color="auto"/>
                    <w:bottom w:val="none" w:sz="0" w:space="0" w:color="auto"/>
                    <w:right w:val="none" w:sz="0" w:space="0" w:color="auto"/>
                  </w:divBdr>
                </w:div>
              </w:divsChild>
            </w:div>
            <w:div w:id="462961125">
              <w:marLeft w:val="0"/>
              <w:marRight w:val="0"/>
              <w:marTop w:val="0"/>
              <w:marBottom w:val="0"/>
              <w:divBdr>
                <w:top w:val="none" w:sz="0" w:space="0" w:color="auto"/>
                <w:left w:val="none" w:sz="0" w:space="0" w:color="auto"/>
                <w:bottom w:val="none" w:sz="0" w:space="0" w:color="auto"/>
                <w:right w:val="none" w:sz="0" w:space="0" w:color="auto"/>
              </w:divBdr>
              <w:divsChild>
                <w:div w:id="586429414">
                  <w:marLeft w:val="0"/>
                  <w:marRight w:val="0"/>
                  <w:marTop w:val="0"/>
                  <w:marBottom w:val="0"/>
                  <w:divBdr>
                    <w:top w:val="none" w:sz="0" w:space="0" w:color="auto"/>
                    <w:left w:val="none" w:sz="0" w:space="0" w:color="auto"/>
                    <w:bottom w:val="none" w:sz="0" w:space="0" w:color="auto"/>
                    <w:right w:val="none" w:sz="0" w:space="0" w:color="auto"/>
                  </w:divBdr>
                  <w:divsChild>
                    <w:div w:id="547106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47938105">
              <w:marLeft w:val="0"/>
              <w:marRight w:val="0"/>
              <w:marTop w:val="0"/>
              <w:marBottom w:val="0"/>
              <w:divBdr>
                <w:top w:val="none" w:sz="0" w:space="0" w:color="auto"/>
                <w:left w:val="none" w:sz="0" w:space="0" w:color="auto"/>
                <w:bottom w:val="none" w:sz="0" w:space="0" w:color="auto"/>
                <w:right w:val="none" w:sz="0" w:space="0" w:color="auto"/>
              </w:divBdr>
              <w:divsChild>
                <w:div w:id="1028947221">
                  <w:marLeft w:val="0"/>
                  <w:marRight w:val="0"/>
                  <w:marTop w:val="0"/>
                  <w:marBottom w:val="0"/>
                  <w:divBdr>
                    <w:top w:val="none" w:sz="0" w:space="0" w:color="auto"/>
                    <w:left w:val="none" w:sz="0" w:space="0" w:color="auto"/>
                    <w:bottom w:val="none" w:sz="0" w:space="0" w:color="auto"/>
                    <w:right w:val="none" w:sz="0" w:space="0" w:color="auto"/>
                  </w:divBdr>
                  <w:divsChild>
                    <w:div w:id="4406914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2061321">
              <w:marLeft w:val="0"/>
              <w:marRight w:val="0"/>
              <w:marTop w:val="0"/>
              <w:marBottom w:val="0"/>
              <w:divBdr>
                <w:top w:val="none" w:sz="0" w:space="0" w:color="auto"/>
                <w:left w:val="none" w:sz="0" w:space="0" w:color="auto"/>
                <w:bottom w:val="none" w:sz="0" w:space="0" w:color="auto"/>
                <w:right w:val="none" w:sz="0" w:space="0" w:color="auto"/>
              </w:divBdr>
              <w:divsChild>
                <w:div w:id="2018801391">
                  <w:marLeft w:val="0"/>
                  <w:marRight w:val="0"/>
                  <w:marTop w:val="0"/>
                  <w:marBottom w:val="0"/>
                  <w:divBdr>
                    <w:top w:val="none" w:sz="0" w:space="0" w:color="auto"/>
                    <w:left w:val="none" w:sz="0" w:space="0" w:color="auto"/>
                    <w:bottom w:val="none" w:sz="0" w:space="0" w:color="auto"/>
                    <w:right w:val="none" w:sz="0" w:space="0" w:color="auto"/>
                  </w:divBdr>
                  <w:divsChild>
                    <w:div w:id="2677341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91478523">
              <w:marLeft w:val="0"/>
              <w:marRight w:val="0"/>
              <w:marTop w:val="0"/>
              <w:marBottom w:val="0"/>
              <w:divBdr>
                <w:top w:val="none" w:sz="0" w:space="0" w:color="auto"/>
                <w:left w:val="none" w:sz="0" w:space="0" w:color="auto"/>
                <w:bottom w:val="none" w:sz="0" w:space="0" w:color="auto"/>
                <w:right w:val="none" w:sz="0" w:space="0" w:color="auto"/>
              </w:divBdr>
              <w:divsChild>
                <w:div w:id="1376852648">
                  <w:marLeft w:val="0"/>
                  <w:marRight w:val="0"/>
                  <w:marTop w:val="0"/>
                  <w:marBottom w:val="0"/>
                  <w:divBdr>
                    <w:top w:val="none" w:sz="0" w:space="0" w:color="auto"/>
                    <w:left w:val="none" w:sz="0" w:space="0" w:color="auto"/>
                    <w:bottom w:val="none" w:sz="0" w:space="0" w:color="auto"/>
                    <w:right w:val="none" w:sz="0" w:space="0" w:color="auto"/>
                  </w:divBdr>
                  <w:divsChild>
                    <w:div w:id="18455867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1864843">
          <w:marLeft w:val="0"/>
          <w:marRight w:val="0"/>
          <w:marTop w:val="0"/>
          <w:marBottom w:val="0"/>
          <w:divBdr>
            <w:top w:val="none" w:sz="0" w:space="0" w:color="auto"/>
            <w:left w:val="none" w:sz="0" w:space="0" w:color="auto"/>
            <w:bottom w:val="none" w:sz="0" w:space="0" w:color="auto"/>
            <w:right w:val="none" w:sz="0" w:space="0" w:color="auto"/>
          </w:divBdr>
          <w:divsChild>
            <w:div w:id="582883041">
              <w:marLeft w:val="0"/>
              <w:marRight w:val="0"/>
              <w:marTop w:val="0"/>
              <w:marBottom w:val="0"/>
              <w:divBdr>
                <w:top w:val="none" w:sz="0" w:space="0" w:color="auto"/>
                <w:left w:val="none" w:sz="0" w:space="0" w:color="auto"/>
                <w:bottom w:val="none" w:sz="0" w:space="0" w:color="auto"/>
                <w:right w:val="none" w:sz="0" w:space="0" w:color="auto"/>
              </w:divBdr>
              <w:divsChild>
                <w:div w:id="580262223">
                  <w:marLeft w:val="0"/>
                  <w:marRight w:val="0"/>
                  <w:marTop w:val="0"/>
                  <w:marBottom w:val="0"/>
                  <w:divBdr>
                    <w:top w:val="none" w:sz="0" w:space="0" w:color="auto"/>
                    <w:left w:val="none" w:sz="0" w:space="0" w:color="auto"/>
                    <w:bottom w:val="none" w:sz="0" w:space="0" w:color="auto"/>
                    <w:right w:val="none" w:sz="0" w:space="0" w:color="auto"/>
                  </w:divBdr>
                </w:div>
                <w:div w:id="17922834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4295767">
          <w:marLeft w:val="0"/>
          <w:marRight w:val="0"/>
          <w:marTop w:val="0"/>
          <w:marBottom w:val="0"/>
          <w:divBdr>
            <w:top w:val="none" w:sz="0" w:space="0" w:color="auto"/>
            <w:left w:val="none" w:sz="0" w:space="0" w:color="auto"/>
            <w:bottom w:val="none" w:sz="0" w:space="0" w:color="auto"/>
            <w:right w:val="none" w:sz="0" w:space="0" w:color="auto"/>
          </w:divBdr>
          <w:divsChild>
            <w:div w:id="908461483">
              <w:marLeft w:val="0"/>
              <w:marRight w:val="0"/>
              <w:marTop w:val="0"/>
              <w:marBottom w:val="0"/>
              <w:divBdr>
                <w:top w:val="none" w:sz="0" w:space="0" w:color="auto"/>
                <w:left w:val="none" w:sz="0" w:space="0" w:color="auto"/>
                <w:bottom w:val="none" w:sz="0" w:space="0" w:color="auto"/>
                <w:right w:val="none" w:sz="0" w:space="0" w:color="auto"/>
              </w:divBdr>
              <w:divsChild>
                <w:div w:id="1662275680">
                  <w:marLeft w:val="0"/>
                  <w:marRight w:val="0"/>
                  <w:marTop w:val="0"/>
                  <w:marBottom w:val="0"/>
                  <w:divBdr>
                    <w:top w:val="none" w:sz="0" w:space="0" w:color="auto"/>
                    <w:left w:val="none" w:sz="0" w:space="0" w:color="auto"/>
                    <w:bottom w:val="none" w:sz="0" w:space="0" w:color="auto"/>
                    <w:right w:val="none" w:sz="0" w:space="0" w:color="auto"/>
                  </w:divBdr>
                </w:div>
                <w:div w:id="2181780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80106277">
          <w:marLeft w:val="0"/>
          <w:marRight w:val="0"/>
          <w:marTop w:val="0"/>
          <w:marBottom w:val="0"/>
          <w:divBdr>
            <w:top w:val="none" w:sz="0" w:space="0" w:color="auto"/>
            <w:left w:val="none" w:sz="0" w:space="0" w:color="auto"/>
            <w:bottom w:val="none" w:sz="0" w:space="0" w:color="auto"/>
            <w:right w:val="none" w:sz="0" w:space="0" w:color="auto"/>
          </w:divBdr>
          <w:divsChild>
            <w:div w:id="607468197">
              <w:marLeft w:val="0"/>
              <w:marRight w:val="0"/>
              <w:marTop w:val="0"/>
              <w:marBottom w:val="0"/>
              <w:divBdr>
                <w:top w:val="none" w:sz="0" w:space="0" w:color="auto"/>
                <w:left w:val="none" w:sz="0" w:space="0" w:color="auto"/>
                <w:bottom w:val="none" w:sz="0" w:space="0" w:color="auto"/>
                <w:right w:val="none" w:sz="0" w:space="0" w:color="auto"/>
              </w:divBdr>
              <w:divsChild>
                <w:div w:id="911617398">
                  <w:marLeft w:val="0"/>
                  <w:marRight w:val="0"/>
                  <w:marTop w:val="0"/>
                  <w:marBottom w:val="0"/>
                  <w:divBdr>
                    <w:top w:val="none" w:sz="0" w:space="0" w:color="auto"/>
                    <w:left w:val="none" w:sz="0" w:space="0" w:color="auto"/>
                    <w:bottom w:val="none" w:sz="0" w:space="0" w:color="auto"/>
                    <w:right w:val="none" w:sz="0" w:space="0" w:color="auto"/>
                  </w:divBdr>
                </w:div>
                <w:div w:id="6225413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6906885">
          <w:marLeft w:val="0"/>
          <w:marRight w:val="0"/>
          <w:marTop w:val="0"/>
          <w:marBottom w:val="0"/>
          <w:divBdr>
            <w:top w:val="none" w:sz="0" w:space="0" w:color="auto"/>
            <w:left w:val="none" w:sz="0" w:space="0" w:color="auto"/>
            <w:bottom w:val="none" w:sz="0" w:space="0" w:color="auto"/>
            <w:right w:val="none" w:sz="0" w:space="0" w:color="auto"/>
          </w:divBdr>
          <w:divsChild>
            <w:div w:id="1575818002">
              <w:marLeft w:val="0"/>
              <w:marRight w:val="0"/>
              <w:marTop w:val="0"/>
              <w:marBottom w:val="0"/>
              <w:divBdr>
                <w:top w:val="none" w:sz="0" w:space="0" w:color="auto"/>
                <w:left w:val="none" w:sz="0" w:space="0" w:color="auto"/>
                <w:bottom w:val="none" w:sz="0" w:space="0" w:color="auto"/>
                <w:right w:val="none" w:sz="0" w:space="0" w:color="auto"/>
              </w:divBdr>
              <w:divsChild>
                <w:div w:id="1850868201">
                  <w:marLeft w:val="0"/>
                  <w:marRight w:val="0"/>
                  <w:marTop w:val="0"/>
                  <w:marBottom w:val="0"/>
                  <w:divBdr>
                    <w:top w:val="none" w:sz="0" w:space="0" w:color="auto"/>
                    <w:left w:val="none" w:sz="0" w:space="0" w:color="auto"/>
                    <w:bottom w:val="none" w:sz="0" w:space="0" w:color="auto"/>
                    <w:right w:val="none" w:sz="0" w:space="0" w:color="auto"/>
                  </w:divBdr>
                </w:div>
                <w:div w:id="11428436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02782017">
          <w:marLeft w:val="0"/>
          <w:marRight w:val="0"/>
          <w:marTop w:val="0"/>
          <w:marBottom w:val="0"/>
          <w:divBdr>
            <w:top w:val="none" w:sz="0" w:space="0" w:color="auto"/>
            <w:left w:val="none" w:sz="0" w:space="0" w:color="auto"/>
            <w:bottom w:val="none" w:sz="0" w:space="0" w:color="auto"/>
            <w:right w:val="none" w:sz="0" w:space="0" w:color="auto"/>
          </w:divBdr>
          <w:divsChild>
            <w:div w:id="1397583988">
              <w:marLeft w:val="0"/>
              <w:marRight w:val="0"/>
              <w:marTop w:val="0"/>
              <w:marBottom w:val="0"/>
              <w:divBdr>
                <w:top w:val="none" w:sz="0" w:space="0" w:color="auto"/>
                <w:left w:val="none" w:sz="0" w:space="0" w:color="auto"/>
                <w:bottom w:val="none" w:sz="0" w:space="0" w:color="auto"/>
                <w:right w:val="none" w:sz="0" w:space="0" w:color="auto"/>
              </w:divBdr>
              <w:divsChild>
                <w:div w:id="1321695547">
                  <w:marLeft w:val="0"/>
                  <w:marRight w:val="0"/>
                  <w:marTop w:val="0"/>
                  <w:marBottom w:val="0"/>
                  <w:divBdr>
                    <w:top w:val="none" w:sz="0" w:space="0" w:color="auto"/>
                    <w:left w:val="none" w:sz="0" w:space="0" w:color="auto"/>
                    <w:bottom w:val="none" w:sz="0" w:space="0" w:color="auto"/>
                    <w:right w:val="none" w:sz="0" w:space="0" w:color="auto"/>
                  </w:divBdr>
                </w:div>
                <w:div w:id="1888487814">
                  <w:marLeft w:val="0"/>
                  <w:marRight w:val="0"/>
                  <w:marTop w:val="0"/>
                  <w:marBottom w:val="0"/>
                  <w:divBdr>
                    <w:top w:val="none" w:sz="0" w:space="0" w:color="auto"/>
                    <w:left w:val="none" w:sz="0" w:space="0" w:color="auto"/>
                    <w:bottom w:val="none" w:sz="0" w:space="0" w:color="auto"/>
                    <w:right w:val="none" w:sz="0" w:space="0" w:color="auto"/>
                  </w:divBdr>
                </w:div>
              </w:divsChild>
            </w:div>
            <w:div w:id="786317465">
              <w:marLeft w:val="0"/>
              <w:marRight w:val="0"/>
              <w:marTop w:val="0"/>
              <w:marBottom w:val="0"/>
              <w:divBdr>
                <w:top w:val="none" w:sz="0" w:space="0" w:color="auto"/>
                <w:left w:val="none" w:sz="0" w:space="0" w:color="auto"/>
                <w:bottom w:val="none" w:sz="0" w:space="0" w:color="auto"/>
                <w:right w:val="none" w:sz="0" w:space="0" w:color="auto"/>
              </w:divBdr>
              <w:divsChild>
                <w:div w:id="169760909">
                  <w:marLeft w:val="0"/>
                  <w:marRight w:val="0"/>
                  <w:marTop w:val="0"/>
                  <w:marBottom w:val="0"/>
                  <w:divBdr>
                    <w:top w:val="none" w:sz="0" w:space="0" w:color="auto"/>
                    <w:left w:val="none" w:sz="0" w:space="0" w:color="auto"/>
                    <w:bottom w:val="none" w:sz="0" w:space="0" w:color="auto"/>
                    <w:right w:val="none" w:sz="0" w:space="0" w:color="auto"/>
                  </w:divBdr>
                  <w:divsChild>
                    <w:div w:id="7850765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9788872">
              <w:marLeft w:val="0"/>
              <w:marRight w:val="0"/>
              <w:marTop w:val="0"/>
              <w:marBottom w:val="0"/>
              <w:divBdr>
                <w:top w:val="none" w:sz="0" w:space="0" w:color="auto"/>
                <w:left w:val="none" w:sz="0" w:space="0" w:color="auto"/>
                <w:bottom w:val="none" w:sz="0" w:space="0" w:color="auto"/>
                <w:right w:val="none" w:sz="0" w:space="0" w:color="auto"/>
              </w:divBdr>
              <w:divsChild>
                <w:div w:id="1176119740">
                  <w:marLeft w:val="0"/>
                  <w:marRight w:val="0"/>
                  <w:marTop w:val="0"/>
                  <w:marBottom w:val="0"/>
                  <w:divBdr>
                    <w:top w:val="none" w:sz="0" w:space="0" w:color="auto"/>
                    <w:left w:val="none" w:sz="0" w:space="0" w:color="auto"/>
                    <w:bottom w:val="none" w:sz="0" w:space="0" w:color="auto"/>
                    <w:right w:val="none" w:sz="0" w:space="0" w:color="auto"/>
                  </w:divBdr>
                  <w:divsChild>
                    <w:div w:id="12734410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79518482">
              <w:marLeft w:val="0"/>
              <w:marRight w:val="0"/>
              <w:marTop w:val="0"/>
              <w:marBottom w:val="0"/>
              <w:divBdr>
                <w:top w:val="none" w:sz="0" w:space="0" w:color="auto"/>
                <w:left w:val="none" w:sz="0" w:space="0" w:color="auto"/>
                <w:bottom w:val="none" w:sz="0" w:space="0" w:color="auto"/>
                <w:right w:val="none" w:sz="0" w:space="0" w:color="auto"/>
              </w:divBdr>
              <w:divsChild>
                <w:div w:id="2053798173">
                  <w:marLeft w:val="0"/>
                  <w:marRight w:val="0"/>
                  <w:marTop w:val="0"/>
                  <w:marBottom w:val="0"/>
                  <w:divBdr>
                    <w:top w:val="none" w:sz="0" w:space="0" w:color="auto"/>
                    <w:left w:val="none" w:sz="0" w:space="0" w:color="auto"/>
                    <w:bottom w:val="none" w:sz="0" w:space="0" w:color="auto"/>
                    <w:right w:val="none" w:sz="0" w:space="0" w:color="auto"/>
                  </w:divBdr>
                  <w:divsChild>
                    <w:div w:id="17063247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125069">
          <w:marLeft w:val="0"/>
          <w:marRight w:val="0"/>
          <w:marTop w:val="0"/>
          <w:marBottom w:val="0"/>
          <w:divBdr>
            <w:top w:val="none" w:sz="0" w:space="0" w:color="auto"/>
            <w:left w:val="none" w:sz="0" w:space="0" w:color="auto"/>
            <w:bottom w:val="none" w:sz="0" w:space="0" w:color="auto"/>
            <w:right w:val="none" w:sz="0" w:space="0" w:color="auto"/>
          </w:divBdr>
          <w:divsChild>
            <w:div w:id="383993464">
              <w:marLeft w:val="0"/>
              <w:marRight w:val="0"/>
              <w:marTop w:val="0"/>
              <w:marBottom w:val="0"/>
              <w:divBdr>
                <w:top w:val="none" w:sz="0" w:space="0" w:color="auto"/>
                <w:left w:val="none" w:sz="0" w:space="0" w:color="auto"/>
                <w:bottom w:val="none" w:sz="0" w:space="0" w:color="auto"/>
                <w:right w:val="none" w:sz="0" w:space="0" w:color="auto"/>
              </w:divBdr>
              <w:divsChild>
                <w:div w:id="658002987">
                  <w:marLeft w:val="0"/>
                  <w:marRight w:val="0"/>
                  <w:marTop w:val="0"/>
                  <w:marBottom w:val="0"/>
                  <w:divBdr>
                    <w:top w:val="none" w:sz="0" w:space="0" w:color="auto"/>
                    <w:left w:val="none" w:sz="0" w:space="0" w:color="auto"/>
                    <w:bottom w:val="none" w:sz="0" w:space="0" w:color="auto"/>
                    <w:right w:val="none" w:sz="0" w:space="0" w:color="auto"/>
                  </w:divBdr>
                </w:div>
                <w:div w:id="6953493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422603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hyperlink" Target="https://www.savethechildren.net/sites/www.savethechildren.net/files/Supplier%20Sustainability%20Policy.pdf" TargetMode="External"/><Relationship Id="rId21" Type="http://schemas.openxmlformats.org/officeDocument/2006/relationships/customXml" Target="../customXml/item21.xml"/><Relationship Id="rId34" Type="http://schemas.openxmlformats.org/officeDocument/2006/relationships/settings" Target="settings.xml"/><Relationship Id="rId42" Type="http://schemas.openxmlformats.org/officeDocument/2006/relationships/footer" Target="footer1.xml"/><Relationship Id="rId47" Type="http://schemas.openxmlformats.org/officeDocument/2006/relationships/hyperlink" Target="https://www.savethechildren.net/sites/www.savethechildren.net/files/SC-PR-13-Purchase-OrderTCs-v2.0%20Human%20Trafficking%20and%20Modern%20Slavery%20Policy%20English%20%281%29-14-15.pdf" TargetMode="External"/><Relationship Id="rId50" Type="http://schemas.openxmlformats.org/officeDocument/2006/relationships/hyperlink" Target="mailto:scifraud@savethechildren.org" TargetMode="External"/><Relationship Id="rId55" Type="http://schemas.openxmlformats.org/officeDocument/2006/relationships/footer" Target="footer5.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numbering" Target="numbering.xml"/><Relationship Id="rId37" Type="http://schemas.openxmlformats.org/officeDocument/2006/relationships/endnotes" Target="endnotes.xml"/><Relationship Id="rId40" Type="http://schemas.openxmlformats.org/officeDocument/2006/relationships/header" Target="header1.xml"/><Relationship Id="rId45" Type="http://schemas.openxmlformats.org/officeDocument/2006/relationships/footer" Target="footer3.xml"/><Relationship Id="rId53" Type="http://schemas.openxmlformats.org/officeDocument/2006/relationships/header" Target="header5.xml"/><Relationship Id="rId58" Type="http://schemas.openxmlformats.org/officeDocument/2006/relationships/fontTable" Target="fontTable.xml"/><Relationship Id="rId5" Type="http://schemas.openxmlformats.org/officeDocument/2006/relationships/customXml" Target="../customXml/item5.xml"/><Relationship Id="rId19" Type="http://schemas.openxmlformats.org/officeDocument/2006/relationships/customXml" Target="../customXml/item19.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webSettings" Target="webSettings.xml"/><Relationship Id="rId43" Type="http://schemas.openxmlformats.org/officeDocument/2006/relationships/footer" Target="footer2.xml"/><Relationship Id="rId48" Type="http://schemas.openxmlformats.org/officeDocument/2006/relationships/hyperlink" Target="mailto:safeguarding@savethechildren.org" TargetMode="External"/><Relationship Id="rId56" Type="http://schemas.openxmlformats.org/officeDocument/2006/relationships/header" Target="header6.xml"/><Relationship Id="rId8" Type="http://schemas.openxmlformats.org/officeDocument/2006/relationships/customXml" Target="../customXml/item8.xml"/><Relationship Id="rId51" Type="http://schemas.openxmlformats.org/officeDocument/2006/relationships/hyperlink" Target="mailto:procurement@savethechildren.org" TargetMode="Externa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tyles" Target="styles.xml"/><Relationship Id="rId38" Type="http://schemas.openxmlformats.org/officeDocument/2006/relationships/hyperlink" Target="https://www.savethechildren.net/about-us/our-finances" TargetMode="External"/><Relationship Id="rId46" Type="http://schemas.openxmlformats.org/officeDocument/2006/relationships/hyperlink" Target="https://www.unglobalcompact.org/what-is-gc" TargetMode="External"/><Relationship Id="rId59" Type="http://schemas.openxmlformats.org/officeDocument/2006/relationships/theme" Target="theme/theme1.xml"/><Relationship Id="rId20" Type="http://schemas.openxmlformats.org/officeDocument/2006/relationships/customXml" Target="../customXml/item20.xml"/><Relationship Id="rId41" Type="http://schemas.openxmlformats.org/officeDocument/2006/relationships/header" Target="header2.xml"/><Relationship Id="rId54"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footnotes" Target="footnotes.xml"/><Relationship Id="rId49" Type="http://schemas.openxmlformats.org/officeDocument/2006/relationships/hyperlink" Target="mailto:whistleblowing@savethechildren.org" TargetMode="External"/><Relationship Id="rId57" Type="http://schemas.openxmlformats.org/officeDocument/2006/relationships/footer" Target="footer6.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header" Target="header3.xml"/><Relationship Id="rId52" Type="http://schemas.openxmlformats.org/officeDocument/2006/relationships/header" Target="header4.xml"/></Relationships>
</file>

<file path=word/_rels/footnotes.xml.rels><?xml version="1.0" encoding="UTF-8" standalone="yes"?>
<Relationships xmlns="http://schemas.openxmlformats.org/package/2006/relationships"><Relationship Id="rId2" Type="http://schemas.openxmlformats.org/officeDocument/2006/relationships/hyperlink" Target="https://www.savethechildren.net/sites/www.savethechildren.net/files/SC-PR-13-Purchase-OrderTCs-v2.0%20Child%20Safeguarding%20Policy%20English%20%281%29-5-9.pdf" TargetMode="External"/><Relationship Id="rId1" Type="http://schemas.openxmlformats.org/officeDocument/2006/relationships/hyperlink" Target="https://www.unglobalcompact.org/what-is-gc"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baines\AppData\Local\Microsoft\Windows\INetCache\Content.Outlook\YOE4YGM1\FINAL%20CTP3%20Contract%20Template%20(E-transfer%20Services)_for%20Freshfields.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mso-contentType ?>
<FormTemplates xmlns="http://schemas.microsoft.com/sharepoint/v3/contenttype/forms">
  <Display>DocumentLibraryForm</Display>
  <Edit>DocumentLibraryForm</Edit>
  <New>DocumentLibraryForm</New>
</FormTemplates>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ct:contentTypeSchema xmlns:ct="http://schemas.microsoft.com/office/2006/metadata/contentType" xmlns:ma="http://schemas.microsoft.com/office/2006/metadata/properties/metaAttributes" ct:_="" ma:_="" ma:contentTypeName="Document" ma:contentTypeID="0x01010049FCF851F07960428AD5D76D1CF1B012" ma:contentTypeVersion="14" ma:contentTypeDescription="Create a new document." ma:contentTypeScope="" ma:versionID="5e068d1e4e2426f50332ff880b6a0818">
  <xsd:schema xmlns:xsd="http://www.w3.org/2001/XMLSchema" xmlns:xs="http://www.w3.org/2001/XMLSchema" xmlns:p="http://schemas.microsoft.com/office/2006/metadata/properties" xmlns:ns3="511cf643-35ac-4193-94fe-7684e1234903" xmlns:ns4="85868f3f-7850-4275-b507-adc693ed6ef6" targetNamespace="http://schemas.microsoft.com/office/2006/metadata/properties" ma:root="true" ma:fieldsID="0c5f43b1d2eae08e2ef29a51411a9f6b" ns3:_="" ns4:_="">
    <xsd:import namespace="511cf643-35ac-4193-94fe-7684e1234903"/>
    <xsd:import namespace="85868f3f-7850-4275-b507-adc693ed6ef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LengthInSecond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1cf643-35ac-4193-94fe-7684e123490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5868f3f-7850-4275-b507-adc693ed6ef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8960A2E-560A-4D0B-BB25-54B4471CC692}">
  <ds:schemaRefs>
    <ds:schemaRef ds:uri="http://schemas.openxmlformats.org/officeDocument/2006/bibliography"/>
  </ds:schemaRefs>
</ds:datastoreItem>
</file>

<file path=customXml/itemProps2.xml><?xml version="1.0" encoding="utf-8"?>
<ds:datastoreItem xmlns:ds="http://schemas.openxmlformats.org/officeDocument/2006/customXml" ds:itemID="{6C124B0B-F3AE-4642-890D-4EBF84CC65C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3C26835-9A54-4199-9BB6-6CECCD8AECC8}">
  <ds:schemaRefs>
    <ds:schemaRef ds:uri="http://schemas.openxmlformats.org/officeDocument/2006/bibliography"/>
  </ds:schemaRefs>
</ds:datastoreItem>
</file>

<file path=customXml/itemProps4.xml><?xml version="1.0" encoding="utf-8"?>
<ds:datastoreItem xmlns:ds="http://schemas.openxmlformats.org/officeDocument/2006/customXml" ds:itemID="{ABC410F7-6FDC-4E7E-A53C-4E1C7CF5BD2A}">
  <ds:schemaRefs>
    <ds:schemaRef ds:uri="http://schemas.openxmlformats.org/officeDocument/2006/bibliography"/>
  </ds:schemaRefs>
</ds:datastoreItem>
</file>

<file path=customXml/itemProps5.xml><?xml version="1.0" encoding="utf-8"?>
<ds:datastoreItem xmlns:ds="http://schemas.openxmlformats.org/officeDocument/2006/customXml" ds:itemID="{C485811F-2D81-4E90-9199-02917B78192D}">
  <ds:schemaRefs>
    <ds:schemaRef ds:uri="http://schemas.openxmlformats.org/officeDocument/2006/bibliography"/>
  </ds:schemaRefs>
</ds:datastoreItem>
</file>

<file path=customXml/itemProps6.xml><?xml version="1.0" encoding="utf-8"?>
<ds:datastoreItem xmlns:ds="http://schemas.openxmlformats.org/officeDocument/2006/customXml" ds:itemID="{31E62361-8577-4FC6-9737-A5A61027D6B6}">
  <ds:schemaRefs>
    <ds:schemaRef ds:uri="http://schemas.openxmlformats.org/officeDocument/2006/bibliography"/>
  </ds:schemaRefs>
</ds:datastoreItem>
</file>

<file path=customXml/itemProps7.xml><?xml version="1.0" encoding="utf-8"?>
<ds:datastoreItem xmlns:ds="http://schemas.openxmlformats.org/officeDocument/2006/customXml" ds:itemID="{85D5FCF5-A147-4310-828A-4FEB425B9A86}">
  <ds:schemaRefs>
    <ds:schemaRef ds:uri="http://schemas.openxmlformats.org/officeDocument/2006/bibliography"/>
  </ds:schemaRefs>
</ds:datastoreItem>
</file>

<file path=customXml/itemProps8.xml><?xml version="1.0" encoding="utf-8"?>
<ds:datastoreItem xmlns:ds="http://schemas.openxmlformats.org/officeDocument/2006/customXml" ds:itemID="{BDA2D4C7-B5CF-47AC-B847-E38D52F61866}">
  <ds:schemaRefs>
    <ds:schemaRef ds:uri="http://schemas.openxmlformats.org/officeDocument/2006/bibliography"/>
  </ds:schemaRefs>
</ds:datastoreItem>
</file>

<file path=customXml/itemProps9.xml><?xml version="1.0" encoding="utf-8"?>
<ds:datastoreItem xmlns:ds="http://schemas.openxmlformats.org/officeDocument/2006/customXml" ds:itemID="{2B53C583-D1EF-40DF-952A-FC24A78BD0BC}">
  <ds:schemaRefs>
    <ds:schemaRef ds:uri="http://schemas.openxmlformats.org/officeDocument/2006/bibliography"/>
  </ds:schemaRefs>
</ds:datastoreItem>
</file>

<file path=customXml/itemProps10.xml><?xml version="1.0" encoding="utf-8"?>
<ds:datastoreItem xmlns:ds="http://schemas.openxmlformats.org/officeDocument/2006/customXml" ds:itemID="{71237A47-512C-4259-A61C-F017A077E8CE}">
  <ds:schemaRefs>
    <ds:schemaRef ds:uri="http://schemas.openxmlformats.org/officeDocument/2006/bibliography"/>
  </ds:schemaRefs>
</ds:datastoreItem>
</file>

<file path=customXml/itemProps11.xml><?xml version="1.0" encoding="utf-8"?>
<ds:datastoreItem xmlns:ds="http://schemas.openxmlformats.org/officeDocument/2006/customXml" ds:itemID="{54F8A4BF-29F5-4FF7-B0E2-CD920CD1C0DA}">
  <ds:schemaRefs>
    <ds:schemaRef ds:uri="http://schemas.openxmlformats.org/officeDocument/2006/bibliography"/>
  </ds:schemaRefs>
</ds:datastoreItem>
</file>

<file path=customXml/itemProps12.xml><?xml version="1.0" encoding="utf-8"?>
<ds:datastoreItem xmlns:ds="http://schemas.openxmlformats.org/officeDocument/2006/customXml" ds:itemID="{C145B2F4-9D1F-449A-ADA5-0A3DBA2A4728}">
  <ds:schemaRefs>
    <ds:schemaRef ds:uri="http://schemas.openxmlformats.org/officeDocument/2006/bibliography"/>
  </ds:schemaRefs>
</ds:datastoreItem>
</file>

<file path=customXml/itemProps13.xml><?xml version="1.0" encoding="utf-8"?>
<ds:datastoreItem xmlns:ds="http://schemas.openxmlformats.org/officeDocument/2006/customXml" ds:itemID="{66EADC43-FCF2-4B09-9BD2-FA3FFD1C0903}">
  <ds:schemaRefs>
    <ds:schemaRef ds:uri="http://schemas.openxmlformats.org/officeDocument/2006/bibliography"/>
  </ds:schemaRefs>
</ds:datastoreItem>
</file>

<file path=customXml/itemProps14.xml><?xml version="1.0" encoding="utf-8"?>
<ds:datastoreItem xmlns:ds="http://schemas.openxmlformats.org/officeDocument/2006/customXml" ds:itemID="{B0591B1C-A16E-4B42-A34B-DB0050906FCC}">
  <ds:schemaRefs>
    <ds:schemaRef ds:uri="http://schemas.microsoft.com/sharepoint/v3/contenttype/forms"/>
  </ds:schemaRefs>
</ds:datastoreItem>
</file>

<file path=customXml/itemProps15.xml><?xml version="1.0" encoding="utf-8"?>
<ds:datastoreItem xmlns:ds="http://schemas.openxmlformats.org/officeDocument/2006/customXml" ds:itemID="{F249F075-8845-476D-95AD-A869A028B842}">
  <ds:schemaRefs>
    <ds:schemaRef ds:uri="http://schemas.openxmlformats.org/officeDocument/2006/bibliography"/>
  </ds:schemaRefs>
</ds:datastoreItem>
</file>

<file path=customXml/itemProps16.xml><?xml version="1.0" encoding="utf-8"?>
<ds:datastoreItem xmlns:ds="http://schemas.openxmlformats.org/officeDocument/2006/customXml" ds:itemID="{BC8F59EC-FEC9-4BCF-A040-2ED47419CEC5}">
  <ds:schemaRefs>
    <ds:schemaRef ds:uri="http://schemas.openxmlformats.org/officeDocument/2006/bibliography"/>
  </ds:schemaRefs>
</ds:datastoreItem>
</file>

<file path=customXml/itemProps17.xml><?xml version="1.0" encoding="utf-8"?>
<ds:datastoreItem xmlns:ds="http://schemas.openxmlformats.org/officeDocument/2006/customXml" ds:itemID="{84DE9C73-B226-42AB-9943-F45B835079E2}">
  <ds:schemaRefs>
    <ds:schemaRef ds:uri="http://schemas.openxmlformats.org/officeDocument/2006/bibliography"/>
  </ds:schemaRefs>
</ds:datastoreItem>
</file>

<file path=customXml/itemProps18.xml><?xml version="1.0" encoding="utf-8"?>
<ds:datastoreItem xmlns:ds="http://schemas.openxmlformats.org/officeDocument/2006/customXml" ds:itemID="{652A04D3-B43D-4ACB-B827-60BD99C86B17}">
  <ds:schemaRefs>
    <ds:schemaRef ds:uri="http://schemas.openxmlformats.org/officeDocument/2006/bibliography"/>
  </ds:schemaRefs>
</ds:datastoreItem>
</file>

<file path=customXml/itemProps19.xml><?xml version="1.0" encoding="utf-8"?>
<ds:datastoreItem xmlns:ds="http://schemas.openxmlformats.org/officeDocument/2006/customXml" ds:itemID="{47D57756-806C-401A-A033-517E63C1BD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1cf643-35ac-4193-94fe-7684e1234903"/>
    <ds:schemaRef ds:uri="85868f3f-7850-4275-b507-adc693ed6e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0.xml><?xml version="1.0" encoding="utf-8"?>
<ds:datastoreItem xmlns:ds="http://schemas.openxmlformats.org/officeDocument/2006/customXml" ds:itemID="{DE13D7C2-D244-4E8E-86A7-1FA96CA67E20}">
  <ds:schemaRefs>
    <ds:schemaRef ds:uri="http://schemas.openxmlformats.org/officeDocument/2006/bibliography"/>
  </ds:schemaRefs>
</ds:datastoreItem>
</file>

<file path=customXml/itemProps21.xml><?xml version="1.0" encoding="utf-8"?>
<ds:datastoreItem xmlns:ds="http://schemas.openxmlformats.org/officeDocument/2006/customXml" ds:itemID="{B2622248-47E4-4B9E-B727-0FFBEF1261EF}">
  <ds:schemaRefs>
    <ds:schemaRef ds:uri="http://schemas.openxmlformats.org/officeDocument/2006/bibliography"/>
  </ds:schemaRefs>
</ds:datastoreItem>
</file>

<file path=customXml/itemProps22.xml><?xml version="1.0" encoding="utf-8"?>
<ds:datastoreItem xmlns:ds="http://schemas.openxmlformats.org/officeDocument/2006/customXml" ds:itemID="{32782DE5-F72A-4F54-94C7-6702CDEEFDB2}">
  <ds:schemaRefs>
    <ds:schemaRef ds:uri="http://schemas.openxmlformats.org/officeDocument/2006/bibliography"/>
  </ds:schemaRefs>
</ds:datastoreItem>
</file>

<file path=customXml/itemProps23.xml><?xml version="1.0" encoding="utf-8"?>
<ds:datastoreItem xmlns:ds="http://schemas.openxmlformats.org/officeDocument/2006/customXml" ds:itemID="{2C4363C7-8CB0-4EAB-A913-12E879E48E81}">
  <ds:schemaRefs>
    <ds:schemaRef ds:uri="http://schemas.openxmlformats.org/officeDocument/2006/bibliography"/>
  </ds:schemaRefs>
</ds:datastoreItem>
</file>

<file path=customXml/itemProps24.xml><?xml version="1.0" encoding="utf-8"?>
<ds:datastoreItem xmlns:ds="http://schemas.openxmlformats.org/officeDocument/2006/customXml" ds:itemID="{F211FB8E-AC73-4F2A-8427-20AAC5045EBF}">
  <ds:schemaRefs>
    <ds:schemaRef ds:uri="http://schemas.openxmlformats.org/officeDocument/2006/bibliography"/>
  </ds:schemaRefs>
</ds:datastoreItem>
</file>

<file path=customXml/itemProps25.xml><?xml version="1.0" encoding="utf-8"?>
<ds:datastoreItem xmlns:ds="http://schemas.openxmlformats.org/officeDocument/2006/customXml" ds:itemID="{D2ACCD2A-A6B7-40DE-A3F2-28521196CCBC}">
  <ds:schemaRefs>
    <ds:schemaRef ds:uri="http://schemas.openxmlformats.org/officeDocument/2006/bibliography"/>
  </ds:schemaRefs>
</ds:datastoreItem>
</file>

<file path=customXml/itemProps26.xml><?xml version="1.0" encoding="utf-8"?>
<ds:datastoreItem xmlns:ds="http://schemas.openxmlformats.org/officeDocument/2006/customXml" ds:itemID="{3FC8B497-23D0-4D52-B83E-B6E48B22D338}">
  <ds:schemaRefs>
    <ds:schemaRef ds:uri="http://schemas.openxmlformats.org/officeDocument/2006/bibliography"/>
  </ds:schemaRefs>
</ds:datastoreItem>
</file>

<file path=customXml/itemProps27.xml><?xml version="1.0" encoding="utf-8"?>
<ds:datastoreItem xmlns:ds="http://schemas.openxmlformats.org/officeDocument/2006/customXml" ds:itemID="{0974EADF-A82C-4544-B677-C2EDD1A4D247}">
  <ds:schemaRefs>
    <ds:schemaRef ds:uri="http://schemas.openxmlformats.org/officeDocument/2006/bibliography"/>
  </ds:schemaRefs>
</ds:datastoreItem>
</file>

<file path=customXml/itemProps28.xml><?xml version="1.0" encoding="utf-8"?>
<ds:datastoreItem xmlns:ds="http://schemas.openxmlformats.org/officeDocument/2006/customXml" ds:itemID="{90938874-176F-4E0A-A017-12C7BB267283}">
  <ds:schemaRefs>
    <ds:schemaRef ds:uri="http://schemas.openxmlformats.org/officeDocument/2006/bibliography"/>
  </ds:schemaRefs>
</ds:datastoreItem>
</file>

<file path=customXml/itemProps29.xml><?xml version="1.0" encoding="utf-8"?>
<ds:datastoreItem xmlns:ds="http://schemas.openxmlformats.org/officeDocument/2006/customXml" ds:itemID="{CB95E40F-9B17-45C6-8E87-D0CCADE40ED1}">
  <ds:schemaRefs>
    <ds:schemaRef ds:uri="http://schemas.openxmlformats.org/officeDocument/2006/bibliography"/>
  </ds:schemaRefs>
</ds:datastoreItem>
</file>

<file path=customXml/itemProps30.xml><?xml version="1.0" encoding="utf-8"?>
<ds:datastoreItem xmlns:ds="http://schemas.openxmlformats.org/officeDocument/2006/customXml" ds:itemID="{3C8A0E77-EADD-48A5-B78D-59C9592B0D9E}">
  <ds:schemaRefs>
    <ds:schemaRef ds:uri="http://schemas.openxmlformats.org/officeDocument/2006/bibliography"/>
  </ds:schemaRefs>
</ds:datastoreItem>
</file>

<file path=customXml/itemProps31.xml><?xml version="1.0" encoding="utf-8"?>
<ds:datastoreItem xmlns:ds="http://schemas.openxmlformats.org/officeDocument/2006/customXml" ds:itemID="{7F36B9E2-3384-4BBF-ABBB-B72A7BE3695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FINAL CTP3 Contract Template (E-transfer Services)_for Freshfields</Template>
  <TotalTime>5</TotalTime>
  <Pages>31</Pages>
  <Words>13662</Words>
  <Characters>73550</Characters>
  <Application>Microsoft Office Word</Application>
  <DocSecurity>4</DocSecurity>
  <Lines>1412</Lines>
  <Paragraphs>634</Paragraphs>
  <ScaleCrop>false</ScaleCrop>
  <HeadingPairs>
    <vt:vector size="2" baseType="variant">
      <vt:variant>
        <vt:lpstr>Title</vt:lpstr>
      </vt:variant>
      <vt:variant>
        <vt:i4>1</vt:i4>
      </vt:variant>
    </vt:vector>
  </HeadingPairs>
  <TitlesOfParts>
    <vt:vector size="1" baseType="lpstr">
      <vt:lpstr>CTP3 Contract Template (E-transfer Services)</vt:lpstr>
    </vt:vector>
  </TitlesOfParts>
  <Company>Freshfields Bruckhaus Deringer</Company>
  <LinksUpToDate>false</LinksUpToDate>
  <CharactersWithSpaces>86804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CTP3 Contract Template (E-transfer Services)</dc:title>
  <dc:creator>Mak, Olivia</dc:creator>
  <cp:lastModifiedBy>Yasin, Afaf</cp:lastModifiedBy>
  <cp:revision>2</cp:revision>
  <cp:lastPrinted>2017-06-28T22:09:00Z</cp:lastPrinted>
  <dcterms:created xsi:type="dcterms:W3CDTF">2026-04-17T15:58:00Z</dcterms:created>
  <dcterms:modified xsi:type="dcterms:W3CDTF">2026-04-17T15:58:00Z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Version">
    <vt:lpwstr>2.0.7</vt:lpwstr>
  </property>
  <property fmtid="{D5CDD505-2E9C-101B-9397-08002B2CF9AE}" pid="3" name="operId">
    <vt:lpwstr>VKOOB</vt:lpwstr>
  </property>
  <property fmtid="{D5CDD505-2E9C-101B-9397-08002B2CF9AE}" pid="4" name="operName">
    <vt:lpwstr>Koob, Victoria</vt:lpwstr>
  </property>
  <property fmtid="{D5CDD505-2E9C-101B-9397-08002B2CF9AE}" pid="5" name="operLocation">
    <vt:lpwstr>London</vt:lpwstr>
  </property>
  <property fmtid="{D5CDD505-2E9C-101B-9397-08002B2CF9AE}" pid="6" name="operExtension">
    <vt:lpwstr>3424</vt:lpwstr>
  </property>
  <property fmtid="{D5CDD505-2E9C-101B-9397-08002B2CF9AE}" pid="7" name="operPhone">
    <vt:lpwstr>44 20 7427 3424</vt:lpwstr>
  </property>
  <property fmtid="{D5CDD505-2E9C-101B-9397-08002B2CF9AE}" pid="8" name="operEmail">
    <vt:lpwstr>victoria.koob@freshfields.com</vt:lpwstr>
  </property>
  <property fmtid="{D5CDD505-2E9C-101B-9397-08002B2CF9AE}" pid="9" name="operFax">
    <vt:lpwstr>44 20 7108 3424</vt:lpwstr>
  </property>
  <property fmtid="{D5CDD505-2E9C-101B-9397-08002B2CF9AE}" pid="10" name="operCorresp">
    <vt:lpwstr>Victoria Koob</vt:lpwstr>
  </property>
  <property fmtid="{D5CDD505-2E9C-101B-9397-08002B2CF9AE}" pid="11" name="operInitials">
    <vt:lpwstr/>
  </property>
  <property fmtid="{D5CDD505-2E9C-101B-9397-08002B2CF9AE}" pid="12" name="operClass">
    <vt:lpwstr>Fee Earner</vt:lpwstr>
  </property>
  <property fmtid="{D5CDD505-2E9C-101B-9397-08002B2CF9AE}" pid="13" name="authId">
    <vt:lpwstr>VKOOB</vt:lpwstr>
  </property>
  <property fmtid="{D5CDD505-2E9C-101B-9397-08002B2CF9AE}" pid="14" name="authName">
    <vt:lpwstr>Koob, Victoria</vt:lpwstr>
  </property>
  <property fmtid="{D5CDD505-2E9C-101B-9397-08002B2CF9AE}" pid="15" name="authLocation">
    <vt:lpwstr>London</vt:lpwstr>
  </property>
  <property fmtid="{D5CDD505-2E9C-101B-9397-08002B2CF9AE}" pid="16" name="authExtension">
    <vt:lpwstr>3424</vt:lpwstr>
  </property>
  <property fmtid="{D5CDD505-2E9C-101B-9397-08002B2CF9AE}" pid="17" name="authPhone">
    <vt:lpwstr>44 20 7427 3424</vt:lpwstr>
  </property>
  <property fmtid="{D5CDD505-2E9C-101B-9397-08002B2CF9AE}" pid="18" name="authEmail">
    <vt:lpwstr>victoria.koob@freshfields.com</vt:lpwstr>
  </property>
  <property fmtid="{D5CDD505-2E9C-101B-9397-08002B2CF9AE}" pid="19" name="authFax">
    <vt:lpwstr>44 20 7108 3424</vt:lpwstr>
  </property>
  <property fmtid="{D5CDD505-2E9C-101B-9397-08002B2CF9AE}" pid="20" name="authCorresp">
    <vt:lpwstr>Victoria Koob</vt:lpwstr>
  </property>
  <property fmtid="{D5CDD505-2E9C-101B-9397-08002B2CF9AE}" pid="21" name="authInitials">
    <vt:lpwstr/>
  </property>
  <property fmtid="{D5CDD505-2E9C-101B-9397-08002B2CF9AE}" pid="22" name="authClass">
    <vt:lpwstr>Fee Earner</vt:lpwstr>
  </property>
  <property fmtid="{D5CDD505-2E9C-101B-9397-08002B2CF9AE}" pid="23" name="docType">
    <vt:lpwstr>New Document</vt:lpwstr>
  </property>
  <property fmtid="{D5CDD505-2E9C-101B-9397-08002B2CF9AE}" pid="24" name="docLangId">
    <vt:lpwstr>2057</vt:lpwstr>
  </property>
  <property fmtid="{D5CDD505-2E9C-101B-9397-08002B2CF9AE}" pid="25" name="docGroup">
    <vt:lpwstr>document</vt:lpwstr>
  </property>
  <property fmtid="{D5CDD505-2E9C-101B-9397-08002B2CF9AE}" pid="26" name="docTemplate">
    <vt:lpwstr>document_english_portrait_a4.xml</vt:lpwstr>
  </property>
  <property fmtid="{D5CDD505-2E9C-101B-9397-08002B2CF9AE}" pid="27" name="docParams">
    <vt:lpwstr/>
  </property>
  <property fmtid="{D5CDD505-2E9C-101B-9397-08002B2CF9AE}" pid="28" name="docClass">
    <vt:lpwstr>DOCUMENT</vt:lpwstr>
  </property>
  <property fmtid="{D5CDD505-2E9C-101B-9397-08002B2CF9AE}" pid="29" name="docSubClass">
    <vt:lpwstr/>
  </property>
  <property fmtid="{D5CDD505-2E9C-101B-9397-08002B2CF9AE}" pid="30" name="docLanguage">
    <vt:lpwstr>EN(UK)</vt:lpwstr>
  </property>
  <property fmtid="{D5CDD505-2E9C-101B-9397-08002B2CF9AE}" pid="31" name="docClient">
    <vt:lpwstr>118043</vt:lpwstr>
  </property>
  <property fmtid="{D5CDD505-2E9C-101B-9397-08002B2CF9AE}" pid="32" name="docMatter">
    <vt:lpwstr>0009</vt:lpwstr>
  </property>
  <property fmtid="{D5CDD505-2E9C-101B-9397-08002B2CF9AE}" pid="33" name="docCliMat">
    <vt:lpwstr>118043-0037</vt:lpwstr>
  </property>
  <property fmtid="{D5CDD505-2E9C-101B-9397-08002B2CF9AE}" pid="34" name="docGlobPracGroup">
    <vt:lpwstr/>
  </property>
  <property fmtid="{D5CDD505-2E9C-101B-9397-08002B2CF9AE}" pid="35" name="docGlobSectGroup">
    <vt:lpwstr/>
  </property>
  <property fmtid="{D5CDD505-2E9C-101B-9397-08002B2CF9AE}" pid="36" name="docOrganisation">
    <vt:lpwstr/>
  </property>
  <property fmtid="{D5CDD505-2E9C-101B-9397-08002B2CF9AE}" pid="37" name="docId">
    <vt:lpwstr>LON52289896</vt:lpwstr>
  </property>
  <property fmtid="{D5CDD505-2E9C-101B-9397-08002B2CF9AE}" pid="38" name="docVersion">
    <vt:lpwstr>2</vt:lpwstr>
  </property>
  <property fmtid="{D5CDD505-2E9C-101B-9397-08002B2CF9AE}" pid="39" name="docIdVer">
    <vt:lpwstr>LON22167430/3</vt:lpwstr>
  </property>
  <property fmtid="{D5CDD505-2E9C-101B-9397-08002B2CF9AE}" pid="40" name="docDesc">
    <vt:lpwstr>Charter Agreement</vt:lpwstr>
  </property>
  <property fmtid="{D5CDD505-2E9C-101B-9397-08002B2CF9AE}" pid="41" name="ContentTypeId">
    <vt:lpwstr>0x01010049FCF851F07960428AD5D76D1CF1B012</vt:lpwstr>
  </property>
  <property fmtid="{D5CDD505-2E9C-101B-9397-08002B2CF9AE}" pid="42" name="SCITaxDocumentCategory">
    <vt:lpwstr>180;#Template|90ac3026-5b5f-4013-96df-9ef7a00cf485</vt:lpwstr>
  </property>
  <property fmtid="{D5CDD505-2E9C-101B-9397-08002B2CF9AE}" pid="43" name="SCITaxAssociatedDepartments">
    <vt:lpwstr/>
  </property>
  <property fmtid="{D5CDD505-2E9C-101B-9397-08002B2CF9AE}" pid="44" name="SCITaxPartners">
    <vt:lpwstr/>
  </property>
  <property fmtid="{D5CDD505-2E9C-101B-9397-08002B2CF9AE}" pid="45" name="SCITaxPrimaryLocation">
    <vt:lpwstr/>
  </property>
  <property fmtid="{D5CDD505-2E9C-101B-9397-08002B2CF9AE}" pid="46" name="SCITaxAssociatedLocations">
    <vt:lpwstr/>
  </property>
  <property fmtid="{D5CDD505-2E9C-101B-9397-08002B2CF9AE}" pid="47" name="SCITaxLanguage">
    <vt:lpwstr>20;#English|eaa5dfca-6a72-45fa-aa91-62ac69686b6a</vt:lpwstr>
  </property>
  <property fmtid="{D5CDD505-2E9C-101B-9397-08002B2CF9AE}" pid="48" name="SCITaxPrimaryDepartment">
    <vt:lpwstr>319;#Legal ＆ Governance|01aa147e-3736-45fa-8aae-ca95a953602b</vt:lpwstr>
  </property>
  <property fmtid="{D5CDD505-2E9C-101B-9397-08002B2CF9AE}" pid="49" name="SCITaxKeywords">
    <vt:lpwstr>1915;#Cash transfer programme|ef150f92-2044-40e1-bbd6-f7877e06ab9f</vt:lpwstr>
  </property>
  <property fmtid="{D5CDD505-2E9C-101B-9397-08002B2CF9AE}" pid="50" name="SCITaxSource">
    <vt:lpwstr/>
  </property>
  <property fmtid="{D5CDD505-2E9C-101B-9397-08002B2CF9AE}" pid="51" name="SCITaxAssociatedThemes">
    <vt:lpwstr/>
  </property>
  <property fmtid="{D5CDD505-2E9C-101B-9397-08002B2CF9AE}" pid="52" name="SCITaxPrimaryTheme">
    <vt:lpwstr>179;#Cash Programming|33ad6986-ec76-4aa7-b6c7-29390fc367b3</vt:lpwstr>
  </property>
  <property fmtid="{D5CDD505-2E9C-101B-9397-08002B2CF9AE}" pid="53" name="docIncludeVersion">
    <vt:lpwstr>false</vt:lpwstr>
  </property>
  <property fmtid="{D5CDD505-2E9C-101B-9397-08002B2CF9AE}" pid="54" name="docIncludeCliMat">
    <vt:lpwstr>false</vt:lpwstr>
  </property>
  <property fmtid="{D5CDD505-2E9C-101B-9397-08002B2CF9AE}" pid="55" name="GrammarlyDocumentId">
    <vt:lpwstr>c7611805c85e11209eab156dda92ca5c4538444f7c6898510f582ce8356d4f47</vt:lpwstr>
  </property>
</Properties>
</file>